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sldIdLst>
    <p:sldId id="256" r:id="rId2"/>
    <p:sldId id="257" r:id="rId3"/>
    <p:sldId id="268" r:id="rId4"/>
    <p:sldId id="259" r:id="rId5"/>
    <p:sldId id="269" r:id="rId6"/>
    <p:sldId id="266" r:id="rId7"/>
    <p:sldId id="270" r:id="rId8"/>
    <p:sldId id="273" r:id="rId9"/>
    <p:sldId id="258" r:id="rId10"/>
    <p:sldId id="274" r:id="rId11"/>
    <p:sldId id="267" r:id="rId12"/>
    <p:sldId id="260" r:id="rId13"/>
    <p:sldId id="261" r:id="rId14"/>
    <p:sldId id="262" r:id="rId15"/>
    <p:sldId id="263" r:id="rId16"/>
    <p:sldId id="264" r:id="rId17"/>
    <p:sldId id="265" r:id="rId18"/>
    <p:sldId id="280" r:id="rId19"/>
    <p:sldId id="281" r:id="rId20"/>
    <p:sldId id="282" r:id="rId21"/>
    <p:sldId id="283" r:id="rId22"/>
    <p:sldId id="275" r:id="rId23"/>
    <p:sldId id="276" r:id="rId24"/>
    <p:sldId id="277" r:id="rId25"/>
    <p:sldId id="278" r:id="rId26"/>
    <p:sldId id="284" r:id="rId27"/>
    <p:sldId id="286" r:id="rId28"/>
    <p:sldId id="289" r:id="rId29"/>
    <p:sldId id="285" r:id="rId30"/>
    <p:sldId id="287" r:id="rId31"/>
    <p:sldId id="288" r:id="rId32"/>
    <p:sldId id="27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118" autoAdjust="0"/>
    <p:restoredTop sz="94660"/>
  </p:normalViewPr>
  <p:slideViewPr>
    <p:cSldViewPr>
      <p:cViewPr>
        <p:scale>
          <a:sx n="71" d="100"/>
          <a:sy n="71" d="100"/>
        </p:scale>
        <p:origin x="-112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1D8BD707-D9CF-40AE-B4C6-C98DA3205C09}" type="datetimeFigureOut">
              <a:rPr lang="en-US" smtClean="0"/>
              <a:pPr/>
              <a:t>4/1/2016</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1D8BD707-D9CF-40AE-B4C6-C98DA3205C09}" type="datetimeFigureOut">
              <a:rPr lang="en-US" smtClean="0"/>
              <a:pPr/>
              <a:t>4/1/2016</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1D8BD707-D9CF-40AE-B4C6-C98DA3205C09}" type="datetimeFigureOut">
              <a:rPr lang="en-US" smtClean="0"/>
              <a:pPr/>
              <a:t>4/1/2016</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B6F15528-21DE-4FAA-801E-634DDDAF4B2B}" type="slidenum">
              <a:rPr lang="en-US" smtClean="0"/>
              <a:pPr/>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1D8BD707-D9CF-40AE-B4C6-C98DA3205C09}" type="datetimeFigureOut">
              <a:rPr lang="en-US" smtClean="0"/>
              <a:pPr/>
              <a:t>4/1/2016</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1D8BD707-D9CF-40AE-B4C6-C98DA3205C09}" type="datetimeFigureOut">
              <a:rPr lang="en-US" smtClean="0"/>
              <a:pPr/>
              <a:t>4/1/2016</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1D8BD707-D9CF-40AE-B4C6-C98DA3205C09}" type="datetimeFigureOut">
              <a:rPr lang="en-US" smtClean="0"/>
              <a:pPr/>
              <a:t>4/1/2016</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1D8BD707-D9CF-40AE-B4C6-C98DA3205C09}" type="datetimeFigureOut">
              <a:rPr lang="en-US" smtClean="0"/>
              <a:pPr/>
              <a:t>4/1/2016</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1D8BD707-D9CF-40AE-B4C6-C98DA3205C09}" type="datetimeFigureOut">
              <a:rPr lang="en-US" smtClean="0"/>
              <a:pPr/>
              <a:t>4/1/2016</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1D8BD707-D9CF-40AE-B4C6-C98DA3205C09}" type="datetimeFigureOut">
              <a:rPr lang="en-US" smtClean="0"/>
              <a:pPr/>
              <a:t>4/1/2016</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ros-delettrez.com/" TargetMode="Externa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hali.co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57200"/>
            <a:ext cx="8534400" cy="1447800"/>
          </a:xfrm>
        </p:spPr>
        <p:txBody>
          <a:bodyPr>
            <a:normAutofit/>
          </a:bodyPr>
          <a:lstStyle/>
          <a:p>
            <a:r>
              <a:rPr lang="en-US" b="1" dirty="0" smtClean="0">
                <a:latin typeface="Sylfaen" panose="010A0502050306030303" pitchFamily="18" charset="0"/>
              </a:rPr>
              <a:t>CULTURAL-TEXTILE  TOURISM  IN ARMENIA</a:t>
            </a:r>
            <a:endParaRPr lang="en-US" b="1" dirty="0">
              <a:latin typeface="Sylfaen" panose="010A050205030603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8000"/>
            <a:ext cx="7848599" cy="3369783"/>
          </a:xfrm>
          <a:prstGeom prst="rect">
            <a:avLst/>
          </a:prstGeom>
        </p:spPr>
      </p:pic>
    </p:spTree>
    <p:extLst>
      <p:ext uri="{BB962C8B-B14F-4D97-AF65-F5344CB8AC3E}">
        <p14:creationId xmlns:p14="http://schemas.microsoft.com/office/powerpoint/2010/main" val="241374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458200" cy="2514600"/>
          </a:xfrm>
        </p:spPr>
        <p:txBody>
          <a:bodyPr>
            <a:noAutofit/>
          </a:bodyPr>
          <a:lstStyle/>
          <a:p>
            <a:pPr marL="941832" indent="-457200" algn="ctr">
              <a:buFont typeface="Wingdings" panose="05000000000000000000" pitchFamily="2" charset="2"/>
              <a:buChar char="v"/>
            </a:pPr>
            <a:r>
              <a:rPr lang="en-US" sz="3200" dirty="0">
                <a:latin typeface="Sylfaen" panose="010A0502050306030303" pitchFamily="18" charset="0"/>
              </a:rPr>
              <a:t>Implemented </a:t>
            </a:r>
            <a:r>
              <a:rPr lang="en-US" sz="3200" dirty="0" smtClean="0">
                <a:latin typeface="Sylfaen" panose="010A0502050306030303" pitchFamily="18" charset="0"/>
              </a:rPr>
              <a:t>by </a:t>
            </a:r>
            <a:r>
              <a:rPr lang="en-US" sz="3200" b="1" dirty="0" err="1" smtClean="0">
                <a:latin typeface="Sylfaen" panose="010A0502050306030303" pitchFamily="18" charset="0"/>
              </a:rPr>
              <a:t>Tatev</a:t>
            </a:r>
            <a:r>
              <a:rPr lang="en-US" sz="3200" b="1" dirty="0" smtClean="0">
                <a:latin typeface="Sylfaen" panose="010A0502050306030303" pitchFamily="18" charset="0"/>
              </a:rPr>
              <a:t> </a:t>
            </a:r>
            <a:r>
              <a:rPr lang="en-US" sz="3200" b="1" dirty="0" err="1" smtClean="0">
                <a:latin typeface="Sylfaen" panose="010A0502050306030303" pitchFamily="18" charset="0"/>
              </a:rPr>
              <a:t>Muradyan</a:t>
            </a:r>
            <a:r>
              <a:rPr lang="en-US" sz="3200" dirty="0" smtClean="0">
                <a:latin typeface="Sylfaen" panose="010A0502050306030303" pitchFamily="18" charset="0"/>
              </a:rPr>
              <a:t/>
            </a:r>
            <a:br>
              <a:rPr lang="en-US" sz="3200" dirty="0" smtClean="0">
                <a:latin typeface="Sylfaen" panose="010A0502050306030303" pitchFamily="18" charset="0"/>
              </a:rPr>
            </a:br>
            <a:r>
              <a:rPr lang="en-US" sz="3200" dirty="0" smtClean="0">
                <a:latin typeface="Sylfaen" panose="010A0502050306030303" pitchFamily="18" charset="0"/>
              </a:rPr>
              <a:t/>
            </a:r>
            <a:br>
              <a:rPr lang="en-US" sz="3200" dirty="0" smtClean="0">
                <a:latin typeface="Sylfaen" panose="010A0502050306030303" pitchFamily="18" charset="0"/>
              </a:rPr>
            </a:br>
            <a:r>
              <a:rPr lang="en-US" sz="3200" i="1" dirty="0" smtClean="0">
                <a:latin typeface="Sylfaen" panose="010A0502050306030303" pitchFamily="18" charset="0"/>
              </a:rPr>
              <a:t>(ethnographer, scientific researcher at H. </a:t>
            </a:r>
            <a:r>
              <a:rPr lang="en-US" sz="3200" i="1" dirty="0" err="1" smtClean="0">
                <a:latin typeface="Sylfaen" panose="010A0502050306030303" pitchFamily="18" charset="0"/>
              </a:rPr>
              <a:t>Sharambeyan</a:t>
            </a:r>
            <a:r>
              <a:rPr lang="en-US" sz="3200" i="1" dirty="0" smtClean="0">
                <a:latin typeface="Sylfaen" panose="010A0502050306030303" pitchFamily="18" charset="0"/>
              </a:rPr>
              <a:t> Centre of Popular Creation-Ministry of Culture of RA) </a:t>
            </a:r>
            <a:br>
              <a:rPr lang="en-US" sz="3200" i="1" dirty="0" smtClean="0">
                <a:latin typeface="Sylfaen" panose="010A0502050306030303" pitchFamily="18" charset="0"/>
              </a:rPr>
            </a:br>
            <a:r>
              <a:rPr lang="en-US" sz="3200" i="1" dirty="0" smtClean="0">
                <a:latin typeface="Sylfaen" panose="010A0502050306030303" pitchFamily="18" charset="0"/>
              </a:rPr>
              <a:t>and </a:t>
            </a:r>
            <a:endParaRPr lang="en-US" sz="3200" i="1" dirty="0">
              <a:latin typeface="Sylfaen" panose="010A0502050306030303" pitchFamily="18" charset="0"/>
            </a:endParaRPr>
          </a:p>
        </p:txBody>
      </p:sp>
      <p:sp>
        <p:nvSpPr>
          <p:cNvPr id="3" name="Content Placeholder 2"/>
          <p:cNvSpPr>
            <a:spLocks noGrp="1"/>
          </p:cNvSpPr>
          <p:nvPr>
            <p:ph idx="1"/>
          </p:nvPr>
        </p:nvSpPr>
        <p:spPr>
          <a:xfrm>
            <a:off x="457200" y="3124200"/>
            <a:ext cx="8229600" cy="3330608"/>
          </a:xfrm>
        </p:spPr>
        <p:txBody>
          <a:bodyPr/>
          <a:lstStyle/>
          <a:p>
            <a:pPr>
              <a:buFont typeface="Wingdings" panose="05000000000000000000" pitchFamily="2" charset="2"/>
              <a:buChar char="v"/>
            </a:pPr>
            <a:r>
              <a:rPr lang="en-US" dirty="0" smtClean="0">
                <a:latin typeface="Sylfaen" panose="010A0502050306030303" pitchFamily="18" charset="0"/>
              </a:rPr>
              <a:t>Vladimir </a:t>
            </a:r>
            <a:r>
              <a:rPr lang="en-US" dirty="0" err="1" smtClean="0">
                <a:latin typeface="Sylfaen" panose="010A0502050306030303" pitchFamily="18" charset="0"/>
              </a:rPr>
              <a:t>Grigoryan</a:t>
            </a:r>
            <a:r>
              <a:rPr lang="en-US" dirty="0" smtClean="0">
                <a:latin typeface="Sylfaen" panose="010A0502050306030303" pitchFamily="18" charset="0"/>
              </a:rPr>
              <a:t>-Director of DA Tours </a:t>
            </a:r>
          </a:p>
          <a:p>
            <a:pPr marL="64008" indent="0">
              <a:buNone/>
            </a:pPr>
            <a:r>
              <a:rPr lang="en-US" dirty="0">
                <a:latin typeface="Sylfaen" panose="010A0502050306030303" pitchFamily="18" charset="0"/>
              </a:rPr>
              <a:t>http://www.da-tours.com/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733800"/>
            <a:ext cx="1905000" cy="2286000"/>
          </a:xfrm>
          <a:prstGeom prst="rect">
            <a:avLst/>
          </a:prstGeom>
        </p:spPr>
      </p:pic>
    </p:spTree>
    <p:extLst>
      <p:ext uri="{BB962C8B-B14F-4D97-AF65-F5344CB8AC3E}">
        <p14:creationId xmlns:p14="http://schemas.microsoft.com/office/powerpoint/2010/main" val="3625029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534400" cy="685800"/>
          </a:xfrm>
        </p:spPr>
        <p:txBody>
          <a:bodyPr>
            <a:normAutofit fontScale="90000"/>
          </a:bodyPr>
          <a:lstStyle/>
          <a:p>
            <a:r>
              <a:rPr lang="en-US" dirty="0">
                <a:latin typeface="Sylfaen" panose="010A0502050306030303" pitchFamily="18" charset="0"/>
              </a:rPr>
              <a:t>D</a:t>
            </a:r>
            <a:r>
              <a:rPr lang="en-US" dirty="0" smtClean="0">
                <a:latin typeface="Sylfaen" panose="010A0502050306030303" pitchFamily="18" charset="0"/>
              </a:rPr>
              <a:t>eliberate year-2015</a:t>
            </a:r>
            <a:endParaRPr lang="en-US" dirty="0">
              <a:latin typeface="Sylfaen" panose="010A05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819401"/>
            <a:ext cx="5562600" cy="3900408"/>
          </a:xfrm>
        </p:spPr>
      </p:pic>
      <p:sp>
        <p:nvSpPr>
          <p:cNvPr id="5" name="TextBox 4"/>
          <p:cNvSpPr txBox="1"/>
          <p:nvPr/>
        </p:nvSpPr>
        <p:spPr>
          <a:xfrm>
            <a:off x="152400" y="1143000"/>
            <a:ext cx="8839200" cy="2677656"/>
          </a:xfrm>
          <a:prstGeom prst="rect">
            <a:avLst/>
          </a:prstGeom>
          <a:noFill/>
        </p:spPr>
        <p:txBody>
          <a:bodyPr wrap="square" rtlCol="0">
            <a:spAutoFit/>
          </a:bodyPr>
          <a:lstStyle/>
          <a:p>
            <a:r>
              <a:rPr lang="en-US" sz="2400" b="1" dirty="0">
                <a:latin typeface="Sylfaen" panose="010A0502050306030303" pitchFamily="18" charset="0"/>
              </a:rPr>
              <a:t>The region is integral to the history of rugs and textiles, both in terms of production and trade. 2015 is an important year for the Armenian nation, with memorial services capturing the world’s attention. </a:t>
            </a:r>
            <a:endParaRPr lang="en-US" sz="2400" b="1" dirty="0" smtClean="0">
              <a:latin typeface="Sylfaen" panose="010A0502050306030303" pitchFamily="18" charset="0"/>
            </a:endParaRPr>
          </a:p>
          <a:p>
            <a:endParaRPr lang="en-US" sz="2400" b="1" dirty="0" smtClean="0">
              <a:latin typeface="Sylfaen" panose="010A0502050306030303" pitchFamily="18" charset="0"/>
            </a:endParaRPr>
          </a:p>
          <a:p>
            <a:pPr algn="r"/>
            <a:r>
              <a:rPr lang="en-US" sz="2400" b="1" dirty="0" smtClean="0">
                <a:latin typeface="Sylfaen" panose="010A0502050306030303" pitchFamily="18" charset="0"/>
              </a:rPr>
              <a:t>BEN EVANS </a:t>
            </a:r>
          </a:p>
          <a:p>
            <a:pPr algn="r"/>
            <a:r>
              <a:rPr lang="en-US" sz="2000" b="1" dirty="0" smtClean="0">
                <a:latin typeface="Sylfaen" panose="010A0502050306030303" pitchFamily="18" charset="0"/>
              </a:rPr>
              <a:t>Editor of  HALI Magazine </a:t>
            </a:r>
            <a:endParaRPr lang="en-US" sz="2000" b="1" dirty="0">
              <a:latin typeface="Sylfaen" panose="010A0502050306030303" pitchFamily="18" charset="0"/>
            </a:endParaRPr>
          </a:p>
        </p:txBody>
      </p:sp>
    </p:spTree>
    <p:extLst>
      <p:ext uri="{BB962C8B-B14F-4D97-AF65-F5344CB8AC3E}">
        <p14:creationId xmlns:p14="http://schemas.microsoft.com/office/powerpoint/2010/main" val="4279008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b="1" dirty="0" smtClean="0">
                <a:latin typeface="Sylfaen" panose="010A0502050306030303" pitchFamily="18" charset="0"/>
              </a:rPr>
              <a:t>Schedule and  MAP</a:t>
            </a:r>
            <a:endParaRPr lang="en-US" b="1" dirty="0">
              <a:latin typeface="Sylfaen" panose="010A05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762000"/>
            <a:ext cx="8534400" cy="5943600"/>
          </a:xfrm>
        </p:spPr>
      </p:pic>
    </p:spTree>
    <p:extLst>
      <p:ext uri="{BB962C8B-B14F-4D97-AF65-F5344CB8AC3E}">
        <p14:creationId xmlns:p14="http://schemas.microsoft.com/office/powerpoint/2010/main" val="2104241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458200" cy="457200"/>
          </a:xfrm>
        </p:spPr>
        <p:txBody>
          <a:bodyPr>
            <a:noAutofit/>
          </a:bodyPr>
          <a:lstStyle/>
          <a:p>
            <a:r>
              <a:rPr lang="en-US" sz="2800" dirty="0" err="1" smtClean="0">
                <a:latin typeface="Sylfaen" panose="010A0502050306030303" pitchFamily="18" charset="0"/>
              </a:rPr>
              <a:t>Matenadaran</a:t>
            </a:r>
            <a:r>
              <a:rPr lang="en-US" sz="2800" dirty="0" smtClean="0">
                <a:latin typeface="Sylfaen" panose="010A0502050306030303" pitchFamily="18" charset="0"/>
              </a:rPr>
              <a:t> -Institute </a:t>
            </a:r>
            <a:r>
              <a:rPr lang="en-US" sz="2800" dirty="0">
                <a:latin typeface="Sylfaen" panose="010A0502050306030303" pitchFamily="18" charset="0"/>
              </a:rPr>
              <a:t>of </a:t>
            </a:r>
            <a:r>
              <a:rPr lang="en-US" sz="2800" dirty="0" smtClean="0">
                <a:latin typeface="Sylfaen" panose="010A0502050306030303" pitchFamily="18" charset="0"/>
              </a:rPr>
              <a:t>Ancient </a:t>
            </a:r>
            <a:r>
              <a:rPr lang="en-US" sz="2800" dirty="0">
                <a:latin typeface="Sylfaen" panose="010A0502050306030303" pitchFamily="18" charset="0"/>
              </a:rPr>
              <a:t>M</a:t>
            </a:r>
            <a:r>
              <a:rPr lang="en-US" sz="2800" dirty="0" smtClean="0">
                <a:latin typeface="Sylfaen" panose="010A0502050306030303" pitchFamily="18" charset="0"/>
              </a:rPr>
              <a:t>anuscripts</a:t>
            </a:r>
            <a:endParaRPr lang="en-US" sz="2800" dirty="0">
              <a:latin typeface="Sylfaen" panose="010A050205030603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838200"/>
            <a:ext cx="4114800" cy="2743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8927" y="838200"/>
            <a:ext cx="4191000" cy="2743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733800"/>
            <a:ext cx="4114800" cy="2895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733800"/>
            <a:ext cx="4191000" cy="2895600"/>
          </a:xfrm>
          <a:prstGeom prst="rect">
            <a:avLst/>
          </a:prstGeom>
        </p:spPr>
      </p:pic>
    </p:spTree>
    <p:extLst>
      <p:ext uri="{BB962C8B-B14F-4D97-AF65-F5344CB8AC3E}">
        <p14:creationId xmlns:p14="http://schemas.microsoft.com/office/powerpoint/2010/main" val="1237357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533400"/>
          </a:xfrm>
        </p:spPr>
        <p:txBody>
          <a:bodyPr>
            <a:normAutofit fontScale="90000"/>
          </a:bodyPr>
          <a:lstStyle/>
          <a:p>
            <a:r>
              <a:rPr lang="en-US" sz="3600" dirty="0" smtClean="0">
                <a:latin typeface="Sylfaen" panose="010A0502050306030303" pitchFamily="18" charset="0"/>
              </a:rPr>
              <a:t>History Museum of Armenia</a:t>
            </a:r>
            <a:endParaRPr lang="en-US" sz="3600" dirty="0">
              <a:latin typeface="Sylfaen" panose="010A050205030603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914401"/>
            <a:ext cx="4343400" cy="2895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708400"/>
            <a:ext cx="4495800" cy="2997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914400"/>
            <a:ext cx="3810000" cy="254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038600"/>
            <a:ext cx="3886200" cy="2667000"/>
          </a:xfrm>
          <a:prstGeom prst="rect">
            <a:avLst/>
          </a:prstGeom>
        </p:spPr>
      </p:pic>
    </p:spTree>
    <p:extLst>
      <p:ext uri="{BB962C8B-B14F-4D97-AF65-F5344CB8AC3E}">
        <p14:creationId xmlns:p14="http://schemas.microsoft.com/office/powerpoint/2010/main" val="2374517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533400"/>
          </a:xfrm>
        </p:spPr>
        <p:txBody>
          <a:bodyPr>
            <a:normAutofit fontScale="90000"/>
          </a:bodyPr>
          <a:lstStyle/>
          <a:p>
            <a:r>
              <a:rPr lang="en-US" sz="3200" dirty="0" smtClean="0">
                <a:latin typeface="Sylfaen" panose="010A0502050306030303" pitchFamily="18" charset="0"/>
              </a:rPr>
              <a:t>Treasury </a:t>
            </a:r>
            <a:r>
              <a:rPr lang="en-US" sz="3200" dirty="0">
                <a:latin typeface="Sylfaen" panose="010A0502050306030303" pitchFamily="18" charset="0"/>
              </a:rPr>
              <a:t>of </a:t>
            </a:r>
            <a:r>
              <a:rPr lang="en-US" sz="3200" dirty="0" smtClean="0">
                <a:latin typeface="Sylfaen" panose="010A0502050306030303" pitchFamily="18" charset="0"/>
              </a:rPr>
              <a:t>Mother See </a:t>
            </a:r>
            <a:r>
              <a:rPr lang="en-US" sz="3200" dirty="0">
                <a:latin typeface="Sylfaen" panose="010A0502050306030303" pitchFamily="18" charset="0"/>
              </a:rPr>
              <a:t>of </a:t>
            </a:r>
            <a:r>
              <a:rPr lang="en-US" sz="3200" dirty="0" smtClean="0">
                <a:latin typeface="Sylfaen" panose="010A0502050306030303" pitchFamily="18" charset="0"/>
              </a:rPr>
              <a:t>Holy </a:t>
            </a:r>
            <a:r>
              <a:rPr lang="en-US" sz="3200" dirty="0" err="1" smtClean="0">
                <a:latin typeface="Sylfaen" panose="010A0502050306030303" pitchFamily="18" charset="0"/>
              </a:rPr>
              <a:t>Etchmiadzin</a:t>
            </a:r>
            <a:endParaRPr lang="en-US" sz="3200" dirty="0">
              <a:latin typeface="Sylfaen" panose="010A050205030603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990601"/>
            <a:ext cx="4114800" cy="27432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990600"/>
            <a:ext cx="4267200" cy="2743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63" y="3910202"/>
            <a:ext cx="4111337" cy="279539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272" y="3979468"/>
            <a:ext cx="4274127" cy="2726131"/>
          </a:xfrm>
          <a:prstGeom prst="rect">
            <a:avLst/>
          </a:prstGeom>
        </p:spPr>
      </p:pic>
    </p:spTree>
    <p:extLst>
      <p:ext uri="{BB962C8B-B14F-4D97-AF65-F5344CB8AC3E}">
        <p14:creationId xmlns:p14="http://schemas.microsoft.com/office/powerpoint/2010/main" val="1785799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533400"/>
          </a:xfrm>
        </p:spPr>
        <p:txBody>
          <a:bodyPr>
            <a:normAutofit/>
          </a:bodyPr>
          <a:lstStyle/>
          <a:p>
            <a:r>
              <a:rPr lang="en-US" sz="2800" dirty="0" err="1" smtClean="0">
                <a:latin typeface="Sylfaen" panose="010A0502050306030303" pitchFamily="18" charset="0"/>
              </a:rPr>
              <a:t>Sardarapat</a:t>
            </a:r>
            <a:r>
              <a:rPr lang="en-US" sz="2800" dirty="0" smtClean="0">
                <a:latin typeface="Sylfaen" panose="010A0502050306030303" pitchFamily="18" charset="0"/>
              </a:rPr>
              <a:t>-Armenian Ethnographic Museum </a:t>
            </a:r>
            <a:endParaRPr lang="en-US" sz="2800" dirty="0">
              <a:latin typeface="Sylfaen" panose="010A050205030603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685801"/>
            <a:ext cx="4051299" cy="2514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550" y="685800"/>
            <a:ext cx="3702050" cy="2514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322426"/>
            <a:ext cx="3886200" cy="250324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5390" y="4495800"/>
            <a:ext cx="3178109" cy="232987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1996" y="2828090"/>
            <a:ext cx="2614558" cy="1743910"/>
          </a:xfrm>
          <a:prstGeom prst="rect">
            <a:avLst/>
          </a:prstGeom>
        </p:spPr>
      </p:pic>
    </p:spTree>
    <p:extLst>
      <p:ext uri="{BB962C8B-B14F-4D97-AF65-F5344CB8AC3E}">
        <p14:creationId xmlns:p14="http://schemas.microsoft.com/office/powerpoint/2010/main" val="3479374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a:bodyPr>
          <a:lstStyle/>
          <a:p>
            <a:r>
              <a:rPr lang="en-US" sz="2800" dirty="0" err="1" smtClean="0">
                <a:latin typeface="Sylfaen" panose="010A0502050306030303" pitchFamily="18" charset="0"/>
              </a:rPr>
              <a:t>Megerian</a:t>
            </a:r>
            <a:r>
              <a:rPr lang="en-US" sz="2800" dirty="0" smtClean="0">
                <a:latin typeface="Sylfaen" panose="010A0502050306030303" pitchFamily="18" charset="0"/>
              </a:rPr>
              <a:t> Carpet Factory </a:t>
            </a:r>
            <a:endParaRPr lang="en-US" sz="2800" dirty="0">
              <a:latin typeface="Sylfaen" panose="010A0502050306030303" pitchFamily="18" charset="0"/>
            </a:endParaRPr>
          </a:p>
        </p:txBody>
      </p:sp>
      <p:sp>
        <p:nvSpPr>
          <p:cNvPr id="3" name="Content Placeholder 2"/>
          <p:cNvSpPr>
            <a:spLocks noGrp="1"/>
          </p:cNvSpPr>
          <p:nvPr>
            <p:ph idx="1"/>
          </p:nvPr>
        </p:nvSpPr>
        <p:spPr>
          <a:xfrm>
            <a:off x="381000" y="1971206"/>
            <a:ext cx="8229600" cy="4572000"/>
          </a:xfrm>
        </p:spPr>
        <p:txBody>
          <a:bodyPr/>
          <a:lstStyle/>
          <a:p>
            <a:endParaRPr lang="en-US" dirty="0" smtClean="0"/>
          </a:p>
          <a:p>
            <a:endParaRPr lang="en-US" dirty="0"/>
          </a:p>
        </p:txBody>
      </p:sp>
      <p:pic>
        <p:nvPicPr>
          <p:cNvPr id="1026" name="Picture 2" descr="D:\HALI-ARMENIA-2015\IMG_02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2950" y="4932218"/>
            <a:ext cx="3124200" cy="18662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HALI-ARMENIA-2015\IMG_0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23" y="990600"/>
            <a:ext cx="4068099" cy="25537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HALI-ARMENIA-2015\IMG_01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2813" y="381000"/>
            <a:ext cx="405424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HALI-ARMENIA-2015\IMG_01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199" y="3040958"/>
            <a:ext cx="2993461" cy="18842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HALI-ARMENIA-2015\IMG_01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23" y="4055292"/>
            <a:ext cx="381000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303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noAutofit/>
          </a:bodyPr>
          <a:lstStyle/>
          <a:p>
            <a:r>
              <a:rPr lang="en-US" sz="2800" dirty="0" err="1" smtClean="0">
                <a:latin typeface="Sylfaen" panose="010A0502050306030303" pitchFamily="18" charset="0"/>
              </a:rPr>
              <a:t>H.Sharambeyan</a:t>
            </a:r>
            <a:r>
              <a:rPr lang="en-US" sz="2800" dirty="0" smtClean="0">
                <a:latin typeface="Sylfaen" panose="010A0502050306030303" pitchFamily="18" charset="0"/>
              </a:rPr>
              <a:t> Centre of Popular Creation (Folk Art Museum)</a:t>
            </a:r>
            <a:endParaRPr lang="en-US" sz="2800" dirty="0">
              <a:latin typeface="Sylfaen" panose="010A05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990600"/>
            <a:ext cx="4343400" cy="2743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019331"/>
            <a:ext cx="4178508" cy="2743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886200"/>
            <a:ext cx="4419600" cy="2844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3886200"/>
            <a:ext cx="4227226" cy="2794000"/>
          </a:xfrm>
          <a:prstGeom prst="rect">
            <a:avLst/>
          </a:prstGeom>
        </p:spPr>
      </p:pic>
    </p:spTree>
    <p:extLst>
      <p:ext uri="{BB962C8B-B14F-4D97-AF65-F5344CB8AC3E}">
        <p14:creationId xmlns:p14="http://schemas.microsoft.com/office/powerpoint/2010/main" val="1468266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85800"/>
          </a:xfrm>
        </p:spPr>
        <p:txBody>
          <a:bodyPr>
            <a:normAutofit fontScale="90000"/>
          </a:bodyPr>
          <a:lstStyle/>
          <a:p>
            <a:r>
              <a:rPr lang="en-US" sz="2800" dirty="0">
                <a:latin typeface="Sylfaen" panose="010A0502050306030303" pitchFamily="18" charset="0"/>
              </a:rPr>
              <a:t>Catalogue was published within HALI Tour Armenia Under the sponsorship </a:t>
            </a:r>
            <a:r>
              <a:rPr lang="en-US" sz="2800" dirty="0" smtClean="0">
                <a:latin typeface="Sylfaen" panose="010A0502050306030303" pitchFamily="18" charset="0"/>
              </a:rPr>
              <a:t> of Armenian Rugs Society </a:t>
            </a:r>
            <a:endParaRPr lang="en-US" sz="2800" dirty="0">
              <a:latin typeface="Sylfaen" panose="010A050205030603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3773357"/>
            <a:ext cx="4500798" cy="30005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90600"/>
            <a:ext cx="4343400" cy="2794000"/>
          </a:xfrm>
          <a:prstGeom prst="rect">
            <a:avLst/>
          </a:prstGeom>
        </p:spPr>
      </p:pic>
    </p:spTree>
    <p:extLst>
      <p:ext uri="{BB962C8B-B14F-4D97-AF65-F5344CB8AC3E}">
        <p14:creationId xmlns:p14="http://schemas.microsoft.com/office/powerpoint/2010/main" val="2375740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305800" cy="990600"/>
          </a:xfrm>
        </p:spPr>
        <p:txBody>
          <a:bodyPr>
            <a:noAutofit/>
          </a:bodyPr>
          <a:lstStyle/>
          <a:p>
            <a:r>
              <a:rPr lang="en-US" sz="2800" b="1" dirty="0" smtClean="0">
                <a:latin typeface="Sylfaen" panose="010A0502050306030303" pitchFamily="18" charset="0"/>
              </a:rPr>
              <a:t>Why do the Armenian Textiles became an issue of destination for cultural tourism?</a:t>
            </a:r>
            <a:endParaRPr lang="en-US" sz="2800" b="1" dirty="0">
              <a:latin typeface="Sylfaen" panose="010A0502050306030303" pitchFamily="18" charset="0"/>
            </a:endParaRPr>
          </a:p>
        </p:txBody>
      </p:sp>
      <p:sp>
        <p:nvSpPr>
          <p:cNvPr id="3" name="Content Placeholder 2"/>
          <p:cNvSpPr>
            <a:spLocks noGrp="1"/>
          </p:cNvSpPr>
          <p:nvPr>
            <p:ph idx="1"/>
          </p:nvPr>
        </p:nvSpPr>
        <p:spPr>
          <a:xfrm>
            <a:off x="304800" y="1295400"/>
            <a:ext cx="8610600" cy="5334000"/>
          </a:xfrm>
        </p:spPr>
        <p:txBody>
          <a:bodyPr>
            <a:normAutofit fontScale="92500" lnSpcReduction="10000"/>
          </a:bodyPr>
          <a:lstStyle/>
          <a:p>
            <a:pPr>
              <a:buFont typeface="Wingdings" panose="05000000000000000000" pitchFamily="2" charset="2"/>
              <a:buChar char="v"/>
            </a:pPr>
            <a:r>
              <a:rPr lang="en-US" sz="2400" dirty="0">
                <a:latin typeface="Sylfaen" panose="010A0502050306030303" pitchFamily="18" charset="0"/>
              </a:rPr>
              <a:t>The oldest rug was found in Altai Territory-</a:t>
            </a:r>
            <a:r>
              <a:rPr lang="en-US" sz="2400" dirty="0" err="1">
                <a:latin typeface="Sylfaen" panose="010A0502050306030303" pitchFamily="18" charset="0"/>
              </a:rPr>
              <a:t>Pazyryk</a:t>
            </a:r>
            <a:r>
              <a:rPr lang="en-US" sz="2400" dirty="0">
                <a:latin typeface="Sylfaen" panose="010A0502050306030303" pitchFamily="18" charset="0"/>
              </a:rPr>
              <a:t> Rug -5th - 4th century BC (Armenian double knot, red color-Armenian </a:t>
            </a:r>
            <a:r>
              <a:rPr lang="en-US" sz="2400" dirty="0" err="1">
                <a:latin typeface="Sylfaen" panose="010A0502050306030303" pitchFamily="18" charset="0"/>
              </a:rPr>
              <a:t>Vordan</a:t>
            </a:r>
            <a:r>
              <a:rPr lang="en-US" sz="2400" dirty="0">
                <a:latin typeface="Sylfaen" panose="010A0502050306030303" pitchFamily="18" charset="0"/>
              </a:rPr>
              <a:t> </a:t>
            </a:r>
            <a:r>
              <a:rPr lang="en-US" sz="2400" dirty="0" err="1">
                <a:latin typeface="Sylfaen" panose="010A0502050306030303" pitchFamily="18" charset="0"/>
              </a:rPr>
              <a:t>Karmir</a:t>
            </a:r>
            <a:r>
              <a:rPr lang="en-US" sz="2400" dirty="0">
                <a:latin typeface="Sylfaen" panose="010A0502050306030303" pitchFamily="18" charset="0"/>
              </a:rPr>
              <a:t>, design is typical to Urartian Culture</a:t>
            </a:r>
            <a:r>
              <a:rPr lang="en-US" sz="2400" dirty="0" smtClean="0">
                <a:latin typeface="Sylfaen" panose="010A0502050306030303" pitchFamily="18" charset="0"/>
              </a:rPr>
              <a:t>)</a:t>
            </a:r>
          </a:p>
          <a:p>
            <a:pPr marL="64008" indent="0">
              <a:buNone/>
            </a:pPr>
            <a:endParaRPr lang="en-US" sz="2400" dirty="0" smtClean="0">
              <a:latin typeface="Sylfaen" panose="010A0502050306030303" pitchFamily="18" charset="0"/>
            </a:endParaRPr>
          </a:p>
          <a:p>
            <a:pPr>
              <a:buFont typeface="Wingdings" panose="05000000000000000000" pitchFamily="2" charset="2"/>
              <a:buChar char="v"/>
            </a:pPr>
            <a:r>
              <a:rPr lang="en-US" sz="2400" dirty="0">
                <a:latin typeface="Sylfaen" panose="010A0502050306030303" pitchFamily="18" charset="0"/>
              </a:rPr>
              <a:t>Armenian inscribed and dated rugs from </a:t>
            </a:r>
            <a:r>
              <a:rPr lang="en-US" sz="2400" dirty="0" smtClean="0">
                <a:latin typeface="Sylfaen" panose="010A0502050306030303" pitchFamily="18" charset="0"/>
              </a:rPr>
              <a:t>the middle ages </a:t>
            </a:r>
          </a:p>
          <a:p>
            <a:pPr marL="64008" indent="0">
              <a:buNone/>
            </a:pPr>
            <a:endParaRPr lang="en-US" sz="2400" dirty="0" smtClean="0">
              <a:latin typeface="Sylfaen" panose="010A0502050306030303" pitchFamily="18" charset="0"/>
            </a:endParaRPr>
          </a:p>
          <a:p>
            <a:pPr>
              <a:buFont typeface="Wingdings" panose="05000000000000000000" pitchFamily="2" charset="2"/>
              <a:buChar char="v"/>
            </a:pPr>
            <a:r>
              <a:rPr lang="en-US" sz="2400" dirty="0">
                <a:latin typeface="Sylfaen" panose="010A0502050306030303" pitchFamily="18" charset="0"/>
              </a:rPr>
              <a:t>Textile fragments </a:t>
            </a:r>
            <a:r>
              <a:rPr lang="en-US" sz="2400" dirty="0" smtClean="0">
                <a:latin typeface="Sylfaen" panose="010A0502050306030303" pitchFamily="18" charset="0"/>
              </a:rPr>
              <a:t>inside of Armenian old manuscripts </a:t>
            </a:r>
          </a:p>
          <a:p>
            <a:pPr>
              <a:buFont typeface="Wingdings" panose="05000000000000000000" pitchFamily="2" charset="2"/>
              <a:buChar char="v"/>
            </a:pPr>
            <a:r>
              <a:rPr lang="en-US" sz="2400" dirty="0" smtClean="0">
                <a:latin typeface="Sylfaen" panose="010A0502050306030303" pitchFamily="18" charset="0"/>
              </a:rPr>
              <a:t>Archaeological </a:t>
            </a:r>
            <a:r>
              <a:rPr lang="en-US" sz="2400" dirty="0">
                <a:latin typeface="Sylfaen" panose="010A0502050306030303" pitchFamily="18" charset="0"/>
              </a:rPr>
              <a:t>materials of  </a:t>
            </a:r>
            <a:r>
              <a:rPr lang="en-US" sz="2400" dirty="0" smtClean="0">
                <a:latin typeface="Sylfaen" panose="010A0502050306030303" pitchFamily="18" charset="0"/>
              </a:rPr>
              <a:t>found </a:t>
            </a:r>
            <a:r>
              <a:rPr lang="en-US" sz="2400" dirty="0">
                <a:latin typeface="Sylfaen" panose="010A0502050306030303" pitchFamily="18" charset="0"/>
              </a:rPr>
              <a:t>Textile fragments in History Museum of Armenia </a:t>
            </a:r>
            <a:endParaRPr lang="en-US" sz="2400" dirty="0" smtClean="0">
              <a:latin typeface="Sylfaen" panose="010A0502050306030303" pitchFamily="18" charset="0"/>
            </a:endParaRPr>
          </a:p>
          <a:p>
            <a:pPr marL="64008" indent="0">
              <a:buNone/>
            </a:pPr>
            <a:endParaRPr lang="en-US" sz="2400" dirty="0" smtClean="0">
              <a:latin typeface="Sylfaen" panose="010A0502050306030303" pitchFamily="18" charset="0"/>
            </a:endParaRPr>
          </a:p>
          <a:p>
            <a:pPr>
              <a:buFont typeface="Wingdings" panose="05000000000000000000" pitchFamily="2" charset="2"/>
              <a:buChar char="v"/>
            </a:pPr>
            <a:r>
              <a:rPr lang="en-US" sz="2400" dirty="0" smtClean="0">
                <a:latin typeface="Sylfaen" panose="010A0502050306030303" pitchFamily="18" charset="0"/>
              </a:rPr>
              <a:t>Armenian churches </a:t>
            </a:r>
            <a:r>
              <a:rPr lang="en-US" sz="2400" dirty="0">
                <a:latin typeface="Sylfaen" panose="010A0502050306030303" pitchFamily="18" charset="0"/>
              </a:rPr>
              <a:t>altar curtains and </a:t>
            </a:r>
            <a:r>
              <a:rPr lang="en-US" sz="2400" dirty="0" smtClean="0">
                <a:latin typeface="Sylfaen" panose="010A0502050306030303" pitchFamily="18" charset="0"/>
              </a:rPr>
              <a:t>ritual textiles of different periods and regions</a:t>
            </a:r>
          </a:p>
          <a:p>
            <a:pPr>
              <a:buFont typeface="Wingdings" panose="05000000000000000000" pitchFamily="2" charset="2"/>
              <a:buChar char="v"/>
            </a:pPr>
            <a:r>
              <a:rPr lang="en-US" sz="2400" dirty="0" smtClean="0">
                <a:latin typeface="Sylfaen" panose="010A0502050306030303" pitchFamily="18" charset="0"/>
              </a:rPr>
              <a:t>Armenian embroidered and famous dragon rugs </a:t>
            </a:r>
          </a:p>
          <a:p>
            <a:pPr>
              <a:buFont typeface="Wingdings" panose="05000000000000000000" pitchFamily="2" charset="2"/>
              <a:buChar char="v"/>
            </a:pPr>
            <a:r>
              <a:rPr lang="en-US" sz="2400" dirty="0">
                <a:latin typeface="Sylfaen" panose="010A0502050306030303" pitchFamily="18" charset="0"/>
              </a:rPr>
              <a:t>Armenian needlework and unique parts of garments</a:t>
            </a:r>
            <a:endParaRPr lang="en-US" sz="2400" dirty="0" smtClean="0">
              <a:latin typeface="Sylfaen" panose="010A0502050306030303" pitchFamily="18" charset="0"/>
            </a:endParaRPr>
          </a:p>
          <a:p>
            <a:endParaRPr lang="en-US" sz="2400" dirty="0" smtClean="0">
              <a:latin typeface="Sylfaen" panose="010A0502050306030303" pitchFamily="18" charset="0"/>
            </a:endParaRPr>
          </a:p>
          <a:p>
            <a:endParaRPr lang="en-US" dirty="0" smtClean="0">
              <a:latin typeface="Sylfaen" panose="010A0502050306030303" pitchFamily="18" charset="0"/>
            </a:endParaRPr>
          </a:p>
          <a:p>
            <a:endParaRPr lang="en-US" dirty="0" smtClean="0">
              <a:latin typeface="Sylfaen" panose="010A0502050306030303" pitchFamily="18" charset="0"/>
            </a:endParaRPr>
          </a:p>
          <a:p>
            <a:endParaRPr lang="en-US" dirty="0" smtClean="0">
              <a:latin typeface="Sylfaen" panose="010A0502050306030303" pitchFamily="18" charset="0"/>
            </a:endParaRPr>
          </a:p>
          <a:p>
            <a:endParaRPr lang="en-US" dirty="0">
              <a:latin typeface="Sylfaen" panose="010A0502050306030303" pitchFamily="18" charset="0"/>
            </a:endParaRPr>
          </a:p>
        </p:txBody>
      </p:sp>
    </p:spTree>
    <p:extLst>
      <p:ext uri="{BB962C8B-B14F-4D97-AF65-F5344CB8AC3E}">
        <p14:creationId xmlns:p14="http://schemas.microsoft.com/office/powerpoint/2010/main" val="3628509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381000"/>
          </a:xfrm>
        </p:spPr>
        <p:txBody>
          <a:bodyPr>
            <a:normAutofit fontScale="90000"/>
          </a:bodyPr>
          <a:lstStyle/>
          <a:p>
            <a:r>
              <a:rPr lang="en-US" sz="3200" dirty="0" smtClean="0">
                <a:latin typeface="Sylfaen" panose="010A0502050306030303" pitchFamily="18" charset="0"/>
              </a:rPr>
              <a:t>Master Class at Folk Arts “HUB” Foundation </a:t>
            </a:r>
            <a:endParaRPr lang="en-US" sz="3200" dirty="0">
              <a:latin typeface="Sylfaen" panose="010A050205030603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774700"/>
            <a:ext cx="4324350" cy="28829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0205" y="3657600"/>
            <a:ext cx="4572000" cy="304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838200"/>
            <a:ext cx="3886200" cy="2590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860800"/>
            <a:ext cx="3962400" cy="2641600"/>
          </a:xfrm>
          <a:prstGeom prst="rect">
            <a:avLst/>
          </a:prstGeom>
        </p:spPr>
      </p:pic>
    </p:spTree>
    <p:extLst>
      <p:ext uri="{BB962C8B-B14F-4D97-AF65-F5344CB8AC3E}">
        <p14:creationId xmlns:p14="http://schemas.microsoft.com/office/powerpoint/2010/main" val="2522502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304800"/>
          </a:xfrm>
        </p:spPr>
        <p:txBody>
          <a:bodyPr>
            <a:normAutofit fontScale="90000"/>
          </a:bodyPr>
          <a:lstStyle/>
          <a:p>
            <a:r>
              <a:rPr lang="en-US" dirty="0">
                <a:latin typeface="Sylfaen" panose="010A0502050306030303" pitchFamily="18" charset="0"/>
              </a:rPr>
              <a:t>Cultural reception at Silk Road Hotel</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609600"/>
            <a:ext cx="4343400" cy="284063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00600" y="609600"/>
            <a:ext cx="4260954" cy="28406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3657600"/>
            <a:ext cx="4670685" cy="31137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4900" y="3657600"/>
            <a:ext cx="4146654" cy="3113790"/>
          </a:xfrm>
          <a:prstGeom prst="rect">
            <a:avLst/>
          </a:prstGeom>
        </p:spPr>
      </p:pic>
    </p:spTree>
    <p:extLst>
      <p:ext uri="{BB962C8B-B14F-4D97-AF65-F5344CB8AC3E}">
        <p14:creationId xmlns:p14="http://schemas.microsoft.com/office/powerpoint/2010/main" val="94736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533400"/>
          </a:xfrm>
        </p:spPr>
        <p:txBody>
          <a:bodyPr>
            <a:normAutofit fontScale="90000"/>
          </a:bodyPr>
          <a:lstStyle/>
          <a:p>
            <a:r>
              <a:rPr lang="en-US" sz="3200" dirty="0">
                <a:latin typeface="Sylfaen" panose="010A0502050306030303" pitchFamily="18" charset="0"/>
              </a:rPr>
              <a:t>Exploring </a:t>
            </a:r>
            <a:r>
              <a:rPr lang="en-US" sz="3200" dirty="0" smtClean="0">
                <a:latin typeface="Sylfaen" panose="010A0502050306030303" pitchFamily="18" charset="0"/>
              </a:rPr>
              <a:t>Armenia…</a:t>
            </a:r>
            <a:endParaRPr lang="en-US" sz="3200" dirty="0">
              <a:latin typeface="Sylfaen" panose="010A050205030603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685800"/>
            <a:ext cx="3379192" cy="23721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672059"/>
            <a:ext cx="3238449" cy="2362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1952" y="376773"/>
            <a:ext cx="2147988" cy="29166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267231"/>
            <a:ext cx="4038600" cy="352643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7148" y="3339059"/>
            <a:ext cx="4586035" cy="3454608"/>
          </a:xfrm>
          <a:prstGeom prst="rect">
            <a:avLst/>
          </a:prstGeom>
        </p:spPr>
      </p:pic>
    </p:spTree>
    <p:extLst>
      <p:ext uri="{BB962C8B-B14F-4D97-AF65-F5344CB8AC3E}">
        <p14:creationId xmlns:p14="http://schemas.microsoft.com/office/powerpoint/2010/main" val="427731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
            <a:ext cx="4108631" cy="326389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636" y="220468"/>
            <a:ext cx="4572000" cy="31958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42" y="3678836"/>
            <a:ext cx="4364636" cy="291412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733" y="3668218"/>
            <a:ext cx="4168185" cy="2935362"/>
          </a:xfrm>
          <a:prstGeom prst="rect">
            <a:avLst/>
          </a:prstGeom>
        </p:spPr>
      </p:pic>
    </p:spTree>
    <p:extLst>
      <p:ext uri="{BB962C8B-B14F-4D97-AF65-F5344CB8AC3E}">
        <p14:creationId xmlns:p14="http://schemas.microsoft.com/office/powerpoint/2010/main" val="1116335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381000"/>
          </a:xfrm>
        </p:spPr>
        <p:txBody>
          <a:bodyPr>
            <a:normAutofit fontScale="90000"/>
          </a:bodyPr>
          <a:lstStyle/>
          <a:p>
            <a:r>
              <a:rPr lang="en-US" dirty="0" smtClean="0">
                <a:latin typeface="Sylfaen" panose="010A0502050306030303" pitchFamily="18" charset="0"/>
              </a:rPr>
              <a:t>Visit </a:t>
            </a:r>
            <a:r>
              <a:rPr lang="en-US" dirty="0" err="1" smtClean="0">
                <a:latin typeface="Sylfaen" panose="010A0502050306030303" pitchFamily="18" charset="0"/>
              </a:rPr>
              <a:t>Vernisage</a:t>
            </a:r>
            <a:r>
              <a:rPr lang="en-US" dirty="0" smtClean="0">
                <a:latin typeface="Sylfaen" panose="010A0502050306030303" pitchFamily="18" charset="0"/>
              </a:rPr>
              <a:t> and private collectors </a:t>
            </a:r>
            <a:endParaRPr lang="en-US" dirty="0">
              <a:latin typeface="Sylfaen" panose="010A050205030603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3683000"/>
            <a:ext cx="4495800" cy="29972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615128"/>
            <a:ext cx="4114800" cy="309172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742636"/>
            <a:ext cx="4114800" cy="272696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742636"/>
            <a:ext cx="4294496" cy="2743200"/>
          </a:xfrm>
          <a:prstGeom prst="rect">
            <a:avLst/>
          </a:prstGeom>
        </p:spPr>
      </p:pic>
    </p:spTree>
    <p:extLst>
      <p:ext uri="{BB962C8B-B14F-4D97-AF65-F5344CB8AC3E}">
        <p14:creationId xmlns:p14="http://schemas.microsoft.com/office/powerpoint/2010/main" val="166388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458200" cy="609600"/>
          </a:xfrm>
        </p:spPr>
        <p:txBody>
          <a:bodyPr>
            <a:normAutofit fontScale="90000"/>
          </a:bodyPr>
          <a:lstStyle/>
          <a:p>
            <a:r>
              <a:rPr lang="en-US" dirty="0" smtClean="0">
                <a:latin typeface="Sylfaen" panose="010A0502050306030303" pitchFamily="18" charset="0"/>
              </a:rPr>
              <a:t>The next HALI Tour Armenia </a:t>
            </a:r>
            <a:br>
              <a:rPr lang="en-US" dirty="0" smtClean="0">
                <a:latin typeface="Sylfaen" panose="010A0502050306030303" pitchFamily="18" charset="0"/>
              </a:rPr>
            </a:br>
            <a:r>
              <a:rPr lang="en-US" dirty="0" smtClean="0">
                <a:latin typeface="Sylfaen" panose="010A0502050306030303" pitchFamily="18" charset="0"/>
              </a:rPr>
              <a:t>on May, 2016</a:t>
            </a:r>
            <a:endParaRPr lang="en-US" dirty="0">
              <a:latin typeface="Sylfaen" panose="010A05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3942" y="1295400"/>
            <a:ext cx="7656115" cy="5410200"/>
          </a:xfrm>
        </p:spPr>
      </p:pic>
    </p:spTree>
    <p:extLst>
      <p:ext uri="{BB962C8B-B14F-4D97-AF65-F5344CB8AC3E}">
        <p14:creationId xmlns:p14="http://schemas.microsoft.com/office/powerpoint/2010/main" val="2752773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533400"/>
          </a:xfrm>
        </p:spPr>
        <p:txBody>
          <a:bodyPr>
            <a:normAutofit fontScale="90000"/>
          </a:bodyPr>
          <a:lstStyle/>
          <a:p>
            <a:r>
              <a:rPr lang="en-US" dirty="0">
                <a:latin typeface="Sylfaen" panose="010A0502050306030303" pitchFamily="18" charset="0"/>
              </a:rPr>
              <a:t>The aim of Cultural Tour to Armenia </a:t>
            </a:r>
          </a:p>
        </p:txBody>
      </p:sp>
      <p:sp>
        <p:nvSpPr>
          <p:cNvPr id="3" name="Content Placeholder 2"/>
          <p:cNvSpPr>
            <a:spLocks noGrp="1"/>
          </p:cNvSpPr>
          <p:nvPr>
            <p:ph idx="1"/>
          </p:nvPr>
        </p:nvSpPr>
        <p:spPr>
          <a:xfrm>
            <a:off x="228600" y="838200"/>
            <a:ext cx="8610600" cy="5867400"/>
          </a:xfrm>
        </p:spPr>
        <p:txBody>
          <a:bodyPr>
            <a:normAutofit fontScale="92500" lnSpcReduction="10000"/>
          </a:bodyPr>
          <a:lstStyle/>
          <a:p>
            <a:pPr>
              <a:buFont typeface="Wingdings" panose="05000000000000000000" pitchFamily="2" charset="2"/>
              <a:buChar char="v"/>
            </a:pPr>
            <a:r>
              <a:rPr lang="en-US" dirty="0" smtClean="0">
                <a:latin typeface="Sylfaen" panose="010A0502050306030303" pitchFamily="18" charset="0"/>
              </a:rPr>
              <a:t>Promote Armenian culture and related old traditional crafts to the world</a:t>
            </a:r>
          </a:p>
          <a:p>
            <a:pPr>
              <a:buFont typeface="Wingdings" panose="05000000000000000000" pitchFamily="2" charset="2"/>
              <a:buChar char="v"/>
            </a:pPr>
            <a:r>
              <a:rPr lang="en-US" dirty="0">
                <a:latin typeface="Sylfaen" panose="010A0502050306030303" pitchFamily="18" charset="0"/>
              </a:rPr>
              <a:t>Enhance the Armenian textiles reputation </a:t>
            </a:r>
            <a:r>
              <a:rPr lang="en-US" dirty="0" smtClean="0">
                <a:latin typeface="Sylfaen" panose="010A0502050306030303" pitchFamily="18" charset="0"/>
              </a:rPr>
              <a:t>of identity both in </a:t>
            </a:r>
            <a:r>
              <a:rPr lang="en-US" dirty="0">
                <a:latin typeface="Sylfaen" panose="010A0502050306030303" pitchFamily="18" charset="0"/>
              </a:rPr>
              <a:t>auctions </a:t>
            </a:r>
            <a:r>
              <a:rPr lang="en-US" dirty="0" smtClean="0">
                <a:latin typeface="Sylfaen" panose="010A0502050306030303" pitchFamily="18" charset="0"/>
              </a:rPr>
              <a:t>and in </a:t>
            </a:r>
            <a:r>
              <a:rPr lang="en-US" dirty="0">
                <a:latin typeface="Sylfaen" panose="010A0502050306030303" pitchFamily="18" charset="0"/>
              </a:rPr>
              <a:t>private </a:t>
            </a:r>
            <a:r>
              <a:rPr lang="en-US" dirty="0" smtClean="0">
                <a:latin typeface="Sylfaen" panose="010A0502050306030303" pitchFamily="18" charset="0"/>
              </a:rPr>
              <a:t>collections</a:t>
            </a:r>
          </a:p>
          <a:p>
            <a:pPr>
              <a:buFont typeface="Wingdings" panose="05000000000000000000" pitchFamily="2" charset="2"/>
              <a:buChar char="v"/>
            </a:pPr>
            <a:r>
              <a:rPr lang="en-US" dirty="0">
                <a:latin typeface="Sylfaen" panose="010A0502050306030303" pitchFamily="18" charset="0"/>
              </a:rPr>
              <a:t>By </a:t>
            </a:r>
            <a:r>
              <a:rPr lang="en-US" dirty="0" smtClean="0">
                <a:latin typeface="Sylfaen" panose="010A0502050306030303" pitchFamily="18" charset="0"/>
              </a:rPr>
              <a:t>the others </a:t>
            </a:r>
            <a:r>
              <a:rPr lang="en-US" dirty="0">
                <a:latin typeface="Sylfaen" panose="010A0502050306030303" pitchFamily="18" charset="0"/>
              </a:rPr>
              <a:t>hands take back the identity and copyright of stolen  Armenian cultural heritage </a:t>
            </a:r>
            <a:r>
              <a:rPr lang="en-US" dirty="0" smtClean="0">
                <a:latin typeface="Sylfaen" panose="010A0502050306030303" pitchFamily="18" charset="0"/>
              </a:rPr>
              <a:t>by </a:t>
            </a:r>
            <a:r>
              <a:rPr lang="en-US" dirty="0">
                <a:latin typeface="Sylfaen" panose="010A0502050306030303" pitchFamily="18" charset="0"/>
              </a:rPr>
              <a:t>Muslims for centuries (</a:t>
            </a:r>
            <a:r>
              <a:rPr lang="en-US" dirty="0" smtClean="0">
                <a:latin typeface="Sylfaen" panose="010A0502050306030303" pitchFamily="18" charset="0"/>
              </a:rPr>
              <a:t>Turkey, </a:t>
            </a:r>
            <a:r>
              <a:rPr lang="en-US" dirty="0" err="1" smtClean="0">
                <a:latin typeface="Sylfaen" panose="010A0502050306030303" pitchFamily="18" charset="0"/>
              </a:rPr>
              <a:t>Azernaijan</a:t>
            </a:r>
            <a:r>
              <a:rPr lang="en-US" dirty="0" smtClean="0">
                <a:latin typeface="Sylfaen" panose="010A0502050306030303" pitchFamily="18" charset="0"/>
              </a:rPr>
              <a:t> </a:t>
            </a:r>
            <a:r>
              <a:rPr lang="en-US" dirty="0" err="1" smtClean="0">
                <a:latin typeface="Sylfaen" panose="010A0502050306030303" pitchFamily="18" charset="0"/>
              </a:rPr>
              <a:t>etc</a:t>
            </a:r>
            <a:r>
              <a:rPr lang="en-US" dirty="0" smtClean="0">
                <a:latin typeface="Sylfaen" panose="010A0502050306030303" pitchFamily="18" charset="0"/>
              </a:rPr>
              <a:t>…)</a:t>
            </a:r>
            <a:endParaRPr lang="en-US" dirty="0">
              <a:latin typeface="Sylfaen" panose="010A0502050306030303" pitchFamily="18" charset="0"/>
            </a:endParaRPr>
          </a:p>
          <a:p>
            <a:pPr>
              <a:buFont typeface="Wingdings" panose="05000000000000000000" pitchFamily="2" charset="2"/>
              <a:buChar char="v"/>
            </a:pPr>
            <a:r>
              <a:rPr lang="en-US" dirty="0" smtClean="0">
                <a:latin typeface="Sylfaen" panose="010A0502050306030303" pitchFamily="18" charset="0"/>
              </a:rPr>
              <a:t>Underline the international role of Armenian museums as a rare source in the field of  antique culture science and study</a:t>
            </a:r>
          </a:p>
          <a:p>
            <a:pPr>
              <a:buFont typeface="Wingdings" panose="05000000000000000000" pitchFamily="2" charset="2"/>
              <a:buChar char="v"/>
            </a:pPr>
            <a:r>
              <a:rPr lang="en-US" dirty="0" smtClean="0">
                <a:latin typeface="Sylfaen" panose="010A0502050306030303" pitchFamily="18" charset="0"/>
              </a:rPr>
              <a:t>Develop another field of tourism in Armenia </a:t>
            </a:r>
          </a:p>
          <a:p>
            <a:pPr>
              <a:buFont typeface="Wingdings" panose="05000000000000000000" pitchFamily="2" charset="2"/>
              <a:buChar char="v"/>
            </a:pPr>
            <a:r>
              <a:rPr lang="en-US" dirty="0" smtClean="0">
                <a:latin typeface="Sylfaen" panose="010A0502050306030303" pitchFamily="18" charset="0"/>
              </a:rPr>
              <a:t>Armenian Handmade production-visit card of Armenia</a:t>
            </a:r>
            <a:endParaRPr lang="en-US" dirty="0">
              <a:latin typeface="Sylfaen" panose="010A0502050306030303" pitchFamily="18" charset="0"/>
            </a:endParaRPr>
          </a:p>
        </p:txBody>
      </p:sp>
    </p:spTree>
    <p:extLst>
      <p:ext uri="{BB962C8B-B14F-4D97-AF65-F5344CB8AC3E}">
        <p14:creationId xmlns:p14="http://schemas.microsoft.com/office/powerpoint/2010/main" val="5744145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381000"/>
          </a:xfrm>
        </p:spPr>
        <p:txBody>
          <a:bodyPr>
            <a:normAutofit fontScale="90000"/>
          </a:bodyPr>
          <a:lstStyle/>
          <a:p>
            <a:pPr algn="ctr"/>
            <a:r>
              <a:rPr lang="en-US" sz="3200" dirty="0">
                <a:latin typeface="Sylfaen" panose="010A0502050306030303" pitchFamily="18" charset="0"/>
              </a:rPr>
              <a:t>Modern </a:t>
            </a:r>
            <a:r>
              <a:rPr lang="en-US" sz="3200" dirty="0" smtClean="0">
                <a:latin typeface="Sylfaen" panose="010A0502050306030303" pitchFamily="18" charset="0"/>
              </a:rPr>
              <a:t>Textiles, Handmade in Armenia</a:t>
            </a:r>
            <a:endParaRPr lang="en-US" sz="3200" dirty="0">
              <a:latin typeface="Sylfaen" panose="010A05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44" y="685800"/>
            <a:ext cx="3193697" cy="2590801"/>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427145"/>
            <a:ext cx="2911409" cy="203224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0674" y="4368675"/>
            <a:ext cx="3200398" cy="2133599"/>
          </a:xfrm>
          <a:prstGeom prst="rect">
            <a:avLst/>
          </a:prstGeom>
        </p:spPr>
      </p:pic>
      <p:pic>
        <p:nvPicPr>
          <p:cNvPr id="1027" name="Picture 3" descr="C:\Users\Levon\Desktop\Tatev folder\HALI, exhibition, pics by Srap - Copy\Modern work, Author Arpi Avdaly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610" y="990600"/>
            <a:ext cx="2528048" cy="29090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evon\Desktop\666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5906" y="685800"/>
            <a:ext cx="303007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evon\Desktop\Tatev folder\Lena Gorginyan\DSC_0986-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499" y="3415317"/>
            <a:ext cx="2541494" cy="329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507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457200"/>
          </a:xfrm>
        </p:spPr>
        <p:txBody>
          <a:bodyPr>
            <a:noAutofit/>
          </a:bodyPr>
          <a:lstStyle/>
          <a:p>
            <a:r>
              <a:rPr lang="en-US" sz="3600" dirty="0" smtClean="0">
                <a:latin typeface="Sylfaen" panose="010A0502050306030303" pitchFamily="18" charset="0"/>
              </a:rPr>
              <a:t>Preserving Armenian crafts</a:t>
            </a:r>
            <a:endParaRPr lang="en-US" sz="3600" dirty="0">
              <a:latin typeface="Sylfaen" panose="010A0502050306030303" pitchFamily="18" charset="0"/>
            </a:endParaRPr>
          </a:p>
        </p:txBody>
      </p:sp>
      <p:sp>
        <p:nvSpPr>
          <p:cNvPr id="3" name="Content Placeholder 2"/>
          <p:cNvSpPr>
            <a:spLocks noGrp="1"/>
          </p:cNvSpPr>
          <p:nvPr>
            <p:ph idx="1"/>
          </p:nvPr>
        </p:nvSpPr>
        <p:spPr>
          <a:xfrm>
            <a:off x="228600" y="838200"/>
            <a:ext cx="8763000" cy="5867400"/>
          </a:xfrm>
        </p:spPr>
        <p:txBody>
          <a:bodyPr>
            <a:normAutofit lnSpcReduction="10000"/>
          </a:bodyPr>
          <a:lstStyle/>
          <a:p>
            <a:pPr marL="64008" indent="0">
              <a:buNone/>
            </a:pPr>
            <a:endParaRPr lang="en-US" sz="2800" dirty="0" smtClean="0">
              <a:latin typeface="Sylfaen" panose="010A0502050306030303" pitchFamily="18" charset="0"/>
            </a:endParaRPr>
          </a:p>
          <a:p>
            <a:pPr marL="64008" indent="0">
              <a:buNone/>
            </a:pPr>
            <a:endParaRPr lang="en-US" sz="2800" dirty="0">
              <a:latin typeface="Sylfaen" panose="010A0502050306030303" pitchFamily="18" charset="0"/>
            </a:endParaRPr>
          </a:p>
          <a:p>
            <a:pPr marL="64008" indent="0">
              <a:buNone/>
            </a:pPr>
            <a:endParaRPr lang="en-US" sz="2800" dirty="0" smtClean="0">
              <a:latin typeface="Sylfaen" panose="010A0502050306030303" pitchFamily="18" charset="0"/>
            </a:endParaRPr>
          </a:p>
          <a:p>
            <a:pPr marL="64008" indent="0">
              <a:buNone/>
            </a:pPr>
            <a:endParaRPr lang="en-US" sz="2800" dirty="0">
              <a:latin typeface="Sylfaen" panose="010A0502050306030303" pitchFamily="18" charset="0"/>
            </a:endParaRPr>
          </a:p>
          <a:p>
            <a:pPr marL="64008" indent="0">
              <a:buNone/>
            </a:pPr>
            <a:endParaRPr lang="en-US" sz="2800" dirty="0" smtClean="0">
              <a:latin typeface="Sylfaen" panose="010A0502050306030303" pitchFamily="18" charset="0"/>
            </a:endParaRPr>
          </a:p>
          <a:p>
            <a:pPr marL="64008" indent="0">
              <a:buNone/>
            </a:pPr>
            <a:endParaRPr lang="en-US" sz="2800" dirty="0">
              <a:latin typeface="Sylfaen" panose="010A0502050306030303" pitchFamily="18" charset="0"/>
            </a:endParaRPr>
          </a:p>
          <a:p>
            <a:pPr marL="64008" indent="0">
              <a:buNone/>
            </a:pPr>
            <a:endParaRPr lang="en-US" sz="2800" dirty="0" smtClean="0">
              <a:latin typeface="Sylfaen" panose="010A0502050306030303" pitchFamily="18" charset="0"/>
            </a:endParaRPr>
          </a:p>
          <a:p>
            <a:pPr marL="64008" indent="0">
              <a:buNone/>
            </a:pPr>
            <a:endParaRPr lang="en-US" sz="2800" dirty="0">
              <a:latin typeface="Sylfaen" panose="010A0502050306030303" pitchFamily="18" charset="0"/>
            </a:endParaRPr>
          </a:p>
          <a:p>
            <a:pPr marL="64008" indent="0">
              <a:buNone/>
            </a:pPr>
            <a:endParaRPr lang="en-US" sz="2800" dirty="0" smtClean="0">
              <a:latin typeface="Sylfaen" panose="010A0502050306030303" pitchFamily="18" charset="0"/>
            </a:endParaRPr>
          </a:p>
          <a:p>
            <a:pPr marL="64008" indent="0">
              <a:buNone/>
            </a:pPr>
            <a:endParaRPr lang="en-US" sz="2800" dirty="0">
              <a:latin typeface="Sylfaen" panose="010A0502050306030303" pitchFamily="18" charset="0"/>
            </a:endParaRPr>
          </a:p>
          <a:p>
            <a:pPr marL="64008" indent="0">
              <a:buNone/>
            </a:pPr>
            <a:endParaRPr lang="en-US" sz="2800" dirty="0" smtClean="0">
              <a:latin typeface="Sylfaen" panose="010A0502050306030303" pitchFamily="18" charset="0"/>
            </a:endParaRPr>
          </a:p>
          <a:p>
            <a:pPr marL="64008" indent="0" algn="r">
              <a:buNone/>
            </a:pPr>
            <a:r>
              <a:rPr lang="en-US" sz="2800" b="1" dirty="0" smtClean="0">
                <a:latin typeface="Sylfaen" panose="010A0502050306030303" pitchFamily="18" charset="0"/>
              </a:rPr>
              <a:t>Folk Arts “HUB” Foundation at Silk Road Hotel</a:t>
            </a:r>
            <a:endParaRPr lang="en-US" sz="2800" b="1" dirty="0">
              <a:latin typeface="Sylfaen" panose="010A050205030603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53" y="785532"/>
            <a:ext cx="3200400" cy="305816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729" y="3662678"/>
            <a:ext cx="2953871" cy="231461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729" y="785532"/>
            <a:ext cx="5392272" cy="284128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918" y="3843692"/>
            <a:ext cx="3200400" cy="21336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1153" y="3662678"/>
            <a:ext cx="2495737" cy="2314614"/>
          </a:xfrm>
          <a:prstGeom prst="rect">
            <a:avLst/>
          </a:prstGeom>
        </p:spPr>
      </p:pic>
    </p:spTree>
    <p:extLst>
      <p:ext uri="{BB962C8B-B14F-4D97-AF65-F5344CB8AC3E}">
        <p14:creationId xmlns:p14="http://schemas.microsoft.com/office/powerpoint/2010/main" val="1830225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noAutofit/>
          </a:bodyPr>
          <a:lstStyle/>
          <a:p>
            <a:r>
              <a:rPr lang="en-US" sz="2800" dirty="0" smtClean="0">
                <a:latin typeface="Sylfaen" panose="010A0502050306030303" pitchFamily="18" charset="0"/>
              </a:rPr>
              <a:t>For you it’s a church, for us- an important source </a:t>
            </a:r>
            <a:r>
              <a:rPr lang="en-US" sz="2800" dirty="0">
                <a:latin typeface="Sylfaen" panose="010A0502050306030303" pitchFamily="18" charset="0"/>
              </a:rPr>
              <a:t>for the </a:t>
            </a:r>
            <a:r>
              <a:rPr lang="en-US" sz="2800" dirty="0" smtClean="0">
                <a:latin typeface="Sylfaen" panose="010A0502050306030303" pitchFamily="18" charset="0"/>
              </a:rPr>
              <a:t>rare  </a:t>
            </a:r>
            <a:r>
              <a:rPr lang="en-US" sz="2800" dirty="0">
                <a:latin typeface="Sylfaen" panose="010A0502050306030303" pitchFamily="18" charset="0"/>
              </a:rPr>
              <a:t>facts </a:t>
            </a:r>
          </a:p>
        </p:txBody>
      </p:sp>
      <p:sp>
        <p:nvSpPr>
          <p:cNvPr id="3" name="Content Placeholder 2"/>
          <p:cNvSpPr>
            <a:spLocks noGrp="1"/>
          </p:cNvSpPr>
          <p:nvPr>
            <p:ph idx="1"/>
          </p:nvPr>
        </p:nvSpPr>
        <p:spPr>
          <a:xfrm>
            <a:off x="304800" y="1066800"/>
            <a:ext cx="8610600" cy="5638800"/>
          </a:xfrm>
        </p:spPr>
        <p:txBody>
          <a:bodyPr>
            <a:normAutofit fontScale="92500" lnSpcReduction="10000"/>
          </a:bodyPr>
          <a:lstStyle/>
          <a:p>
            <a:pPr marL="64008" indent="0">
              <a:buNone/>
            </a:pPr>
            <a:endParaRPr lang="en-US" sz="2000" i="1" dirty="0" smtClean="0">
              <a:latin typeface="Sylfaen" panose="010A0502050306030303" pitchFamily="18" charset="0"/>
            </a:endParaRPr>
          </a:p>
          <a:p>
            <a:pPr marL="64008" indent="0">
              <a:buNone/>
            </a:pPr>
            <a:endParaRPr lang="en-US" sz="2000" i="1" dirty="0">
              <a:latin typeface="Sylfaen" panose="010A0502050306030303" pitchFamily="18" charset="0"/>
            </a:endParaRPr>
          </a:p>
          <a:p>
            <a:pPr marL="64008" indent="0">
              <a:buNone/>
            </a:pPr>
            <a:endParaRPr lang="en-US" sz="2000" i="1" dirty="0" smtClean="0">
              <a:latin typeface="Sylfaen" panose="010A0502050306030303" pitchFamily="18" charset="0"/>
            </a:endParaRPr>
          </a:p>
          <a:p>
            <a:pPr marL="64008" indent="0">
              <a:buNone/>
            </a:pPr>
            <a:endParaRPr lang="en-US" sz="2000" i="1" dirty="0">
              <a:latin typeface="Sylfaen" panose="010A0502050306030303" pitchFamily="18" charset="0"/>
            </a:endParaRPr>
          </a:p>
          <a:p>
            <a:pPr marL="64008" indent="0">
              <a:buNone/>
            </a:pPr>
            <a:endParaRPr lang="en-US" sz="2000" i="1" dirty="0" smtClean="0">
              <a:latin typeface="Sylfaen" panose="010A0502050306030303" pitchFamily="18" charset="0"/>
            </a:endParaRPr>
          </a:p>
          <a:p>
            <a:pPr marL="64008" indent="0">
              <a:buNone/>
            </a:pPr>
            <a:endParaRPr lang="en-US" sz="2000" i="1" dirty="0">
              <a:latin typeface="Sylfaen" panose="010A0502050306030303" pitchFamily="18" charset="0"/>
            </a:endParaRPr>
          </a:p>
          <a:p>
            <a:pPr marL="64008" indent="0">
              <a:buNone/>
            </a:pPr>
            <a:endParaRPr lang="en-US" sz="2000" i="1" dirty="0" smtClean="0">
              <a:latin typeface="Sylfaen" panose="010A0502050306030303" pitchFamily="18" charset="0"/>
            </a:endParaRPr>
          </a:p>
          <a:p>
            <a:pPr marL="64008" indent="0">
              <a:buNone/>
            </a:pPr>
            <a:endParaRPr lang="en-US" sz="2000" i="1" dirty="0">
              <a:latin typeface="Sylfaen" panose="010A0502050306030303" pitchFamily="18" charset="0"/>
            </a:endParaRPr>
          </a:p>
          <a:p>
            <a:pPr marL="64008" indent="0">
              <a:buNone/>
            </a:pPr>
            <a:endParaRPr lang="en-US" sz="2000" i="1" dirty="0" smtClean="0">
              <a:latin typeface="Sylfaen" panose="010A0502050306030303" pitchFamily="18" charset="0"/>
            </a:endParaRPr>
          </a:p>
          <a:p>
            <a:pPr marL="64008" indent="0">
              <a:buNone/>
            </a:pPr>
            <a:endParaRPr lang="en-US" sz="2000" i="1" dirty="0">
              <a:latin typeface="Sylfaen" panose="010A0502050306030303" pitchFamily="18" charset="0"/>
            </a:endParaRPr>
          </a:p>
          <a:p>
            <a:pPr marL="64008" indent="0">
              <a:buNone/>
            </a:pPr>
            <a:endParaRPr lang="en-US" sz="2000" i="1" dirty="0" smtClean="0">
              <a:latin typeface="Sylfaen" panose="010A0502050306030303" pitchFamily="18" charset="0"/>
            </a:endParaRPr>
          </a:p>
          <a:p>
            <a:pPr marL="64008" indent="0">
              <a:buNone/>
            </a:pPr>
            <a:endParaRPr lang="en-US" sz="2000" i="1" dirty="0">
              <a:latin typeface="Sylfaen" panose="010A0502050306030303" pitchFamily="18" charset="0"/>
            </a:endParaRPr>
          </a:p>
          <a:p>
            <a:pPr marL="64008" indent="0">
              <a:buNone/>
            </a:pPr>
            <a:endParaRPr lang="en-US" sz="2000" i="1" dirty="0" smtClean="0">
              <a:latin typeface="Sylfaen" panose="010A0502050306030303" pitchFamily="18" charset="0"/>
            </a:endParaRPr>
          </a:p>
          <a:p>
            <a:pPr marL="64008" indent="0">
              <a:buNone/>
            </a:pPr>
            <a:endParaRPr lang="en-US" sz="2000" i="1" dirty="0">
              <a:latin typeface="Sylfaen" panose="010A0502050306030303" pitchFamily="18" charset="0"/>
            </a:endParaRPr>
          </a:p>
          <a:p>
            <a:pPr marL="64008" indent="0">
              <a:buNone/>
            </a:pPr>
            <a:endParaRPr lang="en-US" sz="2000" i="1" dirty="0" smtClean="0">
              <a:latin typeface="Sylfaen" panose="010A0502050306030303" pitchFamily="18" charset="0"/>
            </a:endParaRPr>
          </a:p>
          <a:p>
            <a:pPr marL="64008" indent="0">
              <a:buNone/>
            </a:pPr>
            <a:r>
              <a:rPr lang="en-US" sz="2000" i="1" dirty="0" smtClean="0">
                <a:latin typeface="Sylfaen" panose="010A0502050306030303" pitchFamily="18" charset="0"/>
              </a:rPr>
              <a:t>The facade </a:t>
            </a:r>
            <a:r>
              <a:rPr lang="en-US" sz="2000" i="1" dirty="0">
                <a:latin typeface="Sylfaen" panose="010A0502050306030303" pitchFamily="18" charset="0"/>
              </a:rPr>
              <a:t>of </a:t>
            </a:r>
            <a:r>
              <a:rPr lang="en-US" sz="2000" i="1" dirty="0" err="1">
                <a:latin typeface="Sylfaen" panose="010A0502050306030303" pitchFamily="18" charset="0"/>
              </a:rPr>
              <a:t>Surb</a:t>
            </a:r>
            <a:r>
              <a:rPr lang="en-US" sz="2000" i="1" dirty="0">
                <a:latin typeface="Sylfaen" panose="010A0502050306030303" pitchFamily="18" charset="0"/>
              </a:rPr>
              <a:t> </a:t>
            </a:r>
            <a:r>
              <a:rPr lang="en-US" sz="2000" i="1" dirty="0" err="1">
                <a:latin typeface="Sylfaen" panose="010A0502050306030303" pitchFamily="18" charset="0"/>
              </a:rPr>
              <a:t>Karapet</a:t>
            </a:r>
            <a:r>
              <a:rPr lang="en-US" sz="2000" i="1" dirty="0">
                <a:latin typeface="Sylfaen" panose="010A0502050306030303" pitchFamily="18" charset="0"/>
              </a:rPr>
              <a:t> Church with a striking depiction of God the Father </a:t>
            </a:r>
            <a:r>
              <a:rPr lang="en-US" sz="2000" i="1" dirty="0" smtClean="0">
                <a:latin typeface="Sylfaen" panose="010A0502050306030303" pitchFamily="18" charset="0"/>
              </a:rPr>
              <a:t>on carpet (upper </a:t>
            </a:r>
            <a:r>
              <a:rPr lang="en-US" sz="2000" i="1" dirty="0">
                <a:latin typeface="Sylfaen" panose="010A0502050306030303" pitchFamily="18" charset="0"/>
              </a:rPr>
              <a:t>relief</a:t>
            </a:r>
            <a:r>
              <a:rPr lang="en-US" sz="2000" i="1" dirty="0" smtClean="0">
                <a:latin typeface="Sylfaen" panose="010A0502050306030303" pitchFamily="18" charset="0"/>
              </a:rPr>
              <a:t>), Noravank,13</a:t>
            </a:r>
            <a:r>
              <a:rPr lang="en-US" sz="2000" i="1" baseline="30000" dirty="0" smtClean="0">
                <a:latin typeface="Sylfaen" panose="010A0502050306030303" pitchFamily="18" charset="0"/>
              </a:rPr>
              <a:t>th</a:t>
            </a:r>
            <a:r>
              <a:rPr lang="en-US" sz="2000" i="1" dirty="0" smtClean="0">
                <a:latin typeface="Sylfaen" panose="010A0502050306030303" pitchFamily="18" charset="0"/>
              </a:rPr>
              <a:t> century</a:t>
            </a:r>
            <a:endParaRPr lang="en-US" sz="2000" i="1" dirty="0">
              <a:latin typeface="Sylfaen" panose="010A050205030603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4114800"/>
          </a:xfrm>
          <a:prstGeom prst="rect">
            <a:avLst/>
          </a:prstGeom>
        </p:spPr>
      </p:pic>
    </p:spTree>
    <p:extLst>
      <p:ext uri="{BB962C8B-B14F-4D97-AF65-F5344CB8AC3E}">
        <p14:creationId xmlns:p14="http://schemas.microsoft.com/office/powerpoint/2010/main" val="2301469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685800"/>
          </a:xfrm>
        </p:spPr>
        <p:txBody>
          <a:bodyPr>
            <a:normAutofit/>
          </a:bodyPr>
          <a:lstStyle/>
          <a:p>
            <a:r>
              <a:rPr lang="en-US" sz="3600" b="1" dirty="0">
                <a:latin typeface="Sylfaen" panose="010A0502050306030303" pitchFamily="18" charset="0"/>
              </a:rPr>
              <a:t>Endless silence for decades...</a:t>
            </a:r>
            <a:r>
              <a:rPr lang="en-US" sz="3600" b="1" dirty="0" smtClean="0">
                <a:latin typeface="Sylfaen" panose="010A0502050306030303" pitchFamily="18" charset="0"/>
              </a:rPr>
              <a:t>WHY ?</a:t>
            </a:r>
            <a:endParaRPr lang="en-US" sz="3600" b="1" dirty="0">
              <a:latin typeface="Sylfaen" panose="010A0502050306030303" pitchFamily="18" charset="0"/>
            </a:endParaRPr>
          </a:p>
        </p:txBody>
      </p:sp>
      <p:sp>
        <p:nvSpPr>
          <p:cNvPr id="3" name="Content Placeholder 2"/>
          <p:cNvSpPr>
            <a:spLocks noGrp="1"/>
          </p:cNvSpPr>
          <p:nvPr>
            <p:ph idx="1"/>
          </p:nvPr>
        </p:nvSpPr>
        <p:spPr>
          <a:xfrm>
            <a:off x="152400" y="914400"/>
            <a:ext cx="8686800" cy="5715000"/>
          </a:xfrm>
        </p:spPr>
        <p:txBody>
          <a:bodyPr>
            <a:normAutofit/>
          </a:bodyPr>
          <a:lstStyle/>
          <a:p>
            <a:pPr>
              <a:buFont typeface="Wingdings" panose="05000000000000000000" pitchFamily="2" charset="2"/>
              <a:buChar char="v"/>
            </a:pPr>
            <a:r>
              <a:rPr lang="en-US" sz="2400" dirty="0">
                <a:latin typeface="Sylfaen" panose="010A0502050306030303" pitchFamily="18" charset="0"/>
              </a:rPr>
              <a:t>Armenian Textiles are owned and purchased by Turkey and </a:t>
            </a:r>
            <a:r>
              <a:rPr lang="en-US" sz="2400" dirty="0" smtClean="0">
                <a:latin typeface="Sylfaen" panose="010A0502050306030303" pitchFamily="18" charset="0"/>
              </a:rPr>
              <a:t>then are </a:t>
            </a:r>
            <a:r>
              <a:rPr lang="en-US" sz="2400" dirty="0">
                <a:latin typeface="Sylfaen" panose="010A0502050306030303" pitchFamily="18" charset="0"/>
              </a:rPr>
              <a:t>represented as an heritage of Ottoman Period </a:t>
            </a:r>
            <a:r>
              <a:rPr lang="en-US" sz="2400" dirty="0" smtClean="0">
                <a:latin typeface="Sylfaen" panose="010A0502050306030303" pitchFamily="18" charset="0"/>
              </a:rPr>
              <a:t>Culture (thousand pieces are on display </a:t>
            </a:r>
            <a:r>
              <a:rPr lang="en-US" sz="2400" dirty="0">
                <a:latin typeface="Sylfaen" panose="010A0502050306030303" pitchFamily="18" charset="0"/>
              </a:rPr>
              <a:t>in the department of Islamic </a:t>
            </a:r>
            <a:r>
              <a:rPr lang="en-US" sz="2400" dirty="0" smtClean="0">
                <a:latin typeface="Sylfaen" panose="010A0502050306030303" pitchFamily="18" charset="0"/>
              </a:rPr>
              <a:t>Art both in Turkey’s and world museums)</a:t>
            </a:r>
            <a:endParaRPr lang="en-US" sz="2400" dirty="0">
              <a:latin typeface="Sylfaen" panose="010A0502050306030303" pitchFamily="18" charset="0"/>
            </a:endParaRPr>
          </a:p>
          <a:p>
            <a:pPr>
              <a:buFont typeface="Wingdings" panose="05000000000000000000" pitchFamily="2" charset="2"/>
              <a:buChar char="v"/>
            </a:pPr>
            <a:r>
              <a:rPr lang="en-US" sz="2400" dirty="0">
                <a:latin typeface="Sylfaen" panose="010A0502050306030303" pitchFamily="18" charset="0"/>
              </a:rPr>
              <a:t>Hundred years all </a:t>
            </a:r>
            <a:r>
              <a:rPr lang="en-US" sz="2400" dirty="0" smtClean="0">
                <a:latin typeface="Sylfaen" panose="010A0502050306030303" pitchFamily="18" charset="0"/>
              </a:rPr>
              <a:t>the </a:t>
            </a:r>
            <a:r>
              <a:rPr lang="en-US" sz="2400" dirty="0">
                <a:latin typeface="Sylfaen" panose="010A0502050306030303" pitchFamily="18" charset="0"/>
              </a:rPr>
              <a:t>organizations and auctions, magazines and independent scholars were fed up by Turkey and Azerbaijan</a:t>
            </a:r>
          </a:p>
          <a:p>
            <a:pPr>
              <a:buFont typeface="Wingdings" panose="05000000000000000000" pitchFamily="2" charset="2"/>
              <a:buChar char="v"/>
            </a:pPr>
            <a:r>
              <a:rPr lang="en-US" sz="2400" dirty="0">
                <a:latin typeface="Sylfaen" panose="010A0502050306030303" pitchFamily="18" charset="0"/>
              </a:rPr>
              <a:t>This policy has strategic importance for Azerbaijan and they spend million dollars </a:t>
            </a:r>
            <a:r>
              <a:rPr lang="en-US" sz="2400" dirty="0" smtClean="0">
                <a:latin typeface="Sylfaen" panose="010A0502050306030303" pitchFamily="18" charset="0"/>
              </a:rPr>
              <a:t>all around </a:t>
            </a:r>
            <a:r>
              <a:rPr lang="en-US" sz="2400" dirty="0">
                <a:latin typeface="Sylfaen" panose="010A0502050306030303" pitchFamily="18" charset="0"/>
              </a:rPr>
              <a:t>the </a:t>
            </a:r>
            <a:r>
              <a:rPr lang="en-US" sz="2400" dirty="0" smtClean="0">
                <a:latin typeface="Sylfaen" panose="010A0502050306030303" pitchFamily="18" charset="0"/>
              </a:rPr>
              <a:t>world for spreading  false information</a:t>
            </a:r>
          </a:p>
          <a:p>
            <a:pPr>
              <a:buFont typeface="Wingdings" panose="05000000000000000000" pitchFamily="2" charset="2"/>
              <a:buChar char="v"/>
            </a:pPr>
            <a:r>
              <a:rPr lang="en-US" sz="2400" b="1" u="sng" dirty="0" smtClean="0">
                <a:latin typeface="Sylfaen" panose="010A0502050306030303" pitchFamily="18" charset="0"/>
              </a:rPr>
              <a:t>Where was the Armenia?- …</a:t>
            </a:r>
          </a:p>
          <a:p>
            <a:pPr>
              <a:buFont typeface="Wingdings" panose="05000000000000000000" pitchFamily="2" charset="2"/>
              <a:buChar char="v"/>
            </a:pPr>
            <a:r>
              <a:rPr lang="en-US" sz="2400" dirty="0" smtClean="0">
                <a:latin typeface="Sylfaen" panose="010A0502050306030303" pitchFamily="18" charset="0"/>
              </a:rPr>
              <a:t>No state policy, no money, less publications, a few interested people </a:t>
            </a:r>
            <a:r>
              <a:rPr lang="en-US" sz="2400" dirty="0" err="1" smtClean="0">
                <a:latin typeface="Sylfaen" panose="010A0502050306030303" pitchFamily="18" charset="0"/>
              </a:rPr>
              <a:t>etc</a:t>
            </a:r>
            <a:r>
              <a:rPr lang="en-US" sz="2400" dirty="0" smtClean="0">
                <a:latin typeface="Sylfaen" panose="010A0502050306030303" pitchFamily="18" charset="0"/>
              </a:rPr>
              <a:t>….</a:t>
            </a:r>
          </a:p>
          <a:p>
            <a:pPr>
              <a:buFont typeface="Wingdings" panose="05000000000000000000" pitchFamily="2" charset="2"/>
              <a:buChar char="v"/>
            </a:pPr>
            <a:endParaRPr lang="en-US" sz="2400" dirty="0">
              <a:latin typeface="Sylfaen" panose="010A0502050306030303" pitchFamily="18" charset="0"/>
            </a:endParaRPr>
          </a:p>
        </p:txBody>
      </p:sp>
    </p:spTree>
    <p:extLst>
      <p:ext uri="{BB962C8B-B14F-4D97-AF65-F5344CB8AC3E}">
        <p14:creationId xmlns:p14="http://schemas.microsoft.com/office/powerpoint/2010/main" val="2843338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2286000"/>
          </a:xfrm>
        </p:spPr>
        <p:txBody>
          <a:bodyPr>
            <a:normAutofit/>
          </a:bodyPr>
          <a:lstStyle/>
          <a:p>
            <a:pPr algn="ctr"/>
            <a:r>
              <a:rPr lang="en-US" sz="5400" dirty="0" smtClean="0">
                <a:latin typeface="Sylfaen" panose="010A0502050306030303" pitchFamily="18" charset="0"/>
              </a:rPr>
              <a:t>RESULTS </a:t>
            </a:r>
            <a:br>
              <a:rPr lang="en-US" sz="5400" dirty="0" smtClean="0">
                <a:latin typeface="Sylfaen" panose="010A0502050306030303" pitchFamily="18" charset="0"/>
              </a:rPr>
            </a:br>
            <a:r>
              <a:rPr lang="en-US" sz="2800" dirty="0" smtClean="0">
                <a:latin typeface="Sylfaen" panose="010A0502050306030303" pitchFamily="18" charset="0"/>
              </a:rPr>
              <a:t/>
            </a:r>
            <a:br>
              <a:rPr lang="en-US" sz="2800" dirty="0" smtClean="0">
                <a:latin typeface="Sylfaen" panose="010A0502050306030303" pitchFamily="18" charset="0"/>
              </a:rPr>
            </a:br>
            <a:r>
              <a:rPr lang="en-US" sz="2800" dirty="0" smtClean="0">
                <a:latin typeface="Sylfaen" panose="010A0502050306030303" pitchFamily="18" charset="0"/>
              </a:rPr>
              <a:t>Other </a:t>
            </a:r>
            <a:r>
              <a:rPr lang="en-US" sz="2800" dirty="0">
                <a:latin typeface="Sylfaen" panose="010A0502050306030303" pitchFamily="18" charset="0"/>
              </a:rPr>
              <a:t>interests on Cultural Tourism in Armenia</a:t>
            </a:r>
          </a:p>
        </p:txBody>
      </p:sp>
      <p:sp>
        <p:nvSpPr>
          <p:cNvPr id="3" name="Content Placeholder 2"/>
          <p:cNvSpPr>
            <a:spLocks noGrp="1"/>
          </p:cNvSpPr>
          <p:nvPr>
            <p:ph idx="1"/>
          </p:nvPr>
        </p:nvSpPr>
        <p:spPr>
          <a:xfrm>
            <a:off x="228600" y="2743200"/>
            <a:ext cx="8534400" cy="3429000"/>
          </a:xfrm>
        </p:spPr>
        <p:txBody>
          <a:bodyPr/>
          <a:lstStyle/>
          <a:p>
            <a:pPr>
              <a:buFont typeface="Wingdings" panose="05000000000000000000" pitchFamily="2" charset="2"/>
              <a:buChar char="v"/>
            </a:pPr>
            <a:r>
              <a:rPr lang="en-US" dirty="0" smtClean="0">
                <a:latin typeface="Sylfaen" panose="010A0502050306030303" pitchFamily="18" charset="0"/>
              </a:rPr>
              <a:t>Smithsonian Institute (USA)</a:t>
            </a:r>
          </a:p>
          <a:p>
            <a:pPr marL="64008" indent="0">
              <a:buNone/>
            </a:pPr>
            <a:endParaRPr lang="en-US" dirty="0">
              <a:latin typeface="Sylfaen" panose="010A0502050306030303" pitchFamily="18" charset="0"/>
            </a:endParaRPr>
          </a:p>
          <a:p>
            <a:pPr>
              <a:buFont typeface="Wingdings" panose="05000000000000000000" pitchFamily="2" charset="2"/>
              <a:buChar char="v"/>
            </a:pPr>
            <a:r>
              <a:rPr lang="en-US" dirty="0" smtClean="0">
                <a:latin typeface="Sylfaen" panose="010A0502050306030303" pitchFamily="18" charset="0"/>
              </a:rPr>
              <a:t>ICOC (International Conference on Oriental Carpets)</a:t>
            </a:r>
            <a:endParaRPr lang="en-US" dirty="0">
              <a:latin typeface="Sylfaen" panose="010A0502050306030303" pitchFamily="18" charset="0"/>
            </a:endParaRPr>
          </a:p>
        </p:txBody>
      </p:sp>
    </p:spTree>
    <p:extLst>
      <p:ext uri="{BB962C8B-B14F-4D97-AF65-F5344CB8AC3E}">
        <p14:creationId xmlns:p14="http://schemas.microsoft.com/office/powerpoint/2010/main" val="37609207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762000"/>
          </a:xfrm>
        </p:spPr>
        <p:txBody>
          <a:bodyPr>
            <a:noAutofit/>
          </a:bodyPr>
          <a:lstStyle/>
          <a:p>
            <a:r>
              <a:rPr lang="en-US" sz="2800" dirty="0">
                <a:latin typeface="Sylfaen" panose="010A0502050306030303" pitchFamily="18" charset="0"/>
              </a:rPr>
              <a:t>Armenian Embroidered rug from </a:t>
            </a:r>
            <a:r>
              <a:rPr lang="en-US" sz="2800" dirty="0" err="1">
                <a:latin typeface="Sylfaen" panose="010A0502050306030303" pitchFamily="18" charset="0"/>
              </a:rPr>
              <a:t>Artsakh</a:t>
            </a:r>
            <a:r>
              <a:rPr lang="en-US" sz="2800" dirty="0">
                <a:latin typeface="Sylfaen" panose="010A0502050306030303" pitchFamily="18" charset="0"/>
              </a:rPr>
              <a:t> (</a:t>
            </a:r>
            <a:r>
              <a:rPr lang="en-US" sz="2800" dirty="0" err="1">
                <a:latin typeface="Sylfaen" panose="010A0502050306030303" pitchFamily="18" charset="0"/>
              </a:rPr>
              <a:t>Karabakh</a:t>
            </a:r>
            <a:r>
              <a:rPr lang="en-US" sz="2800" dirty="0">
                <a:latin typeface="Sylfaen" panose="010A0502050306030303" pitchFamily="18" charset="0"/>
              </a:rPr>
              <a:t>), 18th century </a:t>
            </a:r>
          </a:p>
        </p:txBody>
      </p:sp>
      <p:sp>
        <p:nvSpPr>
          <p:cNvPr id="5" name="Content Placeholder 4"/>
          <p:cNvSpPr>
            <a:spLocks noGrp="1"/>
          </p:cNvSpPr>
          <p:nvPr>
            <p:ph idx="1"/>
          </p:nvPr>
        </p:nvSpPr>
        <p:spPr>
          <a:xfrm>
            <a:off x="152400" y="914400"/>
            <a:ext cx="8763000" cy="6019800"/>
          </a:xfrm>
        </p:spPr>
        <p:txBody>
          <a:bodyPr/>
          <a:lstStyle/>
          <a:p>
            <a:pPr marL="64008" indent="0" algn="r">
              <a:buNone/>
            </a:pPr>
            <a:r>
              <a:rPr lang="en-US" sz="2400" dirty="0" err="1" smtClean="0"/>
              <a:t>Gros</a:t>
            </a:r>
            <a:r>
              <a:rPr lang="en-US" sz="2400" dirty="0" smtClean="0"/>
              <a:t> &amp; </a:t>
            </a:r>
            <a:r>
              <a:rPr lang="en-US" sz="2400" dirty="0" err="1" smtClean="0"/>
              <a:t>Dolettrez</a:t>
            </a:r>
            <a:r>
              <a:rPr lang="en-US" sz="2400" dirty="0" smtClean="0"/>
              <a:t> Auction, 9-11 April, Paris</a:t>
            </a:r>
          </a:p>
          <a:p>
            <a:pPr marL="64008" indent="0">
              <a:buNone/>
            </a:pPr>
            <a:r>
              <a:rPr lang="en-US" sz="2400" dirty="0">
                <a:hlinkClick r:id="rId2"/>
              </a:rPr>
              <a:t>http://www.gros-delettrez.com</a:t>
            </a:r>
            <a:r>
              <a:rPr lang="en-US" sz="2400" dirty="0" smtClean="0">
                <a:hlinkClick r:id="rId2"/>
              </a:rPr>
              <a:t>/</a:t>
            </a:r>
            <a:endParaRPr lang="en-US" sz="2400" dirty="0" smtClean="0"/>
          </a:p>
          <a:p>
            <a:pPr marL="64008" indent="0">
              <a:buNone/>
            </a:pPr>
            <a:endParaRPr lang="en-US" dirty="0"/>
          </a:p>
          <a:p>
            <a:pPr marL="64008" indent="0">
              <a:buNone/>
            </a:pPr>
            <a:endParaRPr lang="en-US" dirty="0" smtClean="0"/>
          </a:p>
          <a:p>
            <a:pPr marL="64008" indent="0">
              <a:buNone/>
            </a:pPr>
            <a:endParaRPr lang="en-US" dirty="0"/>
          </a:p>
          <a:p>
            <a:pPr marL="64008" indent="0">
              <a:buNone/>
            </a:pPr>
            <a:endParaRPr lang="en-US" dirty="0" smtClean="0"/>
          </a:p>
          <a:p>
            <a:pPr marL="64008" indent="0">
              <a:buNone/>
            </a:pPr>
            <a:endParaRPr lang="en-US" dirty="0"/>
          </a:p>
          <a:p>
            <a:pPr marL="64008" indent="0">
              <a:buNone/>
            </a:pPr>
            <a:endParaRPr lang="en-US" dirty="0" smtClean="0"/>
          </a:p>
          <a:p>
            <a:pPr marL="64008" indent="0">
              <a:buNone/>
            </a:pPr>
            <a:endParaRPr lang="en-US" sz="2400" dirty="0" smtClean="0">
              <a:solidFill>
                <a:srgbClr val="FF0000"/>
              </a:solidFill>
            </a:endParaRPr>
          </a:p>
          <a:p>
            <a:pPr marL="64008" indent="0" algn="ctr">
              <a:buNone/>
            </a:pPr>
            <a:endParaRPr lang="en-US" sz="2400" dirty="0">
              <a:solidFill>
                <a:srgbClr val="FF0000"/>
              </a:solidFill>
            </a:endParaRPr>
          </a:p>
          <a:p>
            <a:pPr marL="64008" indent="0" algn="ctr">
              <a:buNone/>
            </a:pPr>
            <a:r>
              <a:rPr lang="en-US" sz="2800" dirty="0" smtClean="0">
                <a:solidFill>
                  <a:srgbClr val="FF0000"/>
                </a:solidFill>
              </a:rPr>
              <a:t>SOS</a:t>
            </a:r>
            <a:r>
              <a:rPr lang="en-US" sz="2400" dirty="0" smtClean="0">
                <a:solidFill>
                  <a:srgbClr val="FF0000"/>
                </a:solidFill>
              </a:rPr>
              <a:t>- </a:t>
            </a:r>
            <a:r>
              <a:rPr lang="en-US" sz="2400" dirty="0">
                <a:solidFill>
                  <a:srgbClr val="FF0000"/>
                </a:solidFill>
              </a:rPr>
              <a:t>We need sponsors </a:t>
            </a:r>
            <a:r>
              <a:rPr lang="en-US" sz="2400" dirty="0" smtClean="0">
                <a:solidFill>
                  <a:srgbClr val="FF0000"/>
                </a:solidFill>
              </a:rPr>
              <a:t>for the </a:t>
            </a:r>
            <a:r>
              <a:rPr lang="en-US" sz="2400" dirty="0">
                <a:solidFill>
                  <a:srgbClr val="FF0000"/>
                </a:solidFill>
              </a:rPr>
              <a:t>purchase </a:t>
            </a:r>
            <a:r>
              <a:rPr lang="en-US" sz="2400" dirty="0" smtClean="0">
                <a:solidFill>
                  <a:srgbClr val="FF0000"/>
                </a:solidFill>
              </a:rPr>
              <a:t>this </a:t>
            </a:r>
            <a:r>
              <a:rPr lang="en-US" sz="2400" dirty="0">
                <a:solidFill>
                  <a:srgbClr val="FF0000"/>
                </a:solidFill>
              </a:rPr>
              <a:t>rug </a:t>
            </a:r>
            <a:endParaRPr lang="en-US" sz="2400" dirty="0" smtClean="0">
              <a:solidFill>
                <a:srgbClr val="FF0000"/>
              </a:solidFill>
            </a:endParaRPr>
          </a:p>
          <a:p>
            <a:pPr marL="64008" indent="0" algn="ctr">
              <a:buNone/>
            </a:pPr>
            <a:r>
              <a:rPr lang="en-US" sz="2400" dirty="0">
                <a:solidFill>
                  <a:srgbClr val="FF0000"/>
                </a:solidFill>
              </a:rPr>
              <a:t>Estimate </a:t>
            </a:r>
            <a:r>
              <a:rPr lang="en-US" sz="2400" dirty="0" smtClean="0">
                <a:solidFill>
                  <a:srgbClr val="FF0000"/>
                </a:solidFill>
              </a:rPr>
              <a:t>price-40.000-60.000Euro </a:t>
            </a:r>
            <a:endParaRPr lang="en-US" sz="2400" dirty="0">
              <a:solidFill>
                <a:srgbClr val="FF0000"/>
              </a:solidFill>
            </a:endParaRPr>
          </a:p>
          <a:p>
            <a:pPr marL="64008" indent="0">
              <a:buNone/>
            </a:pPr>
            <a:endParaRPr lang="en-US" dirty="0" smtClean="0"/>
          </a:p>
          <a:p>
            <a:pPr marL="64008"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952064"/>
            <a:ext cx="2286000" cy="3733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2104464"/>
            <a:ext cx="2286000" cy="3429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514600"/>
            <a:ext cx="1905000" cy="2857500"/>
          </a:xfrm>
          <a:prstGeom prst="rect">
            <a:avLst/>
          </a:prstGeom>
        </p:spPr>
      </p:pic>
    </p:spTree>
    <p:extLst>
      <p:ext uri="{BB962C8B-B14F-4D97-AF65-F5344CB8AC3E}">
        <p14:creationId xmlns:p14="http://schemas.microsoft.com/office/powerpoint/2010/main" val="2579628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838200"/>
          </a:xfrm>
        </p:spPr>
        <p:txBody>
          <a:bodyPr>
            <a:normAutofit fontScale="90000"/>
          </a:bodyPr>
          <a:lstStyle/>
          <a:p>
            <a:pPr algn="ctr"/>
            <a:r>
              <a:rPr lang="en-US" dirty="0" smtClean="0">
                <a:latin typeface="Sylfaen" panose="010A0502050306030303" pitchFamily="18" charset="0"/>
              </a:rPr>
              <a:t>Thank you</a:t>
            </a:r>
            <a:br>
              <a:rPr lang="en-US" dirty="0" smtClean="0">
                <a:latin typeface="Sylfaen" panose="010A0502050306030303" pitchFamily="18" charset="0"/>
              </a:rPr>
            </a:br>
            <a:r>
              <a:rPr lang="en-US" dirty="0">
                <a:latin typeface="Sylfaen" panose="010A0502050306030303" pitchFamily="18" charset="0"/>
              </a:rPr>
              <a:t/>
            </a:r>
            <a:br>
              <a:rPr lang="en-US" dirty="0">
                <a:latin typeface="Sylfaen" panose="010A0502050306030303" pitchFamily="18" charset="0"/>
              </a:rPr>
            </a:br>
            <a:r>
              <a:rPr lang="en-US" dirty="0" smtClean="0">
                <a:latin typeface="Sylfaen" panose="010A0502050306030303" pitchFamily="18" charset="0"/>
              </a:rPr>
              <a:t/>
            </a:r>
            <a:br>
              <a:rPr lang="en-US" dirty="0" smtClean="0">
                <a:latin typeface="Sylfaen" panose="010A0502050306030303" pitchFamily="18" charset="0"/>
              </a:rPr>
            </a:br>
            <a:r>
              <a:rPr lang="en-US" dirty="0" smtClean="0">
                <a:latin typeface="Sylfaen" panose="010A0502050306030303" pitchFamily="18" charset="0"/>
              </a:rPr>
              <a:t>Loving Armenia… </a:t>
            </a:r>
            <a:br>
              <a:rPr lang="en-US" dirty="0" smtClean="0">
                <a:latin typeface="Sylfaen" panose="010A0502050306030303" pitchFamily="18" charset="0"/>
              </a:rPr>
            </a:br>
            <a:r>
              <a:rPr lang="en-US" dirty="0" smtClean="0">
                <a:latin typeface="Sylfaen" panose="010A0502050306030303" pitchFamily="18" charset="0"/>
              </a:rPr>
              <a:t> </a:t>
            </a:r>
            <a:endParaRPr lang="en-US" dirty="0">
              <a:latin typeface="Sylfaen" panose="010A050205030603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0" y="3048000"/>
            <a:ext cx="5486400" cy="3657600"/>
          </a:xfrm>
        </p:spPr>
      </p:pic>
      <p:sp>
        <p:nvSpPr>
          <p:cNvPr id="6" name="TextBox 5"/>
          <p:cNvSpPr txBox="1"/>
          <p:nvPr/>
        </p:nvSpPr>
        <p:spPr>
          <a:xfrm>
            <a:off x="228600" y="4419600"/>
            <a:ext cx="3048000" cy="2339102"/>
          </a:xfrm>
          <a:prstGeom prst="rect">
            <a:avLst/>
          </a:prstGeom>
          <a:noFill/>
        </p:spPr>
        <p:txBody>
          <a:bodyPr wrap="square" rtlCol="0">
            <a:spAutoFit/>
          </a:bodyPr>
          <a:lstStyle/>
          <a:p>
            <a:r>
              <a:rPr lang="en-US" sz="2800" b="1" dirty="0" err="1">
                <a:solidFill>
                  <a:schemeClr val="bg1"/>
                </a:solidFill>
                <a:latin typeface="Sylfaen" panose="010A0502050306030303" pitchFamily="18" charset="0"/>
              </a:rPr>
              <a:t>Tatev</a:t>
            </a:r>
            <a:r>
              <a:rPr lang="en-US" sz="2800" b="1" dirty="0">
                <a:solidFill>
                  <a:schemeClr val="bg1"/>
                </a:solidFill>
                <a:latin typeface="Sylfaen" panose="010A0502050306030303" pitchFamily="18" charset="0"/>
              </a:rPr>
              <a:t>  </a:t>
            </a:r>
            <a:r>
              <a:rPr lang="en-US" sz="2800" b="1" dirty="0" err="1">
                <a:solidFill>
                  <a:schemeClr val="bg1"/>
                </a:solidFill>
                <a:latin typeface="Sylfaen" panose="010A0502050306030303" pitchFamily="18" charset="0"/>
              </a:rPr>
              <a:t>Muradyan</a:t>
            </a:r>
            <a:endParaRPr lang="en-US" sz="2800" b="1" dirty="0">
              <a:solidFill>
                <a:schemeClr val="bg1"/>
              </a:solidFill>
              <a:latin typeface="Sylfaen" panose="010A0502050306030303" pitchFamily="18" charset="0"/>
            </a:endParaRPr>
          </a:p>
          <a:p>
            <a:endParaRPr lang="en-US" sz="2800" b="1" i="1" dirty="0">
              <a:solidFill>
                <a:schemeClr val="bg1"/>
              </a:solidFill>
              <a:latin typeface="Sylfaen" panose="010A0502050306030303" pitchFamily="18" charset="0"/>
            </a:endParaRPr>
          </a:p>
          <a:p>
            <a:r>
              <a:rPr lang="en-US" b="1" i="1" dirty="0">
                <a:solidFill>
                  <a:schemeClr val="bg1"/>
                </a:solidFill>
                <a:latin typeface="Sylfaen" panose="010A0502050306030303" pitchFamily="18" charset="0"/>
              </a:rPr>
              <a:t>Director of  Silk  Road  Hotel </a:t>
            </a:r>
          </a:p>
          <a:p>
            <a:pPr algn="ctr"/>
            <a:r>
              <a:rPr lang="en-US" b="1" i="1" dirty="0">
                <a:solidFill>
                  <a:schemeClr val="bg1"/>
                </a:solidFill>
                <a:latin typeface="Sylfaen" panose="010A0502050306030303" pitchFamily="18" charset="0"/>
              </a:rPr>
              <a:t>and </a:t>
            </a:r>
            <a:endParaRPr lang="en-US" b="1" i="1" dirty="0" smtClean="0">
              <a:solidFill>
                <a:schemeClr val="bg1"/>
              </a:solidFill>
              <a:latin typeface="Sylfaen" panose="010A0502050306030303" pitchFamily="18" charset="0"/>
            </a:endParaRPr>
          </a:p>
          <a:p>
            <a:r>
              <a:rPr lang="en-US" b="1" i="1" dirty="0" smtClean="0">
                <a:solidFill>
                  <a:schemeClr val="bg1"/>
                </a:solidFill>
                <a:latin typeface="Sylfaen" panose="010A0502050306030303" pitchFamily="18" charset="0"/>
              </a:rPr>
              <a:t>Folk  </a:t>
            </a:r>
            <a:r>
              <a:rPr lang="en-US" b="1" i="1" dirty="0">
                <a:solidFill>
                  <a:schemeClr val="bg1"/>
                </a:solidFill>
                <a:latin typeface="Sylfaen" panose="010A0502050306030303" pitchFamily="18" charset="0"/>
              </a:rPr>
              <a:t>Arts “HUB” Foundation </a:t>
            </a:r>
            <a:endParaRPr lang="en-US" b="1" i="1" dirty="0" smtClean="0">
              <a:solidFill>
                <a:schemeClr val="bg1"/>
              </a:solidFill>
              <a:latin typeface="Sylfaen" panose="010A0502050306030303" pitchFamily="18" charset="0"/>
            </a:endParaRPr>
          </a:p>
          <a:p>
            <a:endParaRPr lang="en-US" b="1" i="1" dirty="0">
              <a:solidFill>
                <a:schemeClr val="bg1"/>
              </a:solidFill>
              <a:latin typeface="Sylfaen" panose="010A0502050306030303" pitchFamily="18" charset="0"/>
            </a:endParaRPr>
          </a:p>
          <a:p>
            <a:pPr algn="r"/>
            <a:r>
              <a:rPr lang="en-US" b="1" i="1" dirty="0" smtClean="0">
                <a:solidFill>
                  <a:schemeClr val="bg1"/>
                </a:solidFill>
                <a:latin typeface="Sylfaen" panose="010A0502050306030303" pitchFamily="18" charset="0"/>
              </a:rPr>
              <a:t>Yerevan, 2016</a:t>
            </a:r>
            <a:endParaRPr lang="en-US" b="1" i="1" dirty="0">
              <a:solidFill>
                <a:schemeClr val="bg1"/>
              </a:solidFill>
              <a:latin typeface="Sylfaen" panose="010A0502050306030303" pitchFamily="18" charset="0"/>
            </a:endParaRPr>
          </a:p>
        </p:txBody>
      </p:sp>
    </p:spTree>
    <p:extLst>
      <p:ext uri="{BB962C8B-B14F-4D97-AF65-F5344CB8AC3E}">
        <p14:creationId xmlns:p14="http://schemas.microsoft.com/office/powerpoint/2010/main" val="2574825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609600"/>
          </a:xfrm>
        </p:spPr>
        <p:txBody>
          <a:bodyPr>
            <a:normAutofit fontScale="90000"/>
          </a:bodyPr>
          <a:lstStyle/>
          <a:p>
            <a:r>
              <a:rPr lang="en-US" b="1" dirty="0" smtClean="0">
                <a:latin typeface="Sylfaen" panose="010A0502050306030303" pitchFamily="18" charset="0"/>
              </a:rPr>
              <a:t>Actions…</a:t>
            </a:r>
            <a:endParaRPr lang="en-US" b="1" dirty="0">
              <a:latin typeface="Sylfaen" panose="010A0502050306030303" pitchFamily="18" charset="0"/>
            </a:endParaRPr>
          </a:p>
        </p:txBody>
      </p:sp>
      <p:sp>
        <p:nvSpPr>
          <p:cNvPr id="3" name="Content Placeholder 2"/>
          <p:cNvSpPr>
            <a:spLocks noGrp="1"/>
          </p:cNvSpPr>
          <p:nvPr>
            <p:ph idx="1"/>
          </p:nvPr>
        </p:nvSpPr>
        <p:spPr>
          <a:xfrm>
            <a:off x="381000" y="1066800"/>
            <a:ext cx="8305800" cy="5410200"/>
          </a:xfrm>
        </p:spPr>
        <p:txBody>
          <a:bodyPr>
            <a:normAutofit fontScale="92500"/>
          </a:bodyPr>
          <a:lstStyle/>
          <a:p>
            <a:pPr>
              <a:buFont typeface="Wingdings" panose="05000000000000000000" pitchFamily="2" charset="2"/>
              <a:buChar char="v"/>
            </a:pPr>
            <a:r>
              <a:rPr lang="en-US" dirty="0" smtClean="0"/>
              <a:t>“Armenian Knot’’, Traditions of Carpet Weaving Art-International Conference, November, Yerevan, Armenia, 2013</a:t>
            </a:r>
          </a:p>
          <a:p>
            <a:pPr marL="0" indent="0">
              <a:buNone/>
            </a:pPr>
            <a:endParaRPr lang="en-US" dirty="0" smtClean="0"/>
          </a:p>
          <a:p>
            <a:pPr>
              <a:buFont typeface="Wingdings" panose="05000000000000000000" pitchFamily="2" charset="2"/>
              <a:buChar char="v"/>
            </a:pPr>
            <a:r>
              <a:rPr lang="en-US" dirty="0" smtClean="0"/>
              <a:t>‘’Armenian Rugs and Textiles’’-An overview of Examples From Four Centuries’’-Exhibition in Vienna, Austria, 2014</a:t>
            </a:r>
          </a:p>
          <a:p>
            <a:pPr marL="457200" indent="-457200">
              <a:buFont typeface="Wingdings" panose="05000000000000000000" pitchFamily="2" charset="2"/>
              <a:buChar char="v"/>
            </a:pPr>
            <a:r>
              <a:rPr lang="en-US" dirty="0"/>
              <a:t>Armenian Rugs Society’s  Publications </a:t>
            </a:r>
            <a:r>
              <a:rPr lang="en-US" dirty="0" smtClean="0"/>
              <a:t>in USA</a:t>
            </a:r>
            <a:endParaRPr lang="en-US" dirty="0"/>
          </a:p>
          <a:p>
            <a:pPr marL="0" indent="0">
              <a:buNone/>
            </a:pPr>
            <a:endParaRPr lang="en-US" dirty="0" smtClean="0"/>
          </a:p>
          <a:p>
            <a:pPr>
              <a:buFont typeface="Wingdings" panose="05000000000000000000" pitchFamily="2" charset="2"/>
              <a:buChar char="v"/>
            </a:pPr>
            <a:r>
              <a:rPr lang="en-US" dirty="0" smtClean="0"/>
              <a:t>HALI TOUR ARMENIA, September, 2015</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2926901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685800"/>
          </a:xfrm>
        </p:spPr>
        <p:txBody>
          <a:bodyPr>
            <a:normAutofit fontScale="90000"/>
          </a:bodyPr>
          <a:lstStyle/>
          <a:p>
            <a:r>
              <a:rPr lang="en-US" dirty="0">
                <a:latin typeface="Sylfaen" panose="010A0502050306030303" pitchFamily="18" charset="0"/>
              </a:rPr>
              <a:t>Wake up </a:t>
            </a:r>
            <a:r>
              <a:rPr lang="en-US" dirty="0" smtClean="0">
                <a:latin typeface="Sylfaen" panose="010A0502050306030303" pitchFamily="18" charset="0"/>
              </a:rPr>
              <a:t>calls by…</a:t>
            </a:r>
            <a:endParaRPr lang="en-US" dirty="0">
              <a:latin typeface="Sylfaen" panose="010A0502050306030303" pitchFamily="18" charset="0"/>
            </a:endParaRPr>
          </a:p>
        </p:txBody>
      </p:sp>
      <p:sp>
        <p:nvSpPr>
          <p:cNvPr id="3" name="Content Placeholder 2"/>
          <p:cNvSpPr>
            <a:spLocks noGrp="1"/>
          </p:cNvSpPr>
          <p:nvPr>
            <p:ph idx="1"/>
          </p:nvPr>
        </p:nvSpPr>
        <p:spPr>
          <a:xfrm>
            <a:off x="152400" y="1143000"/>
            <a:ext cx="8839200" cy="4953000"/>
          </a:xfrm>
        </p:spPr>
        <p:txBody>
          <a:bodyPr>
            <a:normAutofit/>
          </a:bodyPr>
          <a:lstStyle/>
          <a:p>
            <a:pPr>
              <a:buFont typeface="Wingdings" panose="05000000000000000000" pitchFamily="2" charset="2"/>
              <a:buChar char="v"/>
            </a:pPr>
            <a:r>
              <a:rPr lang="en-US" dirty="0" smtClean="0">
                <a:latin typeface="Sylfaen" panose="010A0502050306030303" pitchFamily="18" charset="0"/>
              </a:rPr>
              <a:t>Independent  Armenian scholars both from Armenia and all around the world</a:t>
            </a:r>
          </a:p>
          <a:p>
            <a:pPr>
              <a:buFont typeface="Wingdings" panose="05000000000000000000" pitchFamily="2" charset="2"/>
              <a:buChar char="v"/>
            </a:pPr>
            <a:r>
              <a:rPr lang="en-US" dirty="0" smtClean="0">
                <a:latin typeface="Sylfaen" panose="010A0502050306030303" pitchFamily="18" charset="0"/>
              </a:rPr>
              <a:t>Armenian Rugs Society from USA </a:t>
            </a:r>
          </a:p>
          <a:p>
            <a:pPr>
              <a:buFont typeface="Wingdings" panose="05000000000000000000" pitchFamily="2" charset="2"/>
              <a:buChar char="v"/>
            </a:pPr>
            <a:r>
              <a:rPr lang="en-US" dirty="0" smtClean="0">
                <a:latin typeface="Sylfaen" panose="010A0502050306030303" pitchFamily="18" charset="0"/>
              </a:rPr>
              <a:t>Armenian Rugs Society from Europe </a:t>
            </a:r>
          </a:p>
          <a:p>
            <a:pPr>
              <a:buFont typeface="Wingdings" panose="05000000000000000000" pitchFamily="2" charset="2"/>
              <a:buChar char="v"/>
            </a:pPr>
            <a:r>
              <a:rPr lang="en-US" dirty="0" smtClean="0">
                <a:latin typeface="Sylfaen" panose="010A0502050306030303" pitchFamily="18" charset="0"/>
              </a:rPr>
              <a:t>Armenia-</a:t>
            </a:r>
            <a:r>
              <a:rPr lang="en-US" dirty="0" err="1" smtClean="0">
                <a:latin typeface="Sylfaen" panose="010A0502050306030303" pitchFamily="18" charset="0"/>
              </a:rPr>
              <a:t>Artsakh</a:t>
            </a:r>
            <a:r>
              <a:rPr lang="en-US" dirty="0" smtClean="0">
                <a:latin typeface="Sylfaen" panose="010A0502050306030303" pitchFamily="18" charset="0"/>
              </a:rPr>
              <a:t> bridge </a:t>
            </a:r>
          </a:p>
          <a:p>
            <a:pPr>
              <a:buFont typeface="Wingdings" panose="05000000000000000000" pitchFamily="2" charset="2"/>
              <a:buChar char="v"/>
            </a:pPr>
            <a:r>
              <a:rPr lang="en-US" dirty="0" smtClean="0">
                <a:latin typeface="Sylfaen" panose="010A0502050306030303" pitchFamily="18" charset="0"/>
              </a:rPr>
              <a:t>Support by The Ministry of Culture of RA </a:t>
            </a:r>
          </a:p>
          <a:p>
            <a:pPr>
              <a:buFont typeface="Wingdings" panose="05000000000000000000" pitchFamily="2" charset="2"/>
              <a:buChar char="v"/>
            </a:pPr>
            <a:r>
              <a:rPr lang="en-US" dirty="0" smtClean="0">
                <a:latin typeface="Sylfaen" panose="010A0502050306030303" pitchFamily="18" charset="0"/>
              </a:rPr>
              <a:t>Latest publications and articles in English </a:t>
            </a:r>
          </a:p>
          <a:p>
            <a:pPr>
              <a:buFont typeface="Wingdings" panose="05000000000000000000" pitchFamily="2" charset="2"/>
              <a:buChar char="v"/>
            </a:pPr>
            <a:endParaRPr lang="en-US" dirty="0" smtClean="0">
              <a:latin typeface="Sylfaen" panose="010A0502050306030303" pitchFamily="18" charset="0"/>
            </a:endParaRPr>
          </a:p>
          <a:p>
            <a:pPr>
              <a:buFont typeface="Wingdings" panose="05000000000000000000" pitchFamily="2" charset="2"/>
              <a:buChar char="v"/>
            </a:pPr>
            <a:r>
              <a:rPr lang="en-US" dirty="0" smtClean="0">
                <a:latin typeface="Sylfaen" panose="010A0502050306030303" pitchFamily="18" charset="0"/>
              </a:rPr>
              <a:t>International exhibitions </a:t>
            </a:r>
            <a:endParaRPr lang="en-US" dirty="0">
              <a:latin typeface="Sylfaen" panose="010A0502050306030303" pitchFamily="18" charset="0"/>
            </a:endParaRPr>
          </a:p>
        </p:txBody>
      </p:sp>
    </p:spTree>
    <p:extLst>
      <p:ext uri="{BB962C8B-B14F-4D97-AF65-F5344CB8AC3E}">
        <p14:creationId xmlns:p14="http://schemas.microsoft.com/office/powerpoint/2010/main" val="1484704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b="1" dirty="0" smtClean="0">
                <a:latin typeface="Sylfaen" panose="010A0502050306030303" pitchFamily="18" charset="0"/>
              </a:rPr>
              <a:t>HALI  Magazine- London, UK</a:t>
            </a:r>
            <a:br>
              <a:rPr lang="en-US" b="1" dirty="0" smtClean="0">
                <a:latin typeface="Sylfaen" panose="010A0502050306030303" pitchFamily="18" charset="0"/>
              </a:rPr>
            </a:br>
            <a:r>
              <a:rPr lang="en-US" sz="3100" b="1" i="1" dirty="0" smtClean="0">
                <a:latin typeface="Sylfaen" panose="010A0502050306030303" pitchFamily="18" charset="0"/>
              </a:rPr>
              <a:t>Famous International Magazine of  World Textile, Oriental Rugs and Carpets </a:t>
            </a:r>
            <a:r>
              <a:rPr lang="en-US" b="1" dirty="0" smtClean="0">
                <a:latin typeface="Sylfaen" panose="010A0502050306030303" pitchFamily="18" charset="0"/>
              </a:rPr>
              <a:t/>
            </a:r>
            <a:br>
              <a:rPr lang="en-US" b="1" dirty="0" smtClean="0">
                <a:latin typeface="Sylfaen" panose="010A0502050306030303" pitchFamily="18" charset="0"/>
              </a:rPr>
            </a:br>
            <a:endParaRPr lang="en-US" b="1" dirty="0">
              <a:latin typeface="Sylfaen" panose="010A05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981200"/>
            <a:ext cx="3733800" cy="1219200"/>
          </a:xfrm>
        </p:spPr>
      </p:pic>
      <p:sp>
        <p:nvSpPr>
          <p:cNvPr id="6" name="Rectangle 5"/>
          <p:cNvSpPr/>
          <p:nvPr/>
        </p:nvSpPr>
        <p:spPr>
          <a:xfrm>
            <a:off x="533400" y="3048000"/>
            <a:ext cx="6629399" cy="3539430"/>
          </a:xfrm>
          <a:prstGeom prst="rect">
            <a:avLst/>
          </a:prstGeom>
        </p:spPr>
        <p:txBody>
          <a:bodyPr wrap="square">
            <a:spAutoFit/>
          </a:bodyPr>
          <a:lstStyle/>
          <a:p>
            <a:pPr marL="457200" indent="-457200">
              <a:buFont typeface="Wingdings" panose="05000000000000000000" pitchFamily="2" charset="2"/>
              <a:buChar char="v"/>
            </a:pPr>
            <a:endParaRPr lang="en-US" sz="2800" b="1" dirty="0" smtClean="0">
              <a:latin typeface="Sylfaen" panose="010A0502050306030303" pitchFamily="18" charset="0"/>
            </a:endParaRPr>
          </a:p>
          <a:p>
            <a:pPr marL="457200" indent="-457200">
              <a:buFont typeface="Wingdings" panose="05000000000000000000" pitchFamily="2" charset="2"/>
              <a:buChar char="v"/>
            </a:pPr>
            <a:r>
              <a:rPr lang="en-US" sz="2800" b="1" dirty="0" smtClean="0">
                <a:latin typeface="Sylfaen" panose="010A0502050306030303" pitchFamily="18" charset="0"/>
              </a:rPr>
              <a:t>Since 1978 up to days…</a:t>
            </a:r>
          </a:p>
          <a:p>
            <a:endParaRPr lang="en-US" sz="2800" b="1" dirty="0" smtClean="0">
              <a:latin typeface="Sylfaen" panose="010A0502050306030303" pitchFamily="18" charset="0"/>
            </a:endParaRPr>
          </a:p>
          <a:p>
            <a:pPr marL="457200" indent="-457200">
              <a:buFont typeface="Wingdings" panose="05000000000000000000" pitchFamily="2" charset="2"/>
              <a:buChar char="v"/>
            </a:pPr>
            <a:r>
              <a:rPr lang="en-US" sz="2800" b="1" dirty="0" smtClean="0">
                <a:latin typeface="Sylfaen" panose="010A0502050306030303" pitchFamily="18" charset="0"/>
              </a:rPr>
              <a:t>HALI Issues-186  Vol.(4 times per year ) </a:t>
            </a:r>
          </a:p>
          <a:p>
            <a:endParaRPr lang="en-US" sz="2800" b="1" dirty="0" smtClean="0">
              <a:latin typeface="Sylfaen" panose="010A0502050306030303" pitchFamily="18" charset="0"/>
            </a:endParaRPr>
          </a:p>
          <a:p>
            <a:pPr marL="457200" indent="-457200">
              <a:buFont typeface="Wingdings" panose="05000000000000000000" pitchFamily="2" charset="2"/>
              <a:buChar char="v"/>
            </a:pPr>
            <a:r>
              <a:rPr lang="en-US" sz="2800" b="1" dirty="0" smtClean="0">
                <a:latin typeface="Sylfaen" panose="010A0502050306030303" pitchFamily="18" charset="0"/>
              </a:rPr>
              <a:t>Activities –Magazine, Auctions, Exhibitions, Publications, Tours </a:t>
            </a:r>
            <a:r>
              <a:rPr lang="en-US" sz="2800" b="1" dirty="0" err="1" smtClean="0">
                <a:latin typeface="Sylfaen" panose="010A0502050306030303" pitchFamily="18" charset="0"/>
              </a:rPr>
              <a:t>etc</a:t>
            </a:r>
            <a:r>
              <a:rPr lang="en-US" sz="2800" b="1" dirty="0" smtClean="0">
                <a:latin typeface="Sylfaen" panose="010A0502050306030303" pitchFamily="18" charset="0"/>
              </a:rPr>
              <a:t>…</a:t>
            </a:r>
          </a:p>
          <a:p>
            <a:pPr marL="457200" indent="-457200">
              <a:buFont typeface="Wingdings" panose="05000000000000000000" pitchFamily="2" charset="2"/>
              <a:buChar char="v"/>
            </a:pPr>
            <a:r>
              <a:rPr lang="en-US" sz="2800" b="1" dirty="0">
                <a:latin typeface="Sylfaen" panose="010A0502050306030303" pitchFamily="18" charset="0"/>
                <a:hlinkClick r:id="rId3"/>
              </a:rPr>
              <a:t>http://www.hali.com</a:t>
            </a:r>
            <a:r>
              <a:rPr lang="en-US" sz="2800" b="1" dirty="0" smtClean="0">
                <a:latin typeface="Sylfaen" panose="010A0502050306030303" pitchFamily="18" charset="0"/>
                <a:hlinkClick r:id="rId3"/>
              </a:rPr>
              <a:t>/</a:t>
            </a:r>
            <a:r>
              <a:rPr lang="en-US" sz="2800" b="1" dirty="0" smtClean="0">
                <a:latin typeface="Sylfaen" panose="010A0502050306030303" pitchFamily="18" charset="0"/>
              </a:rPr>
              <a:t> </a:t>
            </a:r>
            <a:endParaRPr lang="en-US" sz="2800" b="1" dirty="0">
              <a:latin typeface="Sylfaen" panose="010A0502050306030303" pitchFamily="18" charset="0"/>
            </a:endParaRPr>
          </a:p>
        </p:txBody>
      </p:sp>
    </p:spTree>
    <p:extLst>
      <p:ext uri="{BB962C8B-B14F-4D97-AF65-F5344CB8AC3E}">
        <p14:creationId xmlns:p14="http://schemas.microsoft.com/office/powerpoint/2010/main" val="3766596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534400" cy="762000"/>
          </a:xfrm>
        </p:spPr>
        <p:txBody>
          <a:bodyPr>
            <a:noAutofit/>
          </a:bodyPr>
          <a:lstStyle/>
          <a:p>
            <a:r>
              <a:rPr lang="en-US" sz="2800" dirty="0" smtClean="0">
                <a:latin typeface="Sylfaen" panose="010A0502050306030303" pitchFamily="18" charset="0"/>
              </a:rPr>
              <a:t>Articles in HALI</a:t>
            </a:r>
            <a:br>
              <a:rPr lang="en-US" sz="2800" dirty="0" smtClean="0">
                <a:latin typeface="Sylfaen" panose="010A0502050306030303" pitchFamily="18" charset="0"/>
              </a:rPr>
            </a:br>
            <a:r>
              <a:rPr lang="de-DE" sz="2800" dirty="0">
                <a:latin typeface="Sylfaen" panose="010A0502050306030303" pitchFamily="18" charset="0"/>
              </a:rPr>
              <a:t>SPRING 2014 issue - HALI Magazine</a:t>
            </a:r>
            <a:r>
              <a:rPr lang="en-US" sz="2800" dirty="0" smtClean="0">
                <a:latin typeface="Sylfaen" panose="010A0502050306030303" pitchFamily="18" charset="0"/>
              </a:rPr>
              <a:t/>
            </a:r>
            <a:br>
              <a:rPr lang="en-US" sz="2800" dirty="0" smtClean="0">
                <a:latin typeface="Sylfaen" panose="010A0502050306030303" pitchFamily="18" charset="0"/>
              </a:rPr>
            </a:br>
            <a:endParaRPr lang="en-US" sz="2800" dirty="0">
              <a:latin typeface="Sylfaen" panose="010A0502050306030303" pitchFamily="18" charset="0"/>
            </a:endParaRPr>
          </a:p>
        </p:txBody>
      </p:sp>
      <p:sp>
        <p:nvSpPr>
          <p:cNvPr id="3" name="Content Placeholder 2"/>
          <p:cNvSpPr>
            <a:spLocks noGrp="1"/>
          </p:cNvSpPr>
          <p:nvPr>
            <p:ph idx="1"/>
          </p:nvPr>
        </p:nvSpPr>
        <p:spPr>
          <a:xfrm>
            <a:off x="152400" y="1066800"/>
            <a:ext cx="8686800" cy="5562600"/>
          </a:xfrm>
        </p:spPr>
        <p:txBody>
          <a:bodyPr/>
          <a:lstStyle/>
          <a:p>
            <a:pPr>
              <a:buFont typeface="Wingdings" panose="05000000000000000000" pitchFamily="2" charset="2"/>
              <a:buChar char="v"/>
            </a:pPr>
            <a:r>
              <a:rPr lang="en-US" dirty="0" smtClean="0">
                <a:latin typeface="Sylfaen" panose="010A0502050306030303" pitchFamily="18" charset="0"/>
              </a:rPr>
              <a:t>Written  by Ben Evans </a:t>
            </a:r>
            <a:endParaRPr lang="en-US" dirty="0">
              <a:latin typeface="Sylfaen" panose="010A050205030603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905000"/>
            <a:ext cx="3429000" cy="3962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15491"/>
            <a:ext cx="5334000" cy="3810000"/>
          </a:xfrm>
          <a:prstGeom prst="rect">
            <a:avLst/>
          </a:prstGeom>
        </p:spPr>
      </p:pic>
    </p:spTree>
    <p:extLst>
      <p:ext uri="{BB962C8B-B14F-4D97-AF65-F5344CB8AC3E}">
        <p14:creationId xmlns:p14="http://schemas.microsoft.com/office/powerpoint/2010/main" val="1779729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066800"/>
          </a:xfrm>
        </p:spPr>
        <p:txBody>
          <a:bodyPr>
            <a:normAutofit/>
          </a:bodyPr>
          <a:lstStyle/>
          <a:p>
            <a:r>
              <a:rPr lang="en-US" sz="2800" dirty="0">
                <a:latin typeface="Sylfaen" panose="010A0502050306030303" pitchFamily="18" charset="0"/>
              </a:rPr>
              <a:t>Articles in HALI</a:t>
            </a:r>
            <a:br>
              <a:rPr lang="en-US" sz="2800" dirty="0">
                <a:latin typeface="Sylfaen" panose="010A0502050306030303" pitchFamily="18" charset="0"/>
              </a:rPr>
            </a:br>
            <a:r>
              <a:rPr lang="de-DE" sz="2800" dirty="0">
                <a:latin typeface="Sylfaen" panose="010A0502050306030303" pitchFamily="18" charset="0"/>
              </a:rPr>
              <a:t>WINTER 2015 issue - HALI Magazine</a:t>
            </a:r>
            <a:endParaRPr lang="en-US" sz="2800" dirty="0"/>
          </a:p>
        </p:txBody>
      </p:sp>
      <p:sp>
        <p:nvSpPr>
          <p:cNvPr id="3" name="Content Placeholder 2"/>
          <p:cNvSpPr>
            <a:spLocks noGrp="1"/>
          </p:cNvSpPr>
          <p:nvPr>
            <p:ph idx="1"/>
          </p:nvPr>
        </p:nvSpPr>
        <p:spPr>
          <a:xfrm>
            <a:off x="228600" y="1371600"/>
            <a:ext cx="8686800" cy="5334000"/>
          </a:xfrm>
        </p:spPr>
        <p:txBody>
          <a:bodyPr/>
          <a:lstStyle/>
          <a:p>
            <a:pPr>
              <a:buFont typeface="Wingdings" panose="05000000000000000000" pitchFamily="2" charset="2"/>
              <a:buChar char="v"/>
            </a:pPr>
            <a:r>
              <a:rPr lang="en-US" dirty="0" smtClean="0">
                <a:latin typeface="Sylfaen" panose="010A0502050306030303" pitchFamily="18" charset="0"/>
              </a:rPr>
              <a:t>Written by </a:t>
            </a:r>
            <a:r>
              <a:rPr lang="en-US" dirty="0" err="1" smtClean="0">
                <a:latin typeface="Sylfaen" panose="010A0502050306030303" pitchFamily="18" charset="0"/>
              </a:rPr>
              <a:t>Dickran</a:t>
            </a:r>
            <a:r>
              <a:rPr lang="en-US" dirty="0" smtClean="0">
                <a:latin typeface="Sylfaen" panose="010A0502050306030303" pitchFamily="18" charset="0"/>
              </a:rPr>
              <a:t> </a:t>
            </a:r>
            <a:r>
              <a:rPr lang="en-US" dirty="0" err="1" smtClean="0">
                <a:latin typeface="Sylfaen" panose="010A0502050306030303" pitchFamily="18" charset="0"/>
              </a:rPr>
              <a:t>Kouymjian</a:t>
            </a:r>
            <a:r>
              <a:rPr lang="en-US" dirty="0" smtClean="0">
                <a:latin typeface="Sylfaen" panose="010A0502050306030303" pitchFamily="18" charset="0"/>
              </a:rPr>
              <a:t> </a:t>
            </a:r>
            <a:endParaRPr lang="en-US" dirty="0">
              <a:latin typeface="Sylfaen" panose="010A050205030603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33600"/>
            <a:ext cx="3333750" cy="3962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236" y="2971800"/>
            <a:ext cx="5352446" cy="3657601"/>
          </a:xfrm>
          <a:prstGeom prst="rect">
            <a:avLst/>
          </a:prstGeom>
        </p:spPr>
      </p:pic>
    </p:spTree>
    <p:extLst>
      <p:ext uri="{BB962C8B-B14F-4D97-AF65-F5344CB8AC3E}">
        <p14:creationId xmlns:p14="http://schemas.microsoft.com/office/powerpoint/2010/main" val="3807285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Sylfaen" panose="010A0502050306030303" pitchFamily="18" charset="0"/>
              </a:rPr>
              <a:t>The first HALI  TOUR ARMENIA, September, 2015</a:t>
            </a:r>
            <a:endParaRPr lang="en-US" b="1" dirty="0">
              <a:latin typeface="Sylfaen" panose="010A0502050306030303"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000" y="1882775"/>
            <a:ext cx="6443999" cy="4572000"/>
          </a:xfrm>
        </p:spPr>
      </p:pic>
    </p:spTree>
    <p:extLst>
      <p:ext uri="{BB962C8B-B14F-4D97-AF65-F5344CB8AC3E}">
        <p14:creationId xmlns:p14="http://schemas.microsoft.com/office/powerpoint/2010/main" val="2534865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622</TotalTime>
  <Words>716</Words>
  <Application>Microsoft Office PowerPoint</Application>
  <PresentationFormat>On-screen Show (4:3)</PresentationFormat>
  <Paragraphs>134</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Verve</vt:lpstr>
      <vt:lpstr>CULTURAL-TEXTILE  TOURISM  IN ARMENIA</vt:lpstr>
      <vt:lpstr>Why do the Armenian Textiles became an issue of destination for cultural tourism?</vt:lpstr>
      <vt:lpstr>Endless silence for decades...WHY ?</vt:lpstr>
      <vt:lpstr>Actions…</vt:lpstr>
      <vt:lpstr>Wake up calls by…</vt:lpstr>
      <vt:lpstr>HALI  Magazine- London, UK Famous International Magazine of  World Textile, Oriental Rugs and Carpets  </vt:lpstr>
      <vt:lpstr>Articles in HALI SPRING 2014 issue - HALI Magazine </vt:lpstr>
      <vt:lpstr>Articles in HALI WINTER 2015 issue - HALI Magazine</vt:lpstr>
      <vt:lpstr>The first HALI  TOUR ARMENIA, September, 2015</vt:lpstr>
      <vt:lpstr>Implemented by Tatev Muradyan  (ethnographer, scientific researcher at H. Sharambeyan Centre of Popular Creation-Ministry of Culture of RA)  and </vt:lpstr>
      <vt:lpstr>Deliberate year-2015</vt:lpstr>
      <vt:lpstr>Schedule and  MAP</vt:lpstr>
      <vt:lpstr>Matenadaran -Institute of Ancient Manuscripts</vt:lpstr>
      <vt:lpstr>History Museum of Armenia</vt:lpstr>
      <vt:lpstr>Treasury of Mother See of Holy Etchmiadzin</vt:lpstr>
      <vt:lpstr>Sardarapat-Armenian Ethnographic Museum </vt:lpstr>
      <vt:lpstr>Megerian Carpet Factory </vt:lpstr>
      <vt:lpstr>H.Sharambeyan Centre of Popular Creation (Folk Art Museum)</vt:lpstr>
      <vt:lpstr>Catalogue was published within HALI Tour Armenia Under the sponsorship  of Armenian Rugs Society </vt:lpstr>
      <vt:lpstr>Master Class at Folk Arts “HUB” Foundation </vt:lpstr>
      <vt:lpstr>Cultural reception at Silk Road Hotel</vt:lpstr>
      <vt:lpstr>Exploring Armenia…</vt:lpstr>
      <vt:lpstr>PowerPoint Presentation</vt:lpstr>
      <vt:lpstr>Visit Vernisage and private collectors </vt:lpstr>
      <vt:lpstr>The next HALI Tour Armenia  on May, 2016</vt:lpstr>
      <vt:lpstr>The aim of Cultural Tour to Armenia </vt:lpstr>
      <vt:lpstr>Modern Textiles, Handmade in Armenia</vt:lpstr>
      <vt:lpstr>Preserving Armenian crafts</vt:lpstr>
      <vt:lpstr>For you it’s a church, for us- an important source for the rare  facts </vt:lpstr>
      <vt:lpstr>RESULTS   Other interests on Cultural Tourism in Armenia</vt:lpstr>
      <vt:lpstr>Armenian Embroidered rug from Artsakh (Karabakh), 18th century </vt:lpstr>
      <vt:lpstr>Thank you   Loving Armenia…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CULTURAL-TEXTILE  TOURISM  IN ARMENIA</dc:title>
  <dc:creator>Levon</dc:creator>
  <cp:lastModifiedBy>Levon</cp:lastModifiedBy>
  <cp:revision>43</cp:revision>
  <dcterms:created xsi:type="dcterms:W3CDTF">2006-08-16T00:00:00Z</dcterms:created>
  <dcterms:modified xsi:type="dcterms:W3CDTF">2016-04-01T17:09:38Z</dcterms:modified>
</cp:coreProperties>
</file>