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6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embeddedFontLst>
    <p:embeddedFont>
      <p:font typeface="Impact" pitchFamily="34" charset="0"/>
      <p:regular r:id="rId27"/>
    </p:embeddedFont>
    <p:embeddedFont>
      <p:font typeface="Helvetica Neue" charset="0"/>
      <p:regular r:id="rId28"/>
      <p:bold r:id="rId29"/>
      <p:italic r:id="rId30"/>
      <p:boldItalic r:id="rId31"/>
    </p:embeddedFont>
    <p:embeddedFont>
      <p:font typeface="Droid Sans" charset="0"/>
      <p:regular r:id="rId32"/>
      <p:bold r:id="rId33"/>
    </p:embeddedFont>
    <p:embeddedFont>
      <p:font typeface="Cambria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5875076"/>
            <a:ext cx="8229600" cy="9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300"/>
              </a:spcBef>
              <a:defRPr/>
            </a:lvl1pPr>
            <a:lvl2pPr lvl="1" algn="ctr" rtl="0">
              <a:spcBef>
                <a:spcPts val="300"/>
              </a:spcBef>
              <a:defRPr/>
            </a:lvl2pPr>
            <a:lvl3pPr lvl="2" algn="ctr" rtl="0">
              <a:spcBef>
                <a:spcPts val="300"/>
              </a:spcBef>
              <a:defRPr/>
            </a:lvl3pPr>
            <a:lvl4pPr lvl="3" algn="ctr" rtl="0">
              <a:spcBef>
                <a:spcPts val="300"/>
              </a:spcBef>
              <a:defRPr/>
            </a:lvl4pPr>
            <a:lvl5pPr lvl="4" algn="ctr" rtl="0">
              <a:spcBef>
                <a:spcPts val="30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396622"/>
            <a:ext cx="7772400" cy="32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3786737"/>
            <a:ext cx="7772400" cy="27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396622"/>
            <a:ext cx="7772400" cy="32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3786737"/>
            <a:ext cx="7772400" cy="27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unwto.org/press-release/2015-07-08/international-tourist-arrivals-4-first-four-months-20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fFNyOZSHFo" TargetMode="External"/><Relationship Id="rId3" Type="http://schemas.openxmlformats.org/officeDocument/2006/relationships/hyperlink" Target="http://youtube.com/v/MfFNyOZSHFo" TargetMode="External"/><Relationship Id="rId7" Type="http://schemas.openxmlformats.org/officeDocument/2006/relationships/hyperlink" Target="https://www.youtube.com/watch?v=gchNEaKgWP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youtube.com/v/gchNEaKgWPE" TargetMode="Externa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txtq4w60xqpw.cloudfront.net/sites/all/files/pdf/unwto_annual_report_201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489850" y="85200"/>
            <a:ext cx="8519099" cy="9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Welcome to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6804"/>
            <a:ext cx="9144001" cy="5011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56850" y="2188525"/>
            <a:ext cx="90302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b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Who is the app for?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116900" y="52275"/>
            <a:ext cx="8926199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Small Town or Neighbourhood Walks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0" y="762000"/>
            <a:ext cx="9143999" cy="6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116900" y="0"/>
            <a:ext cx="8811000" cy="5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Museum/Gallery Tours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2000"/>
            <a:ext cx="9143999" cy="6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116900" y="0"/>
            <a:ext cx="8915699" cy="4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University Tours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674" y="752950"/>
            <a:ext cx="9168850" cy="690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116900" y="0"/>
            <a:ext cx="8915699" cy="4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Shopping Mall Tours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" y="762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96025" y="0"/>
            <a:ext cx="8905200" cy="61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Biking Tours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650" y="877650"/>
            <a:ext cx="9165300" cy="59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96025" y="0"/>
            <a:ext cx="8905200" cy="61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Hiking Tours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375" y="760254"/>
            <a:ext cx="9143999" cy="609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96025" y="0"/>
            <a:ext cx="8905200" cy="61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Driving Tours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" y="806650"/>
            <a:ext cx="9143999" cy="682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96025" y="0"/>
            <a:ext cx="8905200" cy="61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Winery Tours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74195"/>
            <a:ext cx="9143999" cy="608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96025" y="0"/>
            <a:ext cx="8905200" cy="61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Food Tasting Tours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600" y="6363558"/>
            <a:ext cx="926375" cy="4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84748"/>
            <a:ext cx="9143999" cy="607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2026650" y="1798950"/>
            <a:ext cx="4911299" cy="386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0">
                <a:solidFill>
                  <a:srgbClr val="666666"/>
                </a:solidFill>
                <a:latin typeface="Impact"/>
                <a:ea typeface="Impact"/>
                <a:cs typeface="Impact"/>
                <a:sym typeface="Impact"/>
              </a:rPr>
              <a:t>economic lifeblood for small towns, historical districts and neighbourhoods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171775" y="236150"/>
            <a:ext cx="8972100" cy="1410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Why Tourism Matters for Developing World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0" y="6376500"/>
            <a:ext cx="5915699" cy="4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Source: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World Tourism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1618650" y="266225"/>
            <a:ext cx="6133800" cy="71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1637250" y="-63900"/>
            <a:ext cx="6092999" cy="67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Example of our work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25" y="839675"/>
            <a:ext cx="3759374" cy="6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825" y="1983150"/>
            <a:ext cx="3252375" cy="11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3825" y="3550325"/>
            <a:ext cx="3252374" cy="964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5245902" y="1238625"/>
            <a:ext cx="2970300" cy="5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Coming Soon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1575" y="1552550"/>
            <a:ext cx="2494225" cy="44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1575" y="1540328"/>
            <a:ext cx="2494225" cy="4436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356000" y="0"/>
            <a:ext cx="64320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Gyumri App Screenshots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325" y="962875"/>
            <a:ext cx="3231349" cy="52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2175" y="915750"/>
            <a:ext cx="3289125" cy="53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77975"/>
            <a:ext cx="3212850" cy="524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575" y="1613025"/>
            <a:ext cx="2146750" cy="37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1600" y="1572700"/>
            <a:ext cx="2146750" cy="381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979725" y="-74550"/>
            <a:ext cx="7656600" cy="63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First Campaign</a:t>
            </a:r>
            <a:br>
              <a:rPr lang="en" sz="4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4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Over  </a:t>
            </a:r>
            <a:r>
              <a:rPr lang="en" sz="60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100</a:t>
            </a:r>
            <a:r>
              <a:rPr lang="en" sz="4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  participants a day </a:t>
            </a:r>
          </a:p>
        </p:txBody>
      </p:sp>
      <p:sp>
        <p:nvSpPr>
          <p:cNvPr id="295" name="Shape 295">
            <a:hlinkClick r:id="rId3"/>
          </p:cNvPr>
          <p:cNvSpPr/>
          <p:nvPr/>
        </p:nvSpPr>
        <p:spPr>
          <a:xfrm>
            <a:off x="4781425" y="1908874"/>
            <a:ext cx="4362574" cy="32719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6" name="Shape 296">
            <a:hlinkClick r:id="rId5"/>
          </p:cNvPr>
          <p:cNvSpPr/>
          <p:nvPr/>
        </p:nvSpPr>
        <p:spPr>
          <a:xfrm>
            <a:off x="0" y="1908875"/>
            <a:ext cx="4366100" cy="327455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7" name="Shape 297"/>
          <p:cNvSpPr txBox="1"/>
          <p:nvPr/>
        </p:nvSpPr>
        <p:spPr>
          <a:xfrm>
            <a:off x="53550" y="5202375"/>
            <a:ext cx="4259100" cy="5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https://www.youtube.com/watch?v=gchNEaKgWPE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833175" y="5229675"/>
            <a:ext cx="4259100" cy="5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https://www.youtube.com/watch?v=MfFNyOZSHFo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72" y="4214818"/>
            <a:ext cx="3283398" cy="17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438" y="4000504"/>
            <a:ext cx="3385125" cy="22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2553450" y="1415525"/>
            <a:ext cx="4037100" cy="115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666666"/>
                </a:solidFill>
              </a:rPr>
              <a:t>Thank you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1575900" y="1965950"/>
            <a:ext cx="5992200" cy="279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buSzPct val="100000"/>
              <a:buFont typeface="Impact"/>
              <a:buAutoNum type="arabicPeriod"/>
            </a:pPr>
            <a:r>
              <a:rPr lang="en" sz="3000" b="0" dirty="0">
                <a:solidFill>
                  <a:srgbClr val="666666"/>
                </a:solidFill>
                <a:latin typeface="Impact"/>
                <a:ea typeface="Impact"/>
                <a:cs typeface="Impact"/>
                <a:sym typeface="Impact"/>
              </a:rPr>
              <a:t>Thousands of tourists prefer </a:t>
            </a:r>
            <a:r>
              <a:rPr lang="en" sz="3000" b="0" dirty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self or semi-guided tours </a:t>
            </a:r>
            <a:r>
              <a:rPr lang="en" sz="3000" b="0" dirty="0">
                <a:solidFill>
                  <a:srgbClr val="666666"/>
                </a:solidFill>
                <a:latin typeface="Impact"/>
                <a:ea typeface="Impact"/>
                <a:cs typeface="Impact"/>
                <a:sym typeface="Impact"/>
              </a:rPr>
              <a:t>over guided experiences</a:t>
            </a:r>
          </a:p>
          <a:p>
            <a:pPr marL="457200" lvl="0" indent="-419100" algn="l" rtl="0">
              <a:spcBef>
                <a:spcPts val="0"/>
              </a:spcBef>
              <a:buClr>
                <a:srgbClr val="666666"/>
              </a:buClr>
              <a:buSzPct val="100000"/>
              <a:buFont typeface="Impact"/>
              <a:buAutoNum type="arabicPeriod"/>
            </a:pPr>
            <a:r>
              <a:rPr lang="en" sz="3000" b="0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Only </a:t>
            </a:r>
            <a:r>
              <a:rPr lang="en" sz="3000" b="0" dirty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5%</a:t>
            </a:r>
            <a:r>
              <a:rPr lang="en" sz="3000" b="0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 of walking tours happening in the world are guided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12650" y="6386375"/>
            <a:ext cx="6569699" cy="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Source: </a:t>
            </a:r>
            <a:r>
              <a:rPr lang="en" sz="1100">
                <a:solidFill>
                  <a:srgbClr val="3B38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PwC Global Entertainment &amp; Media Outlook: 2013-2017</a:t>
            </a:r>
            <a:br>
              <a:rPr lang="en" sz="1100">
                <a:solidFill>
                  <a:srgbClr val="3B38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00">
                <a:solidFill>
                  <a:schemeClr val="dk1"/>
                </a:solidFill>
              </a:rPr>
              <a:t>Source: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World Tourism Organization Annual Report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71775" y="236150"/>
            <a:ext cx="8972100" cy="854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Why Self-Guided Tourism Matters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2039200" y="1945500"/>
            <a:ext cx="4911299" cy="386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solidFill>
                  <a:srgbClr val="666666"/>
                </a:solidFill>
                <a:latin typeface="Impact"/>
                <a:ea typeface="Impact"/>
                <a:cs typeface="Impact"/>
                <a:sym typeface="Impact"/>
              </a:rPr>
              <a:t>By 2017 more than </a:t>
            </a:r>
            <a:r>
              <a:rPr lang="en" b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3 billion</a:t>
            </a:r>
            <a:r>
              <a:rPr lang="en" b="0">
                <a:solidFill>
                  <a:srgbClr val="666666"/>
                </a:solidFill>
                <a:latin typeface="Impact"/>
                <a:ea typeface="Impact"/>
                <a:cs typeface="Impact"/>
                <a:sym typeface="Impact"/>
              </a:rPr>
              <a:t> people will have mobile internet access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12650" y="6460125"/>
            <a:ext cx="6569699" cy="32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Source:  </a:t>
            </a:r>
            <a:r>
              <a:rPr lang="en" sz="1100">
                <a:solidFill>
                  <a:srgbClr val="3B38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PwC Global Entertainment &amp; Media Outlook: 2013-2017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71775" y="236150"/>
            <a:ext cx="8972100" cy="854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 dirty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Why Mobile Matters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87" y="1351325"/>
            <a:ext cx="9203174" cy="52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0" y="152425"/>
            <a:ext cx="9144000" cy="87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Problem 1: Building Tourism for </a:t>
            </a:r>
            <a:r>
              <a:rPr lang="en" sz="3200" dirty="0" smtClean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Small </a:t>
            </a:r>
            <a:r>
              <a:rPr lang="en" sz="3200" dirty="0" smtClean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lang="en" sz="3200" dirty="0" smtClean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ities &amp; Villages</a:t>
            </a:r>
            <a:endParaRPr lang="en" sz="3200" dirty="0">
              <a:solidFill>
                <a:srgbClr val="FE7E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5177825" y="2354475"/>
            <a:ext cx="8778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Khiva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944250" y="2354775"/>
            <a:ext cx="1323599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1250"/>
              </a:lnSpc>
              <a:spcBef>
                <a:spcPts val="2000"/>
              </a:spcBef>
              <a:spcAft>
                <a:spcPts val="8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Monsanto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173100" y="2038525"/>
            <a:ext cx="1240199" cy="2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1250"/>
              </a:lnSpc>
              <a:spcBef>
                <a:spcPts val="2000"/>
              </a:spcBef>
              <a:spcAft>
                <a:spcPts val="80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Chichiliann</a:t>
            </a:r>
          </a:p>
          <a:p>
            <a:pPr lvl="0" rtl="0">
              <a:lnSpc>
                <a:spcPct val="131250"/>
              </a:lnSpc>
              <a:spcBef>
                <a:spcPts val="200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rgbClr val="343434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31250"/>
              </a:lnSpc>
              <a:spcBef>
                <a:spcPts val="200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rgbClr val="343434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31250"/>
              </a:lnSpc>
              <a:spcBef>
                <a:spcPts val="200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rgbClr val="343434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31250"/>
              </a:lnSpc>
              <a:spcBef>
                <a:spcPts val="200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31250"/>
              </a:lnSpc>
              <a:spcBef>
                <a:spcPts val="200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881800" y="2444775"/>
            <a:ext cx="1010099" cy="2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Tarragona</a:t>
            </a: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981125" y="4541825"/>
            <a:ext cx="10694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Ouro Preto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704575" y="2507175"/>
            <a:ext cx="1010099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Manarola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378650" y="3566450"/>
            <a:ext cx="1010099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Meghalaya</a:t>
            </a: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800925" y="2989275"/>
            <a:ext cx="1010099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Tripoli</a:t>
            </a: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132200" y="2450600"/>
            <a:ext cx="1010099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Kefalonia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106850" y="3393375"/>
            <a:ext cx="677999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Bagan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645875" y="3602162"/>
            <a:ext cx="734400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Taal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704575" y="1987575"/>
            <a:ext cx="677999" cy="1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Leiden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173100" y="2011525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Bibury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454200" y="1900275"/>
            <a:ext cx="677999" cy="2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Nyhavn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842425" y="2125825"/>
            <a:ext cx="734400" cy="1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Hallstatt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638475" y="2289325"/>
            <a:ext cx="923999" cy="1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Mtskheta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7279025" y="2685975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Shirakawa-go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399762" y="2182375"/>
            <a:ext cx="1010099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Freirburg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666050" y="1487437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Lofoten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132200" y="1969025"/>
            <a:ext cx="6342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Odense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898275" y="234157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Ljubljana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692775" y="1818950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Kareliya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636325" y="2586762"/>
            <a:ext cx="1160700" cy="4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Nijni Novgorod</a:t>
            </a: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5382600" y="2289325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Omsk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848900" y="2218675"/>
            <a:ext cx="10694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Krasnoyarsk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952075" y="1679662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Pskov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4952062" y="201707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Vladimir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309200" y="1596475"/>
            <a:ext cx="5256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Visby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731425" y="2770625"/>
            <a:ext cx="10694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Chefchaouen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932937" y="1728487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Skane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883150" y="1619162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Porvoo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385400" y="1401237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Turku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112950" y="2570175"/>
            <a:ext cx="923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Naramachi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645875" y="3160025"/>
            <a:ext cx="734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Pingyao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282100" y="3025562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Kanas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632450" y="2926375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Wuyuan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6044075" y="2909650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Dali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445075" y="5540925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Goolwa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960100" y="529277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Kalgoorlie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784850" y="5134450"/>
            <a:ext cx="677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Broom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6406325" y="5540925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Coober Pedy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380275" y="5134450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Launceston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986475" y="5820300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Port Douglas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312150" y="5700475"/>
            <a:ext cx="5256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Tilba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157225" y="5872425"/>
            <a:ext cx="8778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Kafayate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310050" y="5624275"/>
            <a:ext cx="6342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Pucon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157225" y="5368975"/>
            <a:ext cx="8778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San Pedro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03625" y="1755875"/>
            <a:ext cx="1115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Dawson Creek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167650" y="1487450"/>
            <a:ext cx="923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Moose Jaw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855225" y="1916925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Salmon Arm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341825" y="206067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Canmore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03500" y="209327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Caledon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861762" y="1928012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Whitehorse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806712" y="223832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Camrose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536025" y="1639850"/>
            <a:ext cx="9239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Yellowknife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960825" y="221307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Stratford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466125" y="1695375"/>
            <a:ext cx="815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Rimouski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131202" y="3032637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Chautauqua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130127" y="2967837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Healdsburg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08627" y="2862487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Williamsburg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779027" y="3178312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Steamboat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30127" y="2699050"/>
            <a:ext cx="1010099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Woods Hole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-348875" y="0"/>
            <a:ext cx="9768600" cy="8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400" dirty="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Problem 2: Give independent tourists guiding tools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0"/>
            <a:ext cx="9144003" cy="609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736225" y="-88975"/>
            <a:ext cx="6121499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All-in-One Solution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5" y="8300"/>
            <a:ext cx="1326935" cy="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650" y="894475"/>
            <a:ext cx="3802685" cy="631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00" y="4050000"/>
            <a:ext cx="5088749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6">
            <a:alphaModFix/>
          </a:blip>
          <a:srcRect l="1146"/>
          <a:stretch/>
        </p:blipFill>
        <p:spPr>
          <a:xfrm>
            <a:off x="564775" y="894462"/>
            <a:ext cx="4143349" cy="2996574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7" name="Shape 1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2275" y="1643275"/>
            <a:ext cx="2565424" cy="45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16900" y="-62725"/>
            <a:ext cx="8832000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Awesome Features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27075" y="598475"/>
            <a:ext cx="8612699" cy="6259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Easy Navigation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build your tour app with user friendly interface quick and easy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Unlimited real time content updates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chemeClr val="dk2"/>
                </a:solidFill>
              </a:rPr>
              <a:t>don’t  spend money on printing materials each time the content changes, instead </a:t>
            </a:r>
            <a:r>
              <a:rPr lang="en" sz="1200" b="1" dirty="0">
                <a:solidFill>
                  <a:srgbClr val="666666"/>
                </a:solidFill>
              </a:rPr>
              <a:t>update your content whenever and wherever needed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Custom Branding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make your brand vivid in the app and market your products and services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Social Sharing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let your tourists spread the word about how awesome is your location and your services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Google Map and Image Map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finding directions is no longer a problem even for offline tourists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Multi-Platform App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your mobile app presenting your products and services is available for Android and iOS users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Marketing Website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market your city or business through the website and engage more people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Audio Materials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give your tourists best experience to self guide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Multi-Language Content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language is no longer a barrier for foreign tourists to visit you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Support for App Submission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we will guide you through the app submission and publishing process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In-App Ads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advertise other local businesses in your app and generate income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Reports and Tracking</a:t>
            </a:r>
            <a:br>
              <a:rPr lang="en" b="1" dirty="0">
                <a:solidFill>
                  <a:srgbClr val="FE7E00"/>
                </a:solidFill>
              </a:rPr>
            </a:br>
            <a:r>
              <a:rPr lang="en" sz="1200" b="1" dirty="0">
                <a:solidFill>
                  <a:srgbClr val="666666"/>
                </a:solidFill>
              </a:rPr>
              <a:t>get reports and statistics on your tourists numbers and track them more easily than ever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FE7E00"/>
              </a:buClr>
              <a:buChar char="●"/>
            </a:pPr>
            <a:r>
              <a:rPr lang="en" b="1" dirty="0">
                <a:solidFill>
                  <a:srgbClr val="FE7E00"/>
                </a:solidFill>
              </a:rPr>
              <a:t>Multiple tours in one app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rgbClr val="FE7E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rgbClr val="FE7E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124200" y="51375"/>
            <a:ext cx="8895599" cy="61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E7E00"/>
                </a:solidFill>
                <a:latin typeface="Impact"/>
                <a:ea typeface="Impact"/>
                <a:cs typeface="Impact"/>
                <a:sym typeface="Impact"/>
              </a:rPr>
              <a:t>How Tourism Can Benefit from Technology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472300" y="1397175"/>
            <a:ext cx="5623800" cy="40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 and easy way to create the tour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language issues for guides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Offline maps (no data charges when on roaming)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info in a smartphone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Audio guides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Media files inside the app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Clear routes designed for tourists</a:t>
            </a:r>
          </a:p>
          <a:p>
            <a:pPr marL="457200" lvl="0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ct val="100000"/>
              <a:buFont typeface="Helvetica Neue"/>
              <a:buChar char="●"/>
            </a:pPr>
            <a:r>
              <a:rPr lang="en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Opportunity to advertise local businesses and generate income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1850" y="795973"/>
            <a:ext cx="6588900" cy="57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282</Words>
  <PresentationFormat>Экран (4:3)</PresentationFormat>
  <Paragraphs>119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Impact</vt:lpstr>
      <vt:lpstr>Helvetica Neue</vt:lpstr>
      <vt:lpstr>Droid Sans</vt:lpstr>
      <vt:lpstr>Cambria</vt:lpstr>
      <vt:lpstr>simple-light</vt:lpstr>
      <vt:lpstr>Default</vt:lpstr>
      <vt:lpstr>Слайд 1</vt:lpstr>
      <vt:lpstr>economic lifeblood for small towns, historical districts and neighbourhoods</vt:lpstr>
      <vt:lpstr>Thousands of tourists prefer self or semi-guided tours over guided experiences Only 5% of walking tours happening in the world are guided </vt:lpstr>
      <vt:lpstr>By 2017 more than 3 billion people will have mobile internet access </vt:lpstr>
      <vt:lpstr>Слайд 5</vt:lpstr>
      <vt:lpstr>Слайд 6</vt:lpstr>
      <vt:lpstr>Слайд 7</vt:lpstr>
      <vt:lpstr>Слайд 8</vt:lpstr>
      <vt:lpstr>Слайд 9</vt:lpstr>
      <vt:lpstr>Who is the app for?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DPG</dc:creator>
  <cp:lastModifiedBy>DPG</cp:lastModifiedBy>
  <cp:revision>6</cp:revision>
  <dcterms:modified xsi:type="dcterms:W3CDTF">2016-04-02T13:04:19Z</dcterms:modified>
</cp:coreProperties>
</file>