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77" r:id="rId4"/>
    <p:sldId id="275" r:id="rId5"/>
    <p:sldId id="271" r:id="rId6"/>
    <p:sldId id="286" r:id="rId7"/>
    <p:sldId id="279" r:id="rId8"/>
    <p:sldId id="278" r:id="rId9"/>
    <p:sldId id="272" r:id="rId10"/>
    <p:sldId id="287" r:id="rId11"/>
    <p:sldId id="280" r:id="rId12"/>
    <p:sldId id="285" r:id="rId13"/>
    <p:sldId id="282" r:id="rId14"/>
    <p:sldId id="288" r:id="rId15"/>
    <p:sldId id="273" r:id="rId16"/>
    <p:sldId id="28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10670"/>
    <a:srgbClr val="99CC00"/>
    <a:srgbClr val="CCCC00"/>
    <a:srgbClr val="99FF33"/>
    <a:srgbClr val="008000"/>
    <a:srgbClr val="9FFFCA"/>
    <a:srgbClr val="002A13"/>
    <a:srgbClr val="FF3300"/>
    <a:srgbClr val="FFCC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 varScale="1">
        <p:scale>
          <a:sx n="67" d="100"/>
          <a:sy n="67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y.wikipedia.org/wiki/%D5%80%D5%A1%D5%B5%D5%A1%D5%BD%D5%BF%D5%A1%D5%B6%D5%AB_%D5%AF%D5%A5%D5%B6%D5%A4%D5%A1%D5%B6%D5%A1%D5%AF%D5%A1%D5%B6_%D5%A1%D5%B7%D5%AD%D5%A1%D6%80%D5%B0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20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> </a:t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8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+mn-lt"/>
              </a:rPr>
            </a:br>
            <a:endParaRPr lang="ru-RU" sz="16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2" name="Content Placeholder 11" descr="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143000"/>
            <a:ext cx="8229600" cy="4419599"/>
          </a:xfrm>
        </p:spPr>
      </p:pic>
      <p:sp>
        <p:nvSpPr>
          <p:cNvPr id="13" name="TextBox 12"/>
          <p:cNvSpPr txBox="1"/>
          <p:nvPr/>
        </p:nvSpPr>
        <p:spPr>
          <a:xfrm>
            <a:off x="386750" y="5713811"/>
            <a:ext cx="830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3300"/>
                </a:solidFill>
              </a:rPr>
              <a:t>Նախարարի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տեղակալ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Խաչիկ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Հակոբյան</a:t>
            </a:r>
            <a:r>
              <a:rPr lang="en-US" b="1" dirty="0" smtClean="0">
                <a:solidFill>
                  <a:srgbClr val="FF3300"/>
                </a:solidFill>
              </a:rPr>
              <a:t> 			      www.mnp.am     </a:t>
            </a:r>
          </a:p>
          <a:p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sz="1600" dirty="0" err="1" smtClean="0">
                <a:solidFill>
                  <a:srgbClr val="FF3300"/>
                </a:solidFill>
              </a:rPr>
              <a:t>ք.Երևան</a:t>
            </a:r>
            <a:r>
              <a:rPr lang="en-US" sz="1600" dirty="0" smtClean="0">
                <a:solidFill>
                  <a:srgbClr val="FF3300"/>
                </a:solidFill>
              </a:rPr>
              <a:t> 02.04.2016թ.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796" y="1143000"/>
            <a:ext cx="8458200" cy="5257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 descr="Vedis-Visitor-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796" y="1393773"/>
            <a:ext cx="3568857" cy="2190522"/>
          </a:xfrm>
          <a:prstGeom prst="rect">
            <a:avLst/>
          </a:prstGeom>
        </p:spPr>
      </p:pic>
      <p:pic>
        <p:nvPicPr>
          <p:cNvPr id="7" name="Picture 6" descr="12006270_905134592912588_790582542629459206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3048" y="4266011"/>
            <a:ext cx="3146151" cy="2359613"/>
          </a:xfrm>
          <a:prstGeom prst="rect">
            <a:avLst/>
          </a:prstGeom>
        </p:spPr>
      </p:pic>
      <p:pic>
        <p:nvPicPr>
          <p:cNvPr id="9" name="Picture 8" descr="11988608_904327749659939_835157424105294912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0109" y="1332803"/>
            <a:ext cx="3099090" cy="2291521"/>
          </a:xfrm>
          <a:prstGeom prst="rect">
            <a:avLst/>
          </a:prstGeom>
        </p:spPr>
      </p:pic>
      <p:pic>
        <p:nvPicPr>
          <p:cNvPr id="10" name="Picture 9" descr="10569027_1037415599652641_75860849777380096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261" y="4266012"/>
            <a:ext cx="3275463" cy="2286000"/>
          </a:xfrm>
          <a:prstGeom prst="rect">
            <a:avLst/>
          </a:prstGeom>
        </p:spPr>
      </p:pic>
      <p:pic>
        <p:nvPicPr>
          <p:cNvPr id="8" name="Picture 7" descr="12687939_980028515423195_698695310578165388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2426373"/>
            <a:ext cx="3409832" cy="2315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 algn="ctr">
              <a:buNone/>
            </a:pPr>
            <a:r>
              <a:rPr lang="en-US" sz="2800" b="1" dirty="0" err="1" smtClean="0">
                <a:solidFill>
                  <a:srgbClr val="310670"/>
                </a:solidFill>
              </a:rPr>
              <a:t>Էկոզբոսաշրջության</a:t>
            </a:r>
            <a:r>
              <a:rPr lang="en-US" sz="2800" b="1" dirty="0" smtClean="0">
                <a:solidFill>
                  <a:srgbClr val="310670"/>
                </a:solidFill>
              </a:rPr>
              <a:t> </a:t>
            </a:r>
            <a:r>
              <a:rPr lang="en-US" sz="2800" b="1" dirty="0" err="1" smtClean="0">
                <a:solidFill>
                  <a:srgbClr val="310670"/>
                </a:solidFill>
              </a:rPr>
              <a:t>քաղաքականություն</a:t>
            </a:r>
            <a:endParaRPr lang="en-US" sz="2800" b="1" dirty="0" smtClean="0">
              <a:solidFill>
                <a:srgbClr val="310670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310670"/>
                </a:solidFill>
              </a:rPr>
              <a:t>	</a:t>
            </a:r>
          </a:p>
          <a:p>
            <a:pPr>
              <a:buNone/>
            </a:pPr>
            <a:r>
              <a:rPr lang="en-US" dirty="0" smtClean="0"/>
              <a:t>-  </a:t>
            </a:r>
            <a:r>
              <a:rPr lang="en-US" sz="2400" dirty="0" smtClean="0"/>
              <a:t>ՀՀ ԲՆ – </a:t>
            </a:r>
            <a:r>
              <a:rPr lang="en-US" sz="2400" dirty="0" err="1" smtClean="0"/>
              <a:t>ում</a:t>
            </a:r>
            <a:r>
              <a:rPr lang="en-US" sz="2400" dirty="0" smtClean="0"/>
              <a:t> 2015թ.-ին </a:t>
            </a:r>
            <a:r>
              <a:rPr lang="en-US" sz="2400" dirty="0" err="1" smtClean="0"/>
              <a:t>ստեղծվեց</a:t>
            </a:r>
            <a:r>
              <a:rPr lang="en-US" sz="2400" dirty="0" smtClean="0"/>
              <a:t> &lt;&lt;</a:t>
            </a:r>
            <a:r>
              <a:rPr lang="en-US" sz="2400" dirty="0" err="1" smtClean="0"/>
              <a:t>էկոտուրիզմի</a:t>
            </a:r>
            <a:r>
              <a:rPr lang="en-US" sz="2400" dirty="0" smtClean="0"/>
              <a:t> </a:t>
            </a:r>
            <a:r>
              <a:rPr lang="en-US" sz="2400" dirty="0" err="1" smtClean="0"/>
              <a:t>աջակցության</a:t>
            </a:r>
            <a:r>
              <a:rPr lang="en-US" sz="2400" dirty="0" smtClean="0"/>
              <a:t> և </a:t>
            </a:r>
            <a:r>
              <a:rPr lang="en-US" sz="2400" dirty="0" err="1" smtClean="0"/>
              <a:t>զարգացման</a:t>
            </a:r>
            <a:r>
              <a:rPr lang="en-US" sz="2400" dirty="0" smtClean="0"/>
              <a:t> </a:t>
            </a:r>
            <a:r>
              <a:rPr lang="en-US" sz="2400" dirty="0" err="1" smtClean="0"/>
              <a:t>բաժին</a:t>
            </a:r>
            <a:r>
              <a:rPr lang="en-US" sz="2400" dirty="0" smtClean="0"/>
              <a:t>&gt;&gt; </a:t>
            </a:r>
            <a:r>
              <a:rPr lang="en-US" sz="2400" dirty="0" smtClean="0">
                <a:solidFill>
                  <a:srgbClr val="FF0000"/>
                </a:solidFill>
              </a:rPr>
              <a:t>- ՀՀ </a:t>
            </a:r>
            <a:r>
              <a:rPr lang="en-US" sz="2400" dirty="0" err="1" smtClean="0">
                <a:solidFill>
                  <a:srgbClr val="FF0000"/>
                </a:solidFill>
              </a:rPr>
              <a:t>կառավարություն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-  ՀՀ </a:t>
            </a:r>
            <a:r>
              <a:rPr lang="en-US" sz="2400" dirty="0" err="1" smtClean="0"/>
              <a:t>կառավարության</a:t>
            </a:r>
            <a:r>
              <a:rPr lang="en-US" sz="2400" dirty="0" smtClean="0"/>
              <a:t> </a:t>
            </a:r>
            <a:r>
              <a:rPr lang="en-US" sz="2400" dirty="0" err="1" smtClean="0"/>
              <a:t>գործունեության</a:t>
            </a:r>
            <a:r>
              <a:rPr lang="en-US" sz="2400" dirty="0" smtClean="0"/>
              <a:t> 2016 </a:t>
            </a:r>
            <a:r>
              <a:rPr lang="en-US" sz="2400" dirty="0" err="1" smtClean="0"/>
              <a:t>թվականի</a:t>
            </a:r>
            <a:r>
              <a:rPr lang="en-US" sz="2400" dirty="0" smtClean="0"/>
              <a:t>  </a:t>
            </a:r>
            <a:r>
              <a:rPr lang="en-US" sz="2400" dirty="0" err="1" smtClean="0"/>
              <a:t>ծրագրում</a:t>
            </a:r>
            <a:r>
              <a:rPr lang="en-US" sz="2400" dirty="0" smtClean="0"/>
              <a:t> &lt;&lt;</a:t>
            </a:r>
            <a:r>
              <a:rPr lang="en-US" sz="2400" dirty="0" err="1" smtClean="0"/>
              <a:t>Էկոտուրիզմի</a:t>
            </a:r>
            <a:r>
              <a:rPr lang="en-US" sz="2400" dirty="0" smtClean="0"/>
              <a:t> </a:t>
            </a:r>
            <a:r>
              <a:rPr lang="en-US" sz="2400" dirty="0" err="1" smtClean="0"/>
              <a:t>տեղեկատվական</a:t>
            </a:r>
            <a:r>
              <a:rPr lang="en-US" sz="2400" dirty="0" smtClean="0"/>
              <a:t> </a:t>
            </a:r>
            <a:r>
              <a:rPr lang="en-US" sz="2400" dirty="0" err="1" smtClean="0"/>
              <a:t>կենտրոնի</a:t>
            </a:r>
            <a:r>
              <a:rPr lang="en-US" sz="2400" dirty="0" smtClean="0"/>
              <a:t> </a:t>
            </a:r>
            <a:r>
              <a:rPr lang="en-US" sz="2400" dirty="0" err="1" smtClean="0"/>
              <a:t>ստեղծումը</a:t>
            </a:r>
            <a:r>
              <a:rPr lang="en-US" sz="2400" dirty="0" smtClean="0"/>
              <a:t>&gt;&gt; </a:t>
            </a:r>
            <a:r>
              <a:rPr lang="en-US" sz="2400" dirty="0" err="1" smtClean="0"/>
              <a:t>սահմանվել</a:t>
            </a:r>
            <a:r>
              <a:rPr lang="en-US" sz="2400" dirty="0" smtClean="0"/>
              <a:t> է </a:t>
            </a:r>
            <a:r>
              <a:rPr lang="en-US" sz="2400" dirty="0" err="1" smtClean="0"/>
              <a:t>որպես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գերակա</a:t>
            </a:r>
            <a:r>
              <a:rPr lang="en-US" sz="2400" dirty="0" smtClean="0"/>
              <a:t> </a:t>
            </a:r>
            <a:r>
              <a:rPr lang="en-US" sz="2400" dirty="0" err="1" smtClean="0"/>
              <a:t>խնդիր</a:t>
            </a:r>
            <a:r>
              <a:rPr lang="en-US" sz="2400" dirty="0" smtClean="0"/>
              <a:t>: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rgbClr val="310670"/>
                </a:solidFill>
              </a:rPr>
              <a:t>&lt;&lt;</a:t>
            </a:r>
            <a:r>
              <a:rPr lang="en-US" sz="4000" b="1" dirty="0" err="1" smtClean="0">
                <a:solidFill>
                  <a:srgbClr val="310670"/>
                </a:solidFill>
              </a:rPr>
              <a:t>Էկոտուրիզմի</a:t>
            </a:r>
            <a:r>
              <a:rPr lang="en-US" sz="4000" b="1" dirty="0" smtClean="0">
                <a:solidFill>
                  <a:srgbClr val="310670"/>
                </a:solidFill>
              </a:rPr>
              <a:t> </a:t>
            </a:r>
            <a:r>
              <a:rPr lang="en-US" sz="4000" b="1" dirty="0" err="1" smtClean="0">
                <a:solidFill>
                  <a:srgbClr val="310670"/>
                </a:solidFill>
              </a:rPr>
              <a:t>տեղեկատվական</a:t>
            </a:r>
            <a:r>
              <a:rPr lang="en-US" sz="4000" b="1" dirty="0" smtClean="0">
                <a:solidFill>
                  <a:srgbClr val="310670"/>
                </a:solidFill>
              </a:rPr>
              <a:t> </a:t>
            </a:r>
            <a:r>
              <a:rPr lang="en-US" sz="4000" b="1" dirty="0" err="1" smtClean="0">
                <a:solidFill>
                  <a:srgbClr val="310670"/>
                </a:solidFill>
              </a:rPr>
              <a:t>կենտրոն</a:t>
            </a:r>
            <a:r>
              <a:rPr lang="en-US" sz="4000" b="1" dirty="0" smtClean="0">
                <a:solidFill>
                  <a:srgbClr val="310670"/>
                </a:solidFill>
              </a:rPr>
              <a:t>&gt;&gt;-ի </a:t>
            </a:r>
            <a:r>
              <a:rPr lang="en-US" sz="4000" b="1" dirty="0" err="1" smtClean="0">
                <a:solidFill>
                  <a:srgbClr val="310670"/>
                </a:solidFill>
              </a:rPr>
              <a:t>ստեղծում</a:t>
            </a:r>
            <a:endParaRPr lang="en-US" sz="4000" b="1" dirty="0" smtClean="0">
              <a:solidFill>
                <a:srgbClr val="310670"/>
              </a:solidFill>
            </a:endParaRPr>
          </a:p>
          <a:p>
            <a:endParaRPr lang="en-US" sz="2900" dirty="0" smtClean="0"/>
          </a:p>
          <a:p>
            <a:r>
              <a:rPr lang="en-US" sz="2900" dirty="0" smtClean="0"/>
              <a:t>ՀՀ ԲՆ </a:t>
            </a:r>
            <a:r>
              <a:rPr lang="en-US" sz="2900" dirty="0" err="1" smtClean="0"/>
              <a:t>բնության</a:t>
            </a:r>
            <a:r>
              <a:rPr lang="en-US" sz="2900" dirty="0" smtClean="0"/>
              <a:t> </a:t>
            </a:r>
            <a:r>
              <a:rPr lang="en-US" sz="2900" dirty="0" err="1" smtClean="0"/>
              <a:t>թանգարան</a:t>
            </a:r>
            <a:r>
              <a:rPr lang="en-US" sz="2900" dirty="0" smtClean="0"/>
              <a:t> - </a:t>
            </a:r>
            <a:r>
              <a:rPr lang="en-US" sz="2900" dirty="0" err="1" smtClean="0"/>
              <a:t>պատկերացում</a:t>
            </a:r>
            <a:r>
              <a:rPr lang="en-US" sz="2900" dirty="0" smtClean="0"/>
              <a:t> </a:t>
            </a:r>
            <a:r>
              <a:rPr lang="en-US" sz="2900" dirty="0" err="1" smtClean="0"/>
              <a:t>կազմել</a:t>
            </a:r>
            <a:r>
              <a:rPr lang="en-US" sz="2900" dirty="0" smtClean="0"/>
              <a:t> և  </a:t>
            </a:r>
            <a:r>
              <a:rPr lang="en-US" sz="2900" dirty="0" err="1" smtClean="0"/>
              <a:t>ծանոթանալ</a:t>
            </a:r>
            <a:r>
              <a:rPr lang="en-US" sz="2900" dirty="0" smtClean="0"/>
              <a:t> </a:t>
            </a:r>
            <a:r>
              <a:rPr lang="en-US" sz="2900" dirty="0" err="1" smtClean="0"/>
              <a:t>Հայաստանյան</a:t>
            </a:r>
            <a:r>
              <a:rPr lang="en-US" sz="2900" dirty="0" smtClean="0"/>
              <a:t> </a:t>
            </a:r>
            <a:r>
              <a:rPr lang="en-US" sz="2900" dirty="0" err="1" smtClean="0"/>
              <a:t>բնաշխարհին</a:t>
            </a:r>
            <a:r>
              <a:rPr lang="en-US" sz="2900" dirty="0" smtClean="0"/>
              <a:t> և </a:t>
            </a:r>
            <a:r>
              <a:rPr lang="en-US" sz="2900" dirty="0" err="1" smtClean="0"/>
              <a:t>կենսաբազմազանությանը</a:t>
            </a:r>
            <a:endParaRPr lang="en-US" sz="2900" dirty="0" smtClean="0"/>
          </a:p>
          <a:p>
            <a:r>
              <a:rPr lang="en-US" sz="2900" dirty="0" err="1" smtClean="0"/>
              <a:t>Տուրիստական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տեղական</a:t>
            </a:r>
            <a:r>
              <a:rPr lang="en-US" sz="2900" dirty="0" smtClean="0"/>
              <a:t> և </a:t>
            </a:r>
            <a:r>
              <a:rPr lang="en-US" sz="2900" dirty="0" err="1" smtClean="0"/>
              <a:t>միջազգային</a:t>
            </a:r>
            <a:r>
              <a:rPr lang="en-US" sz="2900" dirty="0" smtClean="0"/>
              <a:t> </a:t>
            </a:r>
            <a:r>
              <a:rPr lang="en-US" sz="2900" dirty="0" err="1" smtClean="0"/>
              <a:t>ընկերությունների</a:t>
            </a:r>
            <a:r>
              <a:rPr lang="en-US" sz="2900" dirty="0" smtClean="0"/>
              <a:t> </a:t>
            </a:r>
            <a:r>
              <a:rPr lang="en-US" sz="2900" dirty="0" err="1" smtClean="0"/>
              <a:t>հետ</a:t>
            </a:r>
            <a:r>
              <a:rPr lang="en-US" sz="2900" dirty="0" smtClean="0"/>
              <a:t> </a:t>
            </a:r>
            <a:r>
              <a:rPr lang="en-US" sz="2900" dirty="0" err="1" smtClean="0"/>
              <a:t>աշխատանք</a:t>
            </a:r>
            <a:endParaRPr lang="en-US" sz="2900" dirty="0" smtClean="0"/>
          </a:p>
          <a:p>
            <a:r>
              <a:rPr lang="en-US" sz="2900" dirty="0" err="1" smtClean="0"/>
              <a:t>Էկոտուրիստական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շտեմարանների</a:t>
            </a:r>
            <a:r>
              <a:rPr lang="en-US" sz="2900" dirty="0" smtClean="0"/>
              <a:t> </a:t>
            </a:r>
            <a:r>
              <a:rPr lang="en-US" sz="2900" dirty="0" err="1" smtClean="0"/>
              <a:t>ստեղծում</a:t>
            </a:r>
            <a:endParaRPr lang="en-US" sz="2900" dirty="0" smtClean="0"/>
          </a:p>
          <a:p>
            <a:r>
              <a:rPr lang="en-US" sz="2900" dirty="0" err="1" smtClean="0"/>
              <a:t>Էկոտուրիզմի</a:t>
            </a:r>
            <a:r>
              <a:rPr lang="en-US" sz="2900" dirty="0" smtClean="0"/>
              <a:t> և </a:t>
            </a:r>
            <a:r>
              <a:rPr lang="en-US" sz="2900" dirty="0" err="1" smtClean="0"/>
              <a:t>ռեկրեացիոն</a:t>
            </a:r>
            <a:r>
              <a:rPr lang="en-US" sz="2900" dirty="0" smtClean="0"/>
              <a:t> </a:t>
            </a:r>
            <a:r>
              <a:rPr lang="en-US" sz="2900" dirty="0" err="1" smtClean="0"/>
              <a:t>գործունեության</a:t>
            </a:r>
            <a:r>
              <a:rPr lang="en-US" sz="2900" dirty="0" smtClean="0"/>
              <a:t> </a:t>
            </a:r>
            <a:r>
              <a:rPr lang="en-US" sz="2900" dirty="0" err="1" smtClean="0"/>
              <a:t>զարգացում</a:t>
            </a:r>
            <a:endParaRPr lang="en-US" sz="2900" dirty="0" smtClean="0"/>
          </a:p>
          <a:p>
            <a:r>
              <a:rPr lang="en-US" sz="2900" dirty="0" err="1" smtClean="0"/>
              <a:t>Գիտահանրամատչելի</a:t>
            </a:r>
            <a:r>
              <a:rPr lang="en-US" sz="2900" dirty="0" smtClean="0"/>
              <a:t> և </a:t>
            </a:r>
            <a:r>
              <a:rPr lang="en-US" sz="2900" dirty="0" err="1" smtClean="0"/>
              <a:t>գիտական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գրականության</a:t>
            </a:r>
            <a:r>
              <a:rPr lang="en-US" sz="2900" dirty="0" smtClean="0"/>
              <a:t> </a:t>
            </a:r>
            <a:r>
              <a:rPr lang="en-US" sz="2900" dirty="0" err="1" smtClean="0"/>
              <a:t>ու</a:t>
            </a:r>
            <a:r>
              <a:rPr lang="en-US" sz="2900" dirty="0" smtClean="0"/>
              <a:t> </a:t>
            </a:r>
            <a:r>
              <a:rPr lang="en-US" sz="2900" dirty="0" err="1" smtClean="0"/>
              <a:t>տեղեկատվական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նյութերի</a:t>
            </a:r>
            <a:r>
              <a:rPr lang="en-US" sz="2900" dirty="0" smtClean="0"/>
              <a:t> </a:t>
            </a:r>
            <a:r>
              <a:rPr lang="en-US" sz="2900" dirty="0" err="1" smtClean="0"/>
              <a:t>հրատարակում</a:t>
            </a:r>
            <a:r>
              <a:rPr lang="en-US" sz="2900" dirty="0" smtClean="0"/>
              <a:t> </a:t>
            </a:r>
          </a:p>
          <a:p>
            <a:r>
              <a:rPr lang="en-US" sz="2900" dirty="0" err="1" smtClean="0"/>
              <a:t>Առցանց</a:t>
            </a:r>
            <a:r>
              <a:rPr lang="en-US" sz="2900" dirty="0" smtClean="0"/>
              <a:t> </a:t>
            </a:r>
            <a:r>
              <a:rPr lang="en-US" sz="2900" dirty="0" err="1" smtClean="0"/>
              <a:t>տեղեկատվության</a:t>
            </a:r>
            <a:r>
              <a:rPr lang="en-US" sz="2900" dirty="0" smtClean="0"/>
              <a:t> </a:t>
            </a:r>
            <a:r>
              <a:rPr lang="en-US" sz="2900" dirty="0" err="1" smtClean="0"/>
              <a:t>տրամադրման</a:t>
            </a:r>
            <a:r>
              <a:rPr lang="en-US" sz="2900" dirty="0" smtClean="0"/>
              <a:t>, </a:t>
            </a:r>
            <a:r>
              <a:rPr lang="en-US" sz="2900" dirty="0" err="1" smtClean="0"/>
              <a:t>ամրագրման</a:t>
            </a:r>
            <a:r>
              <a:rPr lang="en-US" sz="2900" dirty="0" smtClean="0"/>
              <a:t> և </a:t>
            </a:r>
            <a:r>
              <a:rPr lang="en-US" sz="2900" dirty="0" err="1" smtClean="0"/>
              <a:t>վճարման</a:t>
            </a:r>
            <a:r>
              <a:rPr lang="en-US" sz="2900" dirty="0" smtClean="0"/>
              <a:t> </a:t>
            </a:r>
            <a:r>
              <a:rPr lang="en-US" sz="2900" dirty="0" err="1" smtClean="0"/>
              <a:t>համակարգեր</a:t>
            </a:r>
            <a:endParaRPr lang="en-US" sz="2900" dirty="0" smtClean="0"/>
          </a:p>
          <a:p>
            <a:r>
              <a:rPr lang="en-US" sz="2900" dirty="0" smtClean="0"/>
              <a:t>&lt;&lt;</a:t>
            </a:r>
            <a:r>
              <a:rPr lang="en-US" sz="2900" dirty="0" err="1" smtClean="0"/>
              <a:t>Էկոսրճարան</a:t>
            </a:r>
            <a:r>
              <a:rPr lang="en-US" sz="2900" dirty="0" smtClean="0"/>
              <a:t>&gt;&gt; և &lt;&lt;</a:t>
            </a:r>
            <a:r>
              <a:rPr lang="en-US" sz="2900" dirty="0" err="1" smtClean="0"/>
              <a:t>էկոհամտեսման</a:t>
            </a:r>
            <a:r>
              <a:rPr lang="en-US" sz="2900" dirty="0" smtClean="0"/>
              <a:t>&gt;&gt; </a:t>
            </a:r>
            <a:r>
              <a:rPr lang="en-US" sz="2900" dirty="0" err="1" smtClean="0"/>
              <a:t>սրահ</a:t>
            </a:r>
            <a:endParaRPr lang="en-US" sz="2900" dirty="0" smtClean="0"/>
          </a:p>
          <a:p>
            <a:r>
              <a:rPr lang="en-US" sz="2900" dirty="0" err="1" smtClean="0"/>
              <a:t>Գիդերի</a:t>
            </a:r>
            <a:r>
              <a:rPr lang="en-US" sz="2900" dirty="0" smtClean="0"/>
              <a:t> </a:t>
            </a:r>
            <a:r>
              <a:rPr lang="en-US" sz="2900" dirty="0" err="1" smtClean="0"/>
              <a:t>վերապատրաստում</a:t>
            </a:r>
            <a:r>
              <a:rPr lang="en-US" sz="2900" dirty="0" smtClean="0"/>
              <a:t> և </a:t>
            </a:r>
            <a:r>
              <a:rPr lang="en-US" sz="2900" dirty="0" err="1" smtClean="0"/>
              <a:t>որակավորում</a:t>
            </a:r>
            <a:r>
              <a:rPr lang="en-US" sz="2900" dirty="0" smtClean="0"/>
              <a:t> </a:t>
            </a:r>
          </a:p>
          <a:p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+mn-lt"/>
              </a:rPr>
            </a:br>
            <a:endParaRPr lang="ru-RU" sz="16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rgbClr val="310670"/>
                </a:solidFill>
              </a:rPr>
              <a:t>ԲՀՊՏ-</a:t>
            </a:r>
            <a:r>
              <a:rPr lang="en-US" sz="4000" b="1" dirty="0" err="1" smtClean="0">
                <a:solidFill>
                  <a:srgbClr val="310670"/>
                </a:solidFill>
              </a:rPr>
              <a:t>ներում</a:t>
            </a:r>
            <a:r>
              <a:rPr lang="en-US" sz="4000" b="1" dirty="0" smtClean="0">
                <a:solidFill>
                  <a:srgbClr val="310670"/>
                </a:solidFill>
              </a:rPr>
              <a:t> </a:t>
            </a:r>
            <a:r>
              <a:rPr lang="en-US" sz="4000" b="1" dirty="0" err="1" smtClean="0">
                <a:solidFill>
                  <a:srgbClr val="310670"/>
                </a:solidFill>
              </a:rPr>
              <a:t>Էկոտուրիզմն</a:t>
            </a:r>
            <a:r>
              <a:rPr lang="en-US" sz="4000" b="1" dirty="0" smtClean="0">
                <a:solidFill>
                  <a:srgbClr val="310670"/>
                </a:solidFill>
              </a:rPr>
              <a:t> </a:t>
            </a:r>
            <a:r>
              <a:rPr lang="en-US" sz="4000" b="1" dirty="0" err="1" smtClean="0">
                <a:solidFill>
                  <a:srgbClr val="310670"/>
                </a:solidFill>
              </a:rPr>
              <a:t>այսօր</a:t>
            </a:r>
            <a:endParaRPr lang="en-US" sz="4000" b="1" dirty="0" smtClean="0">
              <a:solidFill>
                <a:srgbClr val="310670"/>
              </a:solidFill>
            </a:endParaRPr>
          </a:p>
          <a:p>
            <a:pPr algn="ctr">
              <a:buNone/>
            </a:pPr>
            <a:endParaRPr lang="en-US" b="1" dirty="0" smtClean="0"/>
          </a:p>
          <a:p>
            <a:r>
              <a:rPr lang="en-US" dirty="0" err="1" smtClean="0"/>
              <a:t>Տուրիստական</a:t>
            </a:r>
            <a:r>
              <a:rPr lang="en-US" dirty="0" smtClean="0"/>
              <a:t> </a:t>
            </a:r>
            <a:r>
              <a:rPr lang="en-US" dirty="0" err="1" smtClean="0"/>
              <a:t>երթուղիներ</a:t>
            </a:r>
            <a:endParaRPr lang="en-US" dirty="0" smtClean="0"/>
          </a:p>
          <a:p>
            <a:pPr lvl="0"/>
            <a:r>
              <a:rPr lang="en-US" dirty="0" err="1" smtClean="0"/>
              <a:t>Հյուրատներ</a:t>
            </a:r>
            <a:r>
              <a:rPr lang="en-US" dirty="0" smtClean="0"/>
              <a:t>, </a:t>
            </a:r>
            <a:r>
              <a:rPr lang="en-US" dirty="0" err="1" smtClean="0"/>
              <a:t>վրանատեղիներ</a:t>
            </a:r>
            <a:r>
              <a:rPr lang="en-US" dirty="0" smtClean="0"/>
              <a:t>, </a:t>
            </a:r>
            <a:r>
              <a:rPr lang="en-US" dirty="0" err="1" smtClean="0"/>
              <a:t>հանգստի</a:t>
            </a:r>
            <a:r>
              <a:rPr lang="en-US" dirty="0" smtClean="0"/>
              <a:t> </a:t>
            </a:r>
            <a:r>
              <a:rPr lang="en-US" dirty="0" err="1" smtClean="0"/>
              <a:t>տաղավարներ</a:t>
            </a:r>
            <a:endParaRPr lang="en-US" dirty="0" smtClean="0"/>
          </a:p>
          <a:p>
            <a:r>
              <a:rPr lang="en-US" dirty="0" err="1" smtClean="0"/>
              <a:t>Հեծանիվներ</a:t>
            </a:r>
            <a:r>
              <a:rPr lang="en-US" dirty="0" smtClean="0"/>
              <a:t>, </a:t>
            </a:r>
            <a:r>
              <a:rPr lang="en-US" dirty="0" err="1" smtClean="0"/>
              <a:t>ձիեր</a:t>
            </a:r>
            <a:r>
              <a:rPr lang="en-US" dirty="0" smtClean="0"/>
              <a:t>, </a:t>
            </a:r>
            <a:r>
              <a:rPr lang="en-US" dirty="0" err="1" smtClean="0"/>
              <a:t>նավակներ</a:t>
            </a:r>
            <a:endParaRPr lang="en-US" dirty="0" smtClean="0"/>
          </a:p>
          <a:p>
            <a:r>
              <a:rPr lang="en-US" dirty="0" smtClean="0"/>
              <a:t>&lt;&lt;</a:t>
            </a:r>
            <a:r>
              <a:rPr lang="en-US" dirty="0" err="1" smtClean="0"/>
              <a:t>Դիլիջան</a:t>
            </a:r>
            <a:r>
              <a:rPr lang="en-US" dirty="0" smtClean="0"/>
              <a:t>&gt;&gt;-</a:t>
            </a:r>
            <a:r>
              <a:rPr lang="en-US" dirty="0" err="1" smtClean="0"/>
              <a:t>ում</a:t>
            </a:r>
            <a:r>
              <a:rPr lang="en-US" dirty="0" smtClean="0"/>
              <a:t> </a:t>
            </a:r>
            <a:r>
              <a:rPr lang="en-US" dirty="0" err="1" smtClean="0"/>
              <a:t>շուտով</a:t>
            </a:r>
            <a:r>
              <a:rPr lang="en-US" dirty="0" smtClean="0"/>
              <a:t> &lt;&lt;</a:t>
            </a:r>
            <a:r>
              <a:rPr lang="en-US" dirty="0" err="1" smtClean="0"/>
              <a:t>Ազնվացեղ</a:t>
            </a:r>
            <a:r>
              <a:rPr lang="en-US" dirty="0" smtClean="0"/>
              <a:t> </a:t>
            </a:r>
            <a:r>
              <a:rPr lang="en-US" dirty="0" err="1" smtClean="0"/>
              <a:t>եղջերուների</a:t>
            </a:r>
            <a:r>
              <a:rPr lang="en-US" dirty="0" smtClean="0"/>
              <a:t>&gt;&gt; </a:t>
            </a:r>
            <a:r>
              <a:rPr lang="en-US" dirty="0" err="1" smtClean="0"/>
              <a:t>կենտրոն</a:t>
            </a:r>
            <a:endParaRPr lang="en-US" dirty="0" smtClean="0"/>
          </a:p>
          <a:p>
            <a:r>
              <a:rPr lang="en-US" dirty="0" smtClean="0"/>
              <a:t>&lt;&lt;</a:t>
            </a:r>
            <a:r>
              <a:rPr lang="en-US" dirty="0" err="1" smtClean="0"/>
              <a:t>Սևան</a:t>
            </a:r>
            <a:r>
              <a:rPr lang="en-US" dirty="0" smtClean="0"/>
              <a:t>&gt;&gt;- </a:t>
            </a:r>
            <a:r>
              <a:rPr lang="en-US" dirty="0" err="1" smtClean="0"/>
              <a:t>ում</a:t>
            </a:r>
            <a:r>
              <a:rPr lang="en-US" dirty="0" smtClean="0"/>
              <a:t> </a:t>
            </a:r>
            <a:r>
              <a:rPr lang="en-US" dirty="0" err="1" smtClean="0"/>
              <a:t>հանրային</a:t>
            </a:r>
            <a:r>
              <a:rPr lang="en-US" dirty="0" smtClean="0"/>
              <a:t> </a:t>
            </a:r>
            <a:r>
              <a:rPr lang="en-US" dirty="0" err="1" smtClean="0"/>
              <a:t>լողափեր</a:t>
            </a:r>
            <a:endParaRPr lang="en-US" dirty="0" smtClean="0"/>
          </a:p>
          <a:p>
            <a:pPr lvl="0"/>
            <a:r>
              <a:rPr lang="en-US" dirty="0" err="1" smtClean="0"/>
              <a:t>Թռչնադիտարկման</a:t>
            </a:r>
            <a:r>
              <a:rPr lang="en-US" dirty="0" smtClean="0"/>
              <a:t> և </a:t>
            </a:r>
            <a:r>
              <a:rPr lang="en-US" dirty="0" err="1" smtClean="0"/>
              <a:t>սիրողական</a:t>
            </a:r>
            <a:r>
              <a:rPr lang="en-US" dirty="0" smtClean="0"/>
              <a:t> </a:t>
            </a:r>
            <a:r>
              <a:rPr lang="en-US" dirty="0" err="1" smtClean="0"/>
              <a:t>ձնկորսության</a:t>
            </a:r>
            <a:r>
              <a:rPr lang="en-US" dirty="0" smtClean="0"/>
              <a:t> </a:t>
            </a:r>
            <a:r>
              <a:rPr lang="en-US" dirty="0" err="1" smtClean="0"/>
              <a:t>պայմաններ</a:t>
            </a:r>
            <a:endParaRPr lang="en-US" dirty="0" smtClean="0"/>
          </a:p>
          <a:p>
            <a:pPr lvl="0"/>
            <a:r>
              <a:rPr lang="en-US" dirty="0" err="1" smtClean="0"/>
              <a:t>Բնության</a:t>
            </a:r>
            <a:r>
              <a:rPr lang="en-US" dirty="0" smtClean="0"/>
              <a:t> </a:t>
            </a:r>
            <a:r>
              <a:rPr lang="en-US" dirty="0" err="1" smtClean="0"/>
              <a:t>թանգարաններ</a:t>
            </a:r>
            <a:endParaRPr lang="en-US" dirty="0" smtClean="0"/>
          </a:p>
          <a:p>
            <a:pPr lvl="0"/>
            <a:r>
              <a:rPr lang="en-US" dirty="0" err="1" smtClean="0"/>
              <a:t>Աշխատաժողովների</a:t>
            </a:r>
            <a:r>
              <a:rPr lang="en-US" dirty="0" smtClean="0"/>
              <a:t> և </a:t>
            </a:r>
            <a:r>
              <a:rPr lang="en-US" dirty="0" err="1" smtClean="0"/>
              <a:t>ուսուցանումների</a:t>
            </a:r>
            <a:r>
              <a:rPr lang="en-US" dirty="0" smtClean="0"/>
              <a:t> </a:t>
            </a:r>
            <a:r>
              <a:rPr lang="en-US" dirty="0" err="1" smtClean="0"/>
              <a:t>պայմաններ</a:t>
            </a:r>
            <a:endParaRPr lang="en-US" dirty="0" smtClean="0"/>
          </a:p>
          <a:p>
            <a:r>
              <a:rPr lang="en-US" dirty="0" err="1" smtClean="0"/>
              <a:t>Էկոլոգիապես</a:t>
            </a:r>
            <a:r>
              <a:rPr lang="en-US" dirty="0" smtClean="0"/>
              <a:t> </a:t>
            </a:r>
            <a:r>
              <a:rPr lang="en-US" dirty="0" err="1" smtClean="0"/>
              <a:t>մաքուր</a:t>
            </a:r>
            <a:r>
              <a:rPr lang="en-US" dirty="0" smtClean="0"/>
              <a:t> </a:t>
            </a:r>
            <a:r>
              <a:rPr lang="en-US" dirty="0" err="1" smtClean="0"/>
              <a:t>սնունդ</a:t>
            </a:r>
            <a:r>
              <a:rPr lang="en-US" dirty="0" smtClean="0"/>
              <a:t> և </a:t>
            </a:r>
            <a:r>
              <a:rPr lang="en-US" dirty="0" err="1" smtClean="0"/>
              <a:t>հանքային</a:t>
            </a:r>
            <a:r>
              <a:rPr lang="en-US" dirty="0" smtClean="0"/>
              <a:t> </a:t>
            </a:r>
            <a:r>
              <a:rPr lang="en-US" dirty="0" err="1" smtClean="0"/>
              <a:t>բուժիչ</a:t>
            </a:r>
            <a:r>
              <a:rPr lang="en-US" dirty="0" smtClean="0"/>
              <a:t> </a:t>
            </a:r>
            <a:r>
              <a:rPr lang="en-US" dirty="0" err="1" smtClean="0"/>
              <a:t>ջրեր</a:t>
            </a:r>
            <a:endParaRPr lang="en-US" dirty="0" smtClean="0"/>
          </a:p>
          <a:p>
            <a:pPr lvl="0"/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+mn-lt"/>
              </a:rPr>
            </a:br>
            <a:endParaRPr lang="ru-RU" sz="16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257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 descr="546812_425992670846544_35154956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191001"/>
            <a:ext cx="3048000" cy="2201174"/>
          </a:xfrm>
          <a:prstGeom prst="rect">
            <a:avLst/>
          </a:prstGeom>
        </p:spPr>
      </p:pic>
      <p:pic>
        <p:nvPicPr>
          <p:cNvPr id="9" name="Picture 8" descr="1185403_442253249220486_132754857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882" y="4191000"/>
            <a:ext cx="3217718" cy="2286000"/>
          </a:xfrm>
          <a:prstGeom prst="rect">
            <a:avLst/>
          </a:prstGeom>
        </p:spPr>
      </p:pic>
      <p:pic>
        <p:nvPicPr>
          <p:cNvPr id="10" name="Picture 9" descr="1185655_442253352553809_38429627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1371600"/>
            <a:ext cx="2971030" cy="2133600"/>
          </a:xfrm>
          <a:prstGeom prst="rect">
            <a:avLst/>
          </a:prstGeom>
        </p:spPr>
      </p:pic>
      <p:pic>
        <p:nvPicPr>
          <p:cNvPr id="11" name="Picture 10" descr="954659_435596766552801_154888254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371600"/>
            <a:ext cx="2819400" cy="2133600"/>
          </a:xfrm>
          <a:prstGeom prst="rect">
            <a:avLst/>
          </a:prstGeom>
        </p:spPr>
      </p:pic>
      <p:pic>
        <p:nvPicPr>
          <p:cNvPr id="7" name="Picture 6" descr="taxavar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667000"/>
            <a:ext cx="29464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300" b="1" dirty="0" smtClean="0">
                <a:solidFill>
                  <a:srgbClr val="FF3300"/>
                </a:solidFill>
                <a:latin typeface="Sylfaen" panose="010A0502050306030303" pitchFamily="18" charset="0"/>
              </a:rPr>
              <a:t>ՀՀ </a:t>
            </a:r>
            <a:r>
              <a:rPr lang="en-US" sz="1300" b="1" dirty="0" err="1" smtClean="0">
                <a:solidFill>
                  <a:srgbClr val="FF3300"/>
                </a:solidFill>
                <a:latin typeface="Sylfaen" pitchFamily="18" charset="0"/>
              </a:rPr>
              <a:t>Բնապահպանության</a:t>
            </a:r>
            <a:r>
              <a:rPr lang="en-US" sz="1300" b="1" dirty="0" smtClean="0">
                <a:solidFill>
                  <a:srgbClr val="FF3300"/>
                </a:solidFill>
                <a:latin typeface="Sylfaen" pitchFamily="18" charset="0"/>
              </a:rPr>
              <a:t> </a:t>
            </a:r>
            <a:r>
              <a:rPr lang="en-US" sz="1300" b="1" dirty="0" err="1" smtClean="0">
                <a:solidFill>
                  <a:srgbClr val="FF3300"/>
                </a:solidFill>
                <a:latin typeface="Sylfaen" pitchFamily="18" charset="0"/>
              </a:rPr>
              <a:t>նախարարություն</a:t>
            </a:r>
            <a:r>
              <a:rPr lang="en-US" sz="1300" b="1" dirty="0" smtClean="0">
                <a:solidFill>
                  <a:srgbClr val="FF3300"/>
                </a:solidFill>
                <a:latin typeface="Sylfaen" pitchFamily="18" charset="0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Sylfaen" pitchFamily="18" charset="0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Sylfaen" pitchFamily="18" charset="0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Sylfaen" pitchFamily="18" charset="0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Sylfaen" pitchFamily="18" charset="0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/>
          </a:bodyPr>
          <a:lstStyle/>
          <a:p>
            <a:endParaRPr lang="en-US" sz="1800" dirty="0" smtClean="0"/>
          </a:p>
          <a:p>
            <a:pPr>
              <a:buNone/>
            </a:pPr>
            <a:r>
              <a:rPr lang="ru-RU" sz="1800" dirty="0" smtClean="0"/>
              <a:t>     </a:t>
            </a:r>
          </a:p>
          <a:p>
            <a:pPr>
              <a:buNone/>
            </a:pPr>
            <a:r>
              <a:rPr lang="ru-RU" sz="1800" dirty="0" smtClean="0"/>
              <a:t> </a:t>
            </a:r>
            <a:r>
              <a:rPr lang="en-US" sz="1800" dirty="0" err="1" smtClean="0"/>
              <a:t>Սիրահարների</a:t>
            </a:r>
            <a:r>
              <a:rPr lang="en-US" sz="1800" dirty="0" smtClean="0"/>
              <a:t> </a:t>
            </a:r>
            <a:r>
              <a:rPr lang="en-US" sz="1800" dirty="0" err="1"/>
              <a:t>այգի</a:t>
            </a:r>
            <a:r>
              <a:rPr lang="en-US" sz="1800" dirty="0"/>
              <a:t> 2015թ. </a:t>
            </a:r>
          </a:p>
          <a:p>
            <a:pPr>
              <a:buNone/>
            </a:pPr>
            <a:r>
              <a:rPr lang="ru-RU" sz="1800" dirty="0" smtClean="0"/>
              <a:t>                        </a:t>
            </a:r>
            <a:r>
              <a:rPr lang="en-US" sz="1800" dirty="0" smtClean="0"/>
              <a:t>ՀՀ </a:t>
            </a:r>
            <a:r>
              <a:rPr lang="en-US" sz="1800" dirty="0"/>
              <a:t>ԲՆ 2015թ-ի</a:t>
            </a:r>
            <a:r>
              <a:rPr lang="ru-RU" sz="1800" dirty="0"/>
              <a:t> </a:t>
            </a:r>
            <a:r>
              <a:rPr lang="en-US" sz="1800" dirty="0" err="1"/>
              <a:t>ամփոփում</a:t>
            </a:r>
            <a:endParaRPr lang="en-US" sz="1800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hy-AM" sz="1800" dirty="0"/>
              <a:t>Ս</a:t>
            </a:r>
            <a:r>
              <a:rPr lang="en-US" sz="1800" dirty="0"/>
              <a:t>.թ. </a:t>
            </a:r>
            <a:r>
              <a:rPr lang="en-US" sz="1800" dirty="0" err="1"/>
              <a:t>մարտին</a:t>
            </a:r>
            <a:r>
              <a:rPr lang="en-US" sz="1800" dirty="0"/>
              <a:t> </a:t>
            </a:r>
            <a:r>
              <a:rPr lang="en-US" sz="1800" dirty="0" err="1"/>
              <a:t>մասնակցություն</a:t>
            </a:r>
            <a:r>
              <a:rPr lang="en-US" sz="1800" dirty="0"/>
              <a:t> </a:t>
            </a:r>
            <a:endParaRPr lang="ru-RU" sz="1800" dirty="0"/>
          </a:p>
          <a:p>
            <a:pPr>
              <a:buNone/>
            </a:pPr>
            <a:r>
              <a:rPr lang="en-US" sz="1800" b="1" dirty="0">
                <a:solidFill>
                  <a:srgbClr val="310670"/>
                </a:solidFill>
              </a:rPr>
              <a:t>&lt;&lt;ITB-Berlin 2016&gt;&gt;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DSC05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447800"/>
            <a:ext cx="3759200" cy="2819400"/>
          </a:xfrm>
          <a:prstGeom prst="rect">
            <a:avLst/>
          </a:prstGeom>
        </p:spPr>
      </p:pic>
      <p:pic>
        <p:nvPicPr>
          <p:cNvPr id="7" name="Picture 6" descr="IMG_20160309_1344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352800"/>
            <a:ext cx="383769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3588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sz="3000" b="1" dirty="0" err="1" smtClean="0">
                <a:solidFill>
                  <a:srgbClr val="310670"/>
                </a:solidFill>
              </a:rPr>
              <a:t>Տարվող</a:t>
            </a:r>
            <a:r>
              <a:rPr lang="en-US" sz="3000" b="1" dirty="0" smtClean="0">
                <a:solidFill>
                  <a:srgbClr val="310670"/>
                </a:solidFill>
              </a:rPr>
              <a:t> </a:t>
            </a:r>
            <a:r>
              <a:rPr lang="en-US" sz="3000" b="1" dirty="0" err="1" smtClean="0">
                <a:solidFill>
                  <a:srgbClr val="310670"/>
                </a:solidFill>
              </a:rPr>
              <a:t>աշխատանքների</a:t>
            </a:r>
            <a:r>
              <a:rPr lang="en-US" sz="3000" b="1" dirty="0" smtClean="0">
                <a:solidFill>
                  <a:srgbClr val="310670"/>
                </a:solidFill>
              </a:rPr>
              <a:t> </a:t>
            </a:r>
            <a:r>
              <a:rPr lang="en-US" sz="3000" b="1" dirty="0" err="1" smtClean="0">
                <a:solidFill>
                  <a:srgbClr val="310670"/>
                </a:solidFill>
              </a:rPr>
              <a:t>արդյունքում</a:t>
            </a:r>
            <a:endParaRPr lang="en-US" sz="3000" b="1" dirty="0" smtClean="0">
              <a:solidFill>
                <a:srgbClr val="310670"/>
              </a:solidFill>
            </a:endParaRPr>
          </a:p>
          <a:p>
            <a:pPr>
              <a:buNone/>
            </a:pPr>
            <a:endParaRPr lang="en-US" dirty="0" smtClean="0"/>
          </a:p>
          <a:p>
            <a:pPr lvl="0"/>
            <a:r>
              <a:rPr lang="en-US" sz="2600" dirty="0" err="1" smtClean="0"/>
              <a:t>Կնվազի</a:t>
            </a:r>
            <a:r>
              <a:rPr lang="en-US" sz="2600" dirty="0" smtClean="0"/>
              <a:t> </a:t>
            </a:r>
            <a:r>
              <a:rPr lang="en-US" sz="2600" dirty="0" err="1" smtClean="0"/>
              <a:t>շրջակա</a:t>
            </a:r>
            <a:r>
              <a:rPr lang="en-US" sz="2600" dirty="0" smtClean="0"/>
              <a:t> </a:t>
            </a:r>
            <a:r>
              <a:rPr lang="en-US" sz="2600" dirty="0" err="1" smtClean="0"/>
              <a:t>միջավայրի</a:t>
            </a:r>
            <a:r>
              <a:rPr lang="en-US" sz="2600" dirty="0" smtClean="0"/>
              <a:t> </a:t>
            </a:r>
            <a:r>
              <a:rPr lang="en-US" sz="2600" dirty="0" err="1" smtClean="0"/>
              <a:t>վրա</a:t>
            </a:r>
            <a:r>
              <a:rPr lang="en-US" sz="2600" dirty="0" smtClean="0"/>
              <a:t> </a:t>
            </a:r>
            <a:r>
              <a:rPr lang="en-US" sz="2600" dirty="0" err="1" smtClean="0"/>
              <a:t>բացասական</a:t>
            </a:r>
            <a:r>
              <a:rPr lang="en-US" sz="2600" dirty="0" smtClean="0"/>
              <a:t> </a:t>
            </a:r>
            <a:r>
              <a:rPr lang="en-US" sz="2600" dirty="0" err="1" smtClean="0"/>
              <a:t>ազդեցությունը</a:t>
            </a:r>
            <a:endParaRPr lang="en-US" sz="2600" dirty="0" smtClean="0"/>
          </a:p>
          <a:p>
            <a:pPr lvl="0"/>
            <a:r>
              <a:rPr lang="en-US" sz="2600" dirty="0" err="1" smtClean="0"/>
              <a:t>Հասարակության</a:t>
            </a:r>
            <a:r>
              <a:rPr lang="en-US" sz="2600" dirty="0" smtClean="0"/>
              <a:t> </a:t>
            </a:r>
            <a:r>
              <a:rPr lang="en-US" sz="2600" dirty="0" err="1" smtClean="0"/>
              <a:t>շրջանում</a:t>
            </a:r>
            <a:r>
              <a:rPr lang="en-US" sz="2600" dirty="0" smtClean="0"/>
              <a:t> </a:t>
            </a:r>
            <a:r>
              <a:rPr lang="en-US" sz="2600" dirty="0" err="1" smtClean="0"/>
              <a:t>կբարձրանա</a:t>
            </a:r>
            <a:r>
              <a:rPr lang="en-US" sz="2600" dirty="0" smtClean="0"/>
              <a:t> </a:t>
            </a:r>
            <a:r>
              <a:rPr lang="en-US" sz="2600" dirty="0" err="1" smtClean="0"/>
              <a:t>էկոկրթվածության</a:t>
            </a:r>
            <a:r>
              <a:rPr lang="en-US" sz="2600" dirty="0" smtClean="0"/>
              <a:t> </a:t>
            </a:r>
            <a:r>
              <a:rPr lang="en-US" sz="2600" dirty="0" err="1" smtClean="0"/>
              <a:t>մակարդակը</a:t>
            </a:r>
            <a:endParaRPr lang="en-US" sz="2600" dirty="0" smtClean="0"/>
          </a:p>
          <a:p>
            <a:pPr lvl="0"/>
            <a:r>
              <a:rPr lang="en-US" sz="2600" dirty="0" err="1" smtClean="0"/>
              <a:t>Կզարգանան</a:t>
            </a:r>
            <a:r>
              <a:rPr lang="en-US" sz="2600" dirty="0" smtClean="0"/>
              <a:t> ԲՀՊՏ-</a:t>
            </a:r>
            <a:r>
              <a:rPr lang="en-US" sz="2600" dirty="0" err="1" smtClean="0"/>
              <a:t>ների</a:t>
            </a:r>
            <a:r>
              <a:rPr lang="en-US" sz="2600" dirty="0" smtClean="0"/>
              <a:t> </a:t>
            </a:r>
            <a:r>
              <a:rPr lang="en-US" sz="2600" dirty="0" err="1" smtClean="0"/>
              <a:t>կարողությունները</a:t>
            </a:r>
            <a:endParaRPr lang="en-US" sz="2600" dirty="0" smtClean="0"/>
          </a:p>
          <a:p>
            <a:pPr lvl="0"/>
            <a:r>
              <a:rPr lang="en-US" sz="2600" dirty="0" err="1" smtClean="0"/>
              <a:t>Կմեծանա</a:t>
            </a:r>
            <a:r>
              <a:rPr lang="en-US" sz="2600" dirty="0" smtClean="0"/>
              <a:t> </a:t>
            </a:r>
            <a:r>
              <a:rPr lang="en-US" sz="2600" dirty="0" err="1" smtClean="0"/>
              <a:t>զբոսաշրջիկների</a:t>
            </a:r>
            <a:r>
              <a:rPr lang="en-US" sz="2600" dirty="0" smtClean="0"/>
              <a:t> </a:t>
            </a:r>
            <a:r>
              <a:rPr lang="en-US" sz="2600" dirty="0" err="1" smtClean="0"/>
              <a:t>թիվը</a:t>
            </a:r>
            <a:r>
              <a:rPr lang="en-US" sz="2600" dirty="0" smtClean="0"/>
              <a:t> ՀՀ-</a:t>
            </a:r>
            <a:r>
              <a:rPr lang="en-US" sz="2600" dirty="0" err="1" smtClean="0"/>
              <a:t>ում</a:t>
            </a:r>
            <a:endParaRPr lang="en-US" sz="2600" dirty="0" smtClean="0"/>
          </a:p>
          <a:p>
            <a:pPr lvl="0"/>
            <a:r>
              <a:rPr lang="en-US" sz="2600" dirty="0" err="1" smtClean="0"/>
              <a:t>Կավելանան</a:t>
            </a:r>
            <a:r>
              <a:rPr lang="en-US" sz="2600" dirty="0" smtClean="0"/>
              <a:t> </a:t>
            </a:r>
            <a:r>
              <a:rPr lang="en-US" sz="2600" dirty="0" err="1" smtClean="0"/>
              <a:t>բյուջետային</a:t>
            </a:r>
            <a:r>
              <a:rPr lang="en-US" sz="2600" dirty="0" smtClean="0"/>
              <a:t> </a:t>
            </a:r>
            <a:r>
              <a:rPr lang="en-US" sz="2600" dirty="0" err="1" smtClean="0"/>
              <a:t>մուտքերի</a:t>
            </a:r>
            <a:r>
              <a:rPr lang="en-US" sz="2600" dirty="0" smtClean="0"/>
              <a:t> </a:t>
            </a:r>
            <a:r>
              <a:rPr lang="en-US" sz="2600" dirty="0" err="1" smtClean="0"/>
              <a:t>ծավալները</a:t>
            </a:r>
            <a:endParaRPr lang="en-US" sz="2600" dirty="0" smtClean="0"/>
          </a:p>
          <a:p>
            <a:pPr lvl="0"/>
            <a:r>
              <a:rPr lang="en-US" sz="2600" dirty="0" err="1" smtClean="0"/>
              <a:t>Կապահովվի</a:t>
            </a:r>
            <a:r>
              <a:rPr lang="en-US" sz="2600" dirty="0" smtClean="0"/>
              <a:t> </a:t>
            </a:r>
            <a:r>
              <a:rPr lang="en-US" sz="2600" dirty="0" err="1" smtClean="0"/>
              <a:t>տարածքային</a:t>
            </a:r>
            <a:r>
              <a:rPr lang="en-US" sz="2600" dirty="0" smtClean="0"/>
              <a:t> </a:t>
            </a:r>
            <a:r>
              <a:rPr lang="en-US" sz="2600" dirty="0" err="1" smtClean="0"/>
              <a:t>համաչափ</a:t>
            </a:r>
            <a:r>
              <a:rPr lang="en-US" sz="2600" dirty="0" smtClean="0"/>
              <a:t> </a:t>
            </a:r>
            <a:r>
              <a:rPr lang="en-US" sz="2600" dirty="0" err="1" smtClean="0"/>
              <a:t>զարգացում</a:t>
            </a:r>
            <a:r>
              <a:rPr lang="en-US" sz="2600" dirty="0" smtClean="0"/>
              <a:t> </a:t>
            </a:r>
          </a:p>
          <a:p>
            <a:pPr lvl="0"/>
            <a:r>
              <a:rPr lang="en-US" sz="2600" dirty="0" err="1" smtClean="0"/>
              <a:t>Կբարձրանա</a:t>
            </a:r>
            <a:r>
              <a:rPr lang="en-US" sz="2600" dirty="0" smtClean="0"/>
              <a:t> </a:t>
            </a:r>
            <a:r>
              <a:rPr lang="en-US" sz="2600" dirty="0" err="1" smtClean="0"/>
              <a:t>բնակչության</a:t>
            </a:r>
            <a:r>
              <a:rPr lang="en-US" sz="2600" dirty="0" smtClean="0"/>
              <a:t> </a:t>
            </a:r>
            <a:r>
              <a:rPr lang="en-US" sz="2600" dirty="0" err="1" smtClean="0"/>
              <a:t>կենսամակարդակը</a:t>
            </a:r>
            <a:r>
              <a:rPr lang="en-US" sz="2600" dirty="0" smtClean="0"/>
              <a:t> և </a:t>
            </a:r>
            <a:r>
              <a:rPr lang="en-US" sz="2600" dirty="0" err="1" smtClean="0"/>
              <a:t>կնվազի</a:t>
            </a:r>
            <a:r>
              <a:rPr lang="en-US" sz="2600" dirty="0" smtClean="0"/>
              <a:t> </a:t>
            </a:r>
            <a:r>
              <a:rPr lang="en-US" sz="2600" dirty="0" err="1" smtClean="0"/>
              <a:t>աղքատության</a:t>
            </a:r>
            <a:r>
              <a:rPr lang="en-US" sz="2600" dirty="0" smtClean="0"/>
              <a:t> </a:t>
            </a:r>
            <a:r>
              <a:rPr lang="en-US" sz="2600" dirty="0" err="1" smtClean="0"/>
              <a:t>գործակիցը</a:t>
            </a:r>
            <a:endParaRPr lang="en-US" sz="2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ru-RU" sz="4100" dirty="0"/>
          </a:p>
          <a:p>
            <a:pPr algn="ctr">
              <a:buNone/>
            </a:pPr>
            <a:r>
              <a:rPr lang="en-US" sz="4100" dirty="0" smtClean="0">
                <a:solidFill>
                  <a:srgbClr val="310670"/>
                </a:solidFill>
              </a:rPr>
              <a:t>&lt;&lt;</a:t>
            </a:r>
            <a:r>
              <a:rPr lang="en-US" sz="4100" dirty="0" err="1" smtClean="0">
                <a:solidFill>
                  <a:srgbClr val="310670"/>
                </a:solidFill>
              </a:rPr>
              <a:t>Գտիր</a:t>
            </a:r>
            <a:r>
              <a:rPr lang="en-US" sz="4100" dirty="0" smtClean="0">
                <a:solidFill>
                  <a:srgbClr val="310670"/>
                </a:solidFill>
              </a:rPr>
              <a:t> </a:t>
            </a:r>
            <a:r>
              <a:rPr lang="en-US" sz="4100" dirty="0" err="1" smtClean="0">
                <a:solidFill>
                  <a:srgbClr val="310670"/>
                </a:solidFill>
              </a:rPr>
              <a:t>քո</a:t>
            </a:r>
            <a:r>
              <a:rPr lang="en-US" sz="4100" dirty="0" smtClean="0">
                <a:solidFill>
                  <a:srgbClr val="310670"/>
                </a:solidFill>
              </a:rPr>
              <a:t> </a:t>
            </a:r>
            <a:r>
              <a:rPr lang="en-US" sz="4100" dirty="0" err="1" smtClean="0">
                <a:solidFill>
                  <a:srgbClr val="310670"/>
                </a:solidFill>
              </a:rPr>
              <a:t>դերը</a:t>
            </a:r>
            <a:r>
              <a:rPr lang="en-US" sz="4100" dirty="0" smtClean="0">
                <a:solidFill>
                  <a:srgbClr val="310670"/>
                </a:solidFill>
              </a:rPr>
              <a:t> </a:t>
            </a:r>
            <a:r>
              <a:rPr lang="en-US" sz="4100" dirty="0" err="1" smtClean="0">
                <a:solidFill>
                  <a:srgbClr val="310670"/>
                </a:solidFill>
              </a:rPr>
              <a:t>բնությունը</a:t>
            </a:r>
            <a:r>
              <a:rPr lang="en-US" sz="4100" dirty="0" smtClean="0">
                <a:solidFill>
                  <a:srgbClr val="310670"/>
                </a:solidFill>
              </a:rPr>
              <a:t> </a:t>
            </a:r>
            <a:r>
              <a:rPr lang="en-US" sz="4100" dirty="0" err="1" smtClean="0">
                <a:solidFill>
                  <a:srgbClr val="310670"/>
                </a:solidFill>
              </a:rPr>
              <a:t>պահպանելու</a:t>
            </a:r>
            <a:r>
              <a:rPr lang="en-US" sz="4100" dirty="0" smtClean="0">
                <a:solidFill>
                  <a:srgbClr val="310670"/>
                </a:solidFill>
              </a:rPr>
              <a:t> </a:t>
            </a:r>
          </a:p>
          <a:p>
            <a:pPr algn="ctr">
              <a:buNone/>
            </a:pPr>
            <a:r>
              <a:rPr lang="en-US" sz="4100" dirty="0" smtClean="0">
                <a:solidFill>
                  <a:srgbClr val="310670"/>
                </a:solidFill>
              </a:rPr>
              <a:t>       </a:t>
            </a:r>
            <a:r>
              <a:rPr lang="en-US" sz="4100" dirty="0" err="1" smtClean="0">
                <a:solidFill>
                  <a:srgbClr val="310670"/>
                </a:solidFill>
              </a:rPr>
              <a:t>մեծ</a:t>
            </a:r>
            <a:r>
              <a:rPr lang="en-US" sz="4100" dirty="0" smtClean="0">
                <a:solidFill>
                  <a:srgbClr val="310670"/>
                </a:solidFill>
              </a:rPr>
              <a:t> գործում&gt;&gt;</a:t>
            </a:r>
            <a:r>
              <a:rPr lang="en-US" sz="4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r"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pPr algn="r"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en-US" sz="3600" dirty="0" err="1" smtClean="0">
                <a:solidFill>
                  <a:srgbClr val="C00000"/>
                </a:solidFill>
              </a:rPr>
              <a:t>Շնորհակալություն</a:t>
            </a:r>
            <a:endParaRPr lang="en-US" sz="3600" dirty="0">
              <a:solidFill>
                <a:srgbClr val="C00000"/>
              </a:solidFill>
            </a:endParaRPr>
          </a:p>
          <a:p>
            <a:pPr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en-US" sz="2600" dirty="0" err="1" smtClean="0">
                <a:solidFill>
                  <a:srgbClr val="C00000"/>
                </a:solidFill>
              </a:rPr>
              <a:t>Խ.Հակոբյան</a:t>
            </a:r>
            <a:endParaRPr lang="en-US" sz="2600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en-US" sz="1500" dirty="0" smtClean="0">
                <a:solidFill>
                  <a:srgbClr val="C00000"/>
                </a:solidFill>
              </a:rPr>
              <a:t>hakobyankhachik@gmail.com</a:t>
            </a:r>
            <a:endParaRPr lang="en-US" sz="1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0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0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20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err="1" smtClean="0">
                <a:solidFill>
                  <a:srgbClr val="310670"/>
                </a:solidFill>
              </a:rPr>
              <a:t>Հայաստանն</a:t>
            </a:r>
            <a:r>
              <a:rPr lang="en-US" b="1" dirty="0" smtClean="0">
                <a:solidFill>
                  <a:srgbClr val="310670"/>
                </a:solidFill>
              </a:rPr>
              <a:t> </a:t>
            </a:r>
            <a:r>
              <a:rPr lang="en-US" b="1" dirty="0" err="1" smtClean="0">
                <a:solidFill>
                  <a:srgbClr val="310670"/>
                </a:solidFill>
              </a:rPr>
              <a:t>առանձնանում</a:t>
            </a:r>
            <a:r>
              <a:rPr lang="en-US" b="1" dirty="0" smtClean="0">
                <a:solidFill>
                  <a:srgbClr val="310670"/>
                </a:solidFill>
              </a:rPr>
              <a:t> է </a:t>
            </a:r>
          </a:p>
          <a:p>
            <a:pPr algn="ctr">
              <a:buNone/>
            </a:pPr>
            <a:endParaRPr lang="en-US" dirty="0" smtClean="0"/>
          </a:p>
          <a:p>
            <a:pPr lvl="0"/>
            <a:r>
              <a:rPr lang="ru-RU" dirty="0" err="1" smtClean="0"/>
              <a:t>Բ</a:t>
            </a:r>
            <a:r>
              <a:rPr lang="en-US" dirty="0" err="1" smtClean="0"/>
              <a:t>ացառիկ</a:t>
            </a:r>
            <a:r>
              <a:rPr lang="en-US" dirty="0" smtClean="0"/>
              <a:t>  </a:t>
            </a:r>
            <a:r>
              <a:rPr lang="en-US" dirty="0" err="1" smtClean="0"/>
              <a:t>բնությամբ</a:t>
            </a:r>
            <a:endParaRPr lang="en-US" dirty="0" smtClean="0"/>
          </a:p>
          <a:p>
            <a:pPr lvl="0"/>
            <a:r>
              <a:rPr lang="ru-RU" dirty="0" err="1"/>
              <a:t>Հ</a:t>
            </a:r>
            <a:r>
              <a:rPr lang="en-US" dirty="0" err="1" smtClean="0"/>
              <a:t>արուստ</a:t>
            </a:r>
            <a:r>
              <a:rPr lang="en-US" dirty="0" smtClean="0"/>
              <a:t> </a:t>
            </a:r>
            <a:r>
              <a:rPr lang="en-US" dirty="0" err="1" smtClean="0"/>
              <a:t>կենսաբազմազանությամբ</a:t>
            </a:r>
            <a:endParaRPr lang="en-US" dirty="0" smtClean="0"/>
          </a:p>
          <a:p>
            <a:pPr lvl="0"/>
            <a:r>
              <a:rPr lang="ru-RU" dirty="0" err="1"/>
              <a:t>Կ</a:t>
            </a:r>
            <a:r>
              <a:rPr lang="en-US" dirty="0" err="1" smtClean="0"/>
              <a:t>ենդանական</a:t>
            </a:r>
            <a:r>
              <a:rPr lang="en-US" dirty="0" smtClean="0"/>
              <a:t> և բուսական </a:t>
            </a:r>
            <a:r>
              <a:rPr lang="en-US" dirty="0" err="1" smtClean="0"/>
              <a:t>աշխարհով</a:t>
            </a:r>
            <a:endParaRPr lang="en-US" dirty="0" smtClean="0"/>
          </a:p>
          <a:p>
            <a:pPr lvl="0"/>
            <a:r>
              <a:rPr lang="ru-RU" dirty="0" err="1"/>
              <a:t>Բ</a:t>
            </a:r>
            <a:r>
              <a:rPr lang="en-US" dirty="0" err="1" smtClean="0"/>
              <a:t>նապատմական</a:t>
            </a:r>
            <a:r>
              <a:rPr lang="en-US" dirty="0" smtClean="0"/>
              <a:t> </a:t>
            </a:r>
            <a:r>
              <a:rPr lang="en-US" dirty="0" err="1" smtClean="0"/>
              <a:t>ժառանգությամբ</a:t>
            </a:r>
            <a:r>
              <a:rPr lang="en-US" dirty="0" smtClean="0"/>
              <a:t> և </a:t>
            </a:r>
            <a:r>
              <a:rPr lang="en-US" dirty="0" err="1" smtClean="0"/>
              <a:t>պատմամշակութային</a:t>
            </a:r>
            <a:r>
              <a:rPr lang="en-US" dirty="0" smtClean="0"/>
              <a:t> </a:t>
            </a:r>
            <a:r>
              <a:rPr lang="en-US" dirty="0" err="1" smtClean="0"/>
              <a:t>հուշարձաններով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br>
              <a:rPr lang="en-US" sz="16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en-US" sz="3800" dirty="0" smtClean="0"/>
          </a:p>
          <a:p>
            <a:pPr algn="ctr">
              <a:buNone/>
            </a:pPr>
            <a:r>
              <a:rPr lang="en-US" sz="4500" b="1" dirty="0" smtClean="0">
                <a:solidFill>
                  <a:srgbClr val="310670"/>
                </a:solidFill>
              </a:rPr>
              <a:t>ԲՀՊՏ-</a:t>
            </a:r>
            <a:r>
              <a:rPr lang="en-US" sz="4500" b="1" dirty="0" err="1" smtClean="0">
                <a:solidFill>
                  <a:srgbClr val="310670"/>
                </a:solidFill>
              </a:rPr>
              <a:t>ների</a:t>
            </a:r>
            <a:r>
              <a:rPr lang="en-US" sz="4500" b="1" dirty="0" smtClean="0">
                <a:solidFill>
                  <a:srgbClr val="310670"/>
                </a:solidFill>
              </a:rPr>
              <a:t> </a:t>
            </a:r>
            <a:r>
              <a:rPr lang="en-US" sz="4500" b="1" dirty="0" err="1" smtClean="0">
                <a:solidFill>
                  <a:srgbClr val="310670"/>
                </a:solidFill>
              </a:rPr>
              <a:t>ստեղծում</a:t>
            </a:r>
            <a:endParaRPr lang="en-US" sz="4500" b="1" dirty="0" smtClean="0">
              <a:solidFill>
                <a:srgbClr val="31067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1958 </a:t>
            </a:r>
            <a:r>
              <a:rPr lang="en-US" dirty="0" err="1" smtClean="0"/>
              <a:t>թվակա</a:t>
            </a:r>
            <a:r>
              <a:rPr lang="ru-RU" dirty="0" smtClean="0"/>
              <a:t>ն</a:t>
            </a:r>
            <a:endParaRPr lang="ru-RU" dirty="0"/>
          </a:p>
          <a:p>
            <a:pPr>
              <a:buNone/>
            </a:pPr>
            <a:endParaRPr lang="en-US" dirty="0" smtClean="0"/>
          </a:p>
          <a:p>
            <a:r>
              <a:rPr lang="en-US" sz="2900" dirty="0" smtClean="0"/>
              <a:t>ՀՀ </a:t>
            </a:r>
            <a:r>
              <a:rPr lang="en-US" sz="2900" dirty="0" err="1" smtClean="0"/>
              <a:t>տարածքի</a:t>
            </a:r>
            <a:r>
              <a:rPr lang="en-US" sz="2900" dirty="0" smtClean="0"/>
              <a:t> 13%-ը ԲՀՊՏ-</a:t>
            </a:r>
            <a:r>
              <a:rPr lang="en-US" sz="2900" dirty="0" err="1" smtClean="0"/>
              <a:t>ներ</a:t>
            </a:r>
            <a:r>
              <a:rPr lang="en-US" sz="2900" dirty="0" smtClean="0"/>
              <a:t> </a:t>
            </a:r>
            <a:r>
              <a:rPr lang="en-US" sz="2900" dirty="0" err="1" smtClean="0"/>
              <a:t>են</a:t>
            </a:r>
            <a:endParaRPr lang="en-US" sz="2900" dirty="0" smtClean="0"/>
          </a:p>
          <a:p>
            <a:pPr>
              <a:buNone/>
            </a:pPr>
            <a:endParaRPr lang="en-US" sz="2900" dirty="0" smtClean="0"/>
          </a:p>
          <a:p>
            <a:r>
              <a:rPr lang="en-US" sz="2900" dirty="0" err="1" smtClean="0"/>
              <a:t>Պետական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արգելոցներ</a:t>
            </a:r>
            <a:r>
              <a:rPr lang="en-US" sz="2900" dirty="0" smtClean="0"/>
              <a:t> - </a:t>
            </a:r>
            <a:r>
              <a:rPr lang="en-US" sz="2900" b="1" dirty="0" smtClean="0"/>
              <a:t>«</a:t>
            </a:r>
            <a:r>
              <a:rPr lang="en-US" sz="2900" b="1" dirty="0" err="1" smtClean="0"/>
              <a:t>Խոսրովի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անտառ</a:t>
            </a:r>
            <a:r>
              <a:rPr lang="en-US" sz="2900" b="1" dirty="0" smtClean="0"/>
              <a:t>», «</a:t>
            </a:r>
            <a:r>
              <a:rPr lang="en-US" sz="2900" b="1" dirty="0" err="1" smtClean="0"/>
              <a:t>Շիկահող</a:t>
            </a:r>
            <a:r>
              <a:rPr lang="en-US" sz="2900" b="1" dirty="0" smtClean="0"/>
              <a:t>»</a:t>
            </a:r>
            <a:r>
              <a:rPr lang="ru-RU" sz="2900" b="1" dirty="0" smtClean="0"/>
              <a:t>,</a:t>
            </a:r>
            <a:r>
              <a:rPr lang="en-US" sz="2900" b="1" dirty="0" smtClean="0"/>
              <a:t>  «</a:t>
            </a:r>
            <a:r>
              <a:rPr lang="en-US" sz="2900" b="1" dirty="0" err="1" smtClean="0"/>
              <a:t>Էրեբունի</a:t>
            </a:r>
            <a:r>
              <a:rPr lang="en-US" sz="2900" b="1" dirty="0" smtClean="0"/>
              <a:t>»</a:t>
            </a:r>
          </a:p>
          <a:p>
            <a:pPr>
              <a:buNone/>
            </a:pPr>
            <a:r>
              <a:rPr lang="en-US" sz="2900" dirty="0" smtClean="0"/>
              <a:t>       /35,439.6 </a:t>
            </a:r>
            <a:r>
              <a:rPr lang="en-US" sz="2900" dirty="0" err="1" smtClean="0"/>
              <a:t>հա</a:t>
            </a:r>
            <a:r>
              <a:rPr lang="en-US" sz="2900" dirty="0" smtClean="0"/>
              <a:t> - 1.19 %-ը /</a:t>
            </a:r>
          </a:p>
          <a:p>
            <a:pPr>
              <a:buNone/>
            </a:pPr>
            <a:r>
              <a:rPr lang="en-US" sz="2900" dirty="0" smtClean="0"/>
              <a:t> </a:t>
            </a:r>
          </a:p>
          <a:p>
            <a:r>
              <a:rPr lang="en-US" sz="2900" dirty="0" err="1" smtClean="0"/>
              <a:t>Ազգային</a:t>
            </a:r>
            <a:r>
              <a:rPr lang="en-US" sz="2900" dirty="0" smtClean="0"/>
              <a:t> </a:t>
            </a:r>
            <a:r>
              <a:rPr lang="en-US" sz="2900" dirty="0" err="1" smtClean="0"/>
              <a:t>պարկեր</a:t>
            </a:r>
            <a:r>
              <a:rPr lang="en-US" sz="2900" dirty="0" smtClean="0"/>
              <a:t> - «</a:t>
            </a:r>
            <a:r>
              <a:rPr lang="en-US" sz="2900" b="1" dirty="0" err="1" smtClean="0"/>
              <a:t>Սևան</a:t>
            </a:r>
            <a:r>
              <a:rPr lang="en-US" sz="2900" b="1" dirty="0" smtClean="0"/>
              <a:t>», «</a:t>
            </a:r>
            <a:r>
              <a:rPr lang="en-US" sz="2900" b="1" dirty="0" err="1" smtClean="0"/>
              <a:t>Դիլիջան</a:t>
            </a:r>
            <a:r>
              <a:rPr lang="en-US" sz="2900" b="1" dirty="0" smtClean="0"/>
              <a:t>», «</a:t>
            </a:r>
            <a:r>
              <a:rPr lang="en-US" sz="2900" b="1" dirty="0" err="1" smtClean="0"/>
              <a:t>Արփի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լիճ</a:t>
            </a:r>
            <a:r>
              <a:rPr lang="en-US" sz="2900" b="1" dirty="0" smtClean="0"/>
              <a:t>», «</a:t>
            </a:r>
            <a:r>
              <a:rPr lang="en-US" sz="2900" b="1" dirty="0" err="1" smtClean="0"/>
              <a:t>Արևիկ</a:t>
            </a:r>
            <a:r>
              <a:rPr lang="en-US" sz="2900" b="1" dirty="0" smtClean="0"/>
              <a:t>»</a:t>
            </a:r>
          </a:p>
          <a:p>
            <a:pPr>
              <a:buNone/>
            </a:pPr>
            <a:r>
              <a:rPr lang="en-US" sz="2900" dirty="0" smtClean="0"/>
              <a:t>       /236,802.1 </a:t>
            </a:r>
            <a:r>
              <a:rPr lang="en-US" sz="2900" dirty="0" err="1" smtClean="0"/>
              <a:t>հա</a:t>
            </a:r>
            <a:r>
              <a:rPr lang="en-US" sz="2900" dirty="0" smtClean="0"/>
              <a:t> - 7.96 %-ը/</a:t>
            </a:r>
          </a:p>
          <a:p>
            <a:pPr>
              <a:buNone/>
            </a:pPr>
            <a:endParaRPr lang="en-US" sz="2900" dirty="0" smtClean="0"/>
          </a:p>
          <a:p>
            <a:r>
              <a:rPr lang="en-US" sz="2900" dirty="0" err="1" smtClean="0"/>
              <a:t>Պետական</a:t>
            </a:r>
            <a:r>
              <a:rPr lang="en-US" sz="2900" dirty="0" smtClean="0"/>
              <a:t> </a:t>
            </a:r>
            <a:r>
              <a:rPr lang="en-US" sz="2900" dirty="0" err="1" smtClean="0"/>
              <a:t>արգելավայրեր</a:t>
            </a:r>
            <a:r>
              <a:rPr lang="en-US" sz="2900" dirty="0" smtClean="0"/>
              <a:t>  - </a:t>
            </a:r>
            <a:r>
              <a:rPr lang="en-US" sz="2900" b="1" dirty="0" smtClean="0"/>
              <a:t>27</a:t>
            </a:r>
            <a:r>
              <a:rPr lang="en-US" sz="2900" dirty="0" smtClean="0"/>
              <a:t> /114,812.7 </a:t>
            </a:r>
            <a:r>
              <a:rPr lang="en-US" sz="2900" dirty="0" err="1" smtClean="0"/>
              <a:t>հա</a:t>
            </a:r>
            <a:r>
              <a:rPr lang="en-US" sz="2900" dirty="0" smtClean="0"/>
              <a:t> - 3.95 %-ը/</a:t>
            </a:r>
          </a:p>
          <a:p>
            <a:pPr>
              <a:buNone/>
            </a:pPr>
            <a:r>
              <a:rPr lang="en-US" sz="2900" dirty="0" smtClean="0"/>
              <a:t> </a:t>
            </a:r>
          </a:p>
          <a:p>
            <a:r>
              <a:rPr lang="en-US" sz="2900" dirty="0" err="1" smtClean="0"/>
              <a:t>Բնության</a:t>
            </a:r>
            <a:r>
              <a:rPr lang="en-US" sz="2900" dirty="0" smtClean="0"/>
              <a:t> </a:t>
            </a:r>
            <a:r>
              <a:rPr lang="en-US" sz="2900" dirty="0" err="1" smtClean="0"/>
              <a:t>հուշարձանները</a:t>
            </a:r>
            <a:r>
              <a:rPr lang="en-US" sz="2900" dirty="0" smtClean="0"/>
              <a:t> - </a:t>
            </a:r>
            <a:r>
              <a:rPr lang="en-US" sz="2900" b="1" dirty="0" smtClean="0"/>
              <a:t>232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br>
              <a:rPr lang="en-US" sz="16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5" name="Content Placeholder 4" descr="MapWW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1347" y="1108245"/>
            <a:ext cx="8551654" cy="5713812"/>
          </a:xfrm>
          <a:solidFill>
            <a:srgbClr val="99CC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br>
              <a:rPr lang="en-US" sz="16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/>
          </a:bodyPr>
          <a:lstStyle/>
          <a:p>
            <a:pPr>
              <a:buNone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310670"/>
                </a:solidFill>
              </a:rPr>
              <a:t>Հայաստանի բուսական և կենդանական </a:t>
            </a:r>
            <a:r>
              <a:rPr lang="en-US" sz="2800" b="1" dirty="0" err="1" smtClean="0">
                <a:solidFill>
                  <a:srgbClr val="310670"/>
                </a:solidFill>
              </a:rPr>
              <a:t>աշխարհ</a:t>
            </a:r>
            <a:endParaRPr lang="en-US" sz="2800" b="1" dirty="0" smtClean="0">
              <a:solidFill>
                <a:srgbClr val="310670"/>
              </a:solidFill>
              <a:hlinkClick r:id="rId3" tooltip="Հայաստանի կենդանական աշխարհ"/>
            </a:endParaRP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Կենդանական </a:t>
            </a:r>
            <a:r>
              <a:rPr lang="en-US" sz="2000" dirty="0" err="1" smtClean="0"/>
              <a:t>աշխարհ</a:t>
            </a:r>
            <a:r>
              <a:rPr lang="en-US" sz="2000" dirty="0" smtClean="0"/>
              <a:t> – 17500, </a:t>
            </a:r>
            <a:r>
              <a:rPr lang="en-US" sz="2000" dirty="0" err="1" smtClean="0"/>
              <a:t>որից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Կարմիր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գրքային</a:t>
            </a:r>
            <a:r>
              <a:rPr lang="en-US" sz="2000" dirty="0" smtClean="0"/>
              <a:t> -308</a:t>
            </a:r>
          </a:p>
          <a:p>
            <a:pPr>
              <a:buNone/>
            </a:pPr>
            <a:r>
              <a:rPr lang="en-US" sz="2000" dirty="0" err="1" smtClean="0"/>
              <a:t>Բարձրակարգ</a:t>
            </a:r>
            <a:r>
              <a:rPr lang="en-US" sz="2000" dirty="0" smtClean="0"/>
              <a:t> </a:t>
            </a:r>
            <a:r>
              <a:rPr lang="en-US" sz="2000" dirty="0" err="1" smtClean="0"/>
              <a:t>բույսեր</a:t>
            </a:r>
            <a:r>
              <a:rPr lang="en-US" sz="2000" dirty="0" smtClean="0"/>
              <a:t> – 3800, </a:t>
            </a:r>
            <a:r>
              <a:rPr lang="en-US" sz="2000" dirty="0" err="1" smtClean="0"/>
              <a:t>որից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Կարմիր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գրքային</a:t>
            </a:r>
            <a:r>
              <a:rPr lang="en-US" sz="2000" dirty="0" smtClean="0"/>
              <a:t> – 452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b="1" dirty="0" smtClean="0">
                <a:solidFill>
                  <a:srgbClr val="310670"/>
                </a:solidFill>
              </a:rPr>
              <a:t>ԲՀՊՏ-</a:t>
            </a:r>
            <a:r>
              <a:rPr lang="en-US" sz="2800" b="1" dirty="0" err="1" smtClean="0">
                <a:solidFill>
                  <a:srgbClr val="310670"/>
                </a:solidFill>
              </a:rPr>
              <a:t>ներում</a:t>
            </a:r>
            <a:r>
              <a:rPr lang="en-US" sz="2800" b="1" dirty="0" smtClean="0">
                <a:solidFill>
                  <a:srgbClr val="310670"/>
                </a:solidFill>
              </a:rPr>
              <a:t> - 60%-ը </a:t>
            </a:r>
          </a:p>
          <a:p>
            <a:pPr>
              <a:buNone/>
            </a:pPr>
            <a:r>
              <a:rPr lang="en-US" sz="2000" dirty="0" smtClean="0"/>
              <a:t> - </a:t>
            </a:r>
            <a:r>
              <a:rPr lang="ru-RU" sz="2000" dirty="0"/>
              <a:t>Հ</a:t>
            </a:r>
            <a:r>
              <a:rPr lang="en-US" sz="2000" dirty="0" err="1" smtClean="0"/>
              <a:t>ազվագյուտ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- </a:t>
            </a:r>
            <a:r>
              <a:rPr lang="ru-RU" sz="2000" dirty="0" err="1"/>
              <a:t>Ա</a:t>
            </a:r>
            <a:r>
              <a:rPr lang="en-US" sz="2000" dirty="0" err="1" smtClean="0"/>
              <a:t>նհետացման</a:t>
            </a:r>
            <a:r>
              <a:rPr lang="en-US" sz="2000" dirty="0" smtClean="0"/>
              <a:t> </a:t>
            </a:r>
            <a:r>
              <a:rPr lang="en-US" sz="2000" dirty="0" err="1" smtClean="0"/>
              <a:t>եզրին</a:t>
            </a:r>
            <a:r>
              <a:rPr lang="en-US" sz="2000" dirty="0" smtClean="0"/>
              <a:t> </a:t>
            </a:r>
            <a:r>
              <a:rPr lang="en-US" sz="2000" dirty="0" err="1" smtClean="0"/>
              <a:t>հայտնված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- </a:t>
            </a:r>
            <a:r>
              <a:rPr lang="ru-RU" sz="2000" dirty="0" err="1"/>
              <a:t>Վ</a:t>
            </a:r>
            <a:r>
              <a:rPr lang="en-US" sz="2000" dirty="0" err="1" smtClean="0"/>
              <a:t>այրի</a:t>
            </a:r>
            <a:r>
              <a:rPr lang="en-US" sz="2000" dirty="0" smtClean="0"/>
              <a:t> </a:t>
            </a:r>
            <a:r>
              <a:rPr lang="en-US" sz="2000" dirty="0" err="1" smtClean="0"/>
              <a:t>գենետիկական</a:t>
            </a:r>
            <a:r>
              <a:rPr lang="en-US" sz="2000" dirty="0" smtClean="0"/>
              <a:t> </a:t>
            </a:r>
            <a:r>
              <a:rPr lang="en-US" sz="2000" dirty="0" err="1" smtClean="0"/>
              <a:t>պաշարներ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5" name="Content Placeholder 4" descr="Leo-17_Log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5837" y="1160253"/>
            <a:ext cx="4124006" cy="2743200"/>
          </a:xfrm>
          <a:solidFill>
            <a:srgbClr val="99CC00"/>
          </a:solidFill>
        </p:spPr>
      </p:pic>
      <p:pic>
        <p:nvPicPr>
          <p:cNvPr id="7" name="Picture 6" descr="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3900" y="3505200"/>
            <a:ext cx="4343400" cy="3256861"/>
          </a:xfrm>
          <a:prstGeom prst="rect">
            <a:avLst/>
          </a:prstGeom>
        </p:spPr>
      </p:pic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417781"/>
            <a:ext cx="2778999" cy="1927368"/>
          </a:xfrm>
          <a:prstGeom prst="rect">
            <a:avLst/>
          </a:prstGeom>
        </p:spPr>
      </p:pic>
      <p:pic>
        <p:nvPicPr>
          <p:cNvPr id="9" name="Picture 8" descr="Hovtashushan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3403" y="1164566"/>
            <a:ext cx="2604394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/>
          <a:lstStyle/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2015 թ.-</a:t>
            </a:r>
            <a:r>
              <a:rPr lang="en-US" sz="2800" dirty="0" err="1" smtClean="0"/>
              <a:t>ին</a:t>
            </a:r>
            <a:r>
              <a:rPr lang="en-US" sz="2800" dirty="0" smtClean="0"/>
              <a:t> ՀՀ </a:t>
            </a:r>
            <a:r>
              <a:rPr lang="en-US" sz="2800" dirty="0" err="1" smtClean="0"/>
              <a:t>ներգնա</a:t>
            </a:r>
            <a:r>
              <a:rPr lang="en-US" sz="2800" dirty="0" smtClean="0"/>
              <a:t> </a:t>
            </a:r>
            <a:r>
              <a:rPr lang="en-US" sz="2800" dirty="0" err="1" smtClean="0"/>
              <a:t>զբոսաշրջային</a:t>
            </a:r>
            <a:endParaRPr lang="ru-RU" sz="2800" dirty="0"/>
          </a:p>
          <a:p>
            <a:pPr>
              <a:buNone/>
            </a:pPr>
            <a:r>
              <a:rPr lang="en-US" sz="2800" dirty="0" err="1" smtClean="0"/>
              <a:t>այցելությունների</a:t>
            </a:r>
            <a:r>
              <a:rPr lang="en-US" sz="2800" dirty="0" smtClean="0"/>
              <a:t> </a:t>
            </a:r>
            <a:r>
              <a:rPr lang="en-US" sz="2800" dirty="0" err="1" smtClean="0"/>
              <a:t>թիվը</a:t>
            </a:r>
            <a:r>
              <a:rPr lang="en-US" sz="2800" dirty="0" smtClean="0"/>
              <a:t> </a:t>
            </a:r>
            <a:r>
              <a:rPr lang="en-US" sz="2800" dirty="0" err="1" smtClean="0"/>
              <a:t>կազմել</a:t>
            </a:r>
            <a:r>
              <a:rPr lang="en-US" sz="2800" dirty="0" smtClean="0"/>
              <a:t> է </a:t>
            </a:r>
          </a:p>
          <a:p>
            <a:pPr>
              <a:buNone/>
            </a:pPr>
            <a:r>
              <a:rPr lang="en-US" sz="2800" dirty="0" err="1" smtClean="0"/>
              <a:t>շուրջ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310670"/>
                </a:solidFill>
              </a:rPr>
              <a:t>1 </a:t>
            </a:r>
            <a:r>
              <a:rPr lang="en-US" sz="2800" b="1" dirty="0" err="1" smtClean="0">
                <a:solidFill>
                  <a:srgbClr val="310670"/>
                </a:solidFill>
              </a:rPr>
              <a:t>միլիոն</a:t>
            </a:r>
            <a:r>
              <a:rPr lang="en-US" sz="2800" b="1" dirty="0" smtClean="0">
                <a:solidFill>
                  <a:srgbClr val="310670"/>
                </a:solidFill>
              </a:rPr>
              <a:t> 192 </a:t>
            </a:r>
            <a:r>
              <a:rPr lang="en-US" sz="2800" b="1" dirty="0" err="1" smtClean="0">
                <a:solidFill>
                  <a:srgbClr val="310670"/>
                </a:solidFill>
              </a:rPr>
              <a:t>հազար</a:t>
            </a:r>
            <a:r>
              <a:rPr lang="en-US" sz="2800" dirty="0" smtClean="0">
                <a:solidFill>
                  <a:srgbClr val="310670"/>
                </a:solidFill>
              </a:rPr>
              <a:t> </a:t>
            </a:r>
            <a:endParaRPr lang="ru-RU" sz="2800" dirty="0" smtClean="0">
              <a:solidFill>
                <a:srgbClr val="310670"/>
              </a:solidFill>
            </a:endParaRPr>
          </a:p>
          <a:p>
            <a:pPr>
              <a:buNone/>
            </a:pPr>
            <a:endParaRPr lang="ru-RU" sz="2800" dirty="0"/>
          </a:p>
          <a:p>
            <a:r>
              <a:rPr lang="en-US" sz="2800" dirty="0" err="1" smtClean="0"/>
              <a:t>Հայաստանը</a:t>
            </a:r>
            <a:r>
              <a:rPr lang="en-US" sz="2800" dirty="0" smtClean="0"/>
              <a:t> </a:t>
            </a:r>
            <a:r>
              <a:rPr lang="en-US" sz="2800" dirty="0" err="1" smtClean="0"/>
              <a:t>տարածաշրջանում</a:t>
            </a:r>
            <a:r>
              <a:rPr lang="en-US" sz="2800" dirty="0" smtClean="0"/>
              <a:t> </a:t>
            </a:r>
            <a:r>
              <a:rPr lang="en-US" sz="2800" dirty="0" err="1" smtClean="0"/>
              <a:t>կարող</a:t>
            </a:r>
            <a:r>
              <a:rPr lang="en-US" sz="2800" dirty="0" smtClean="0"/>
              <a:t> է</a:t>
            </a:r>
            <a:endParaRPr lang="ru-RU" sz="2800" dirty="0" smtClean="0"/>
          </a:p>
          <a:p>
            <a:pPr marL="0" indent="0">
              <a:buNone/>
            </a:pPr>
            <a:r>
              <a:rPr lang="en-US" sz="2800" dirty="0" err="1" smtClean="0"/>
              <a:t>համարվել</a:t>
            </a:r>
            <a:r>
              <a:rPr lang="en-US" sz="2800" dirty="0" smtClean="0"/>
              <a:t> </a:t>
            </a:r>
            <a:r>
              <a:rPr lang="en-US" sz="2800" dirty="0" err="1" smtClean="0"/>
              <a:t>էկոտուրիզմի</a:t>
            </a:r>
            <a:r>
              <a:rPr lang="en-US" sz="2800" dirty="0" smtClean="0"/>
              <a:t> </a:t>
            </a:r>
            <a:r>
              <a:rPr lang="en-US" sz="2800" dirty="0" err="1" smtClean="0"/>
              <a:t>համար</a:t>
            </a:r>
            <a:r>
              <a:rPr lang="en-US" sz="2800" dirty="0" smtClean="0"/>
              <a:t> </a:t>
            </a:r>
            <a:r>
              <a:rPr lang="en-US" sz="2800" dirty="0" err="1" smtClean="0"/>
              <a:t>ամենաբարենպաստ</a:t>
            </a:r>
            <a:r>
              <a:rPr lang="en-US" sz="2800" dirty="0" smtClean="0"/>
              <a:t> </a:t>
            </a:r>
            <a:r>
              <a:rPr lang="en-US" sz="2800" dirty="0" err="1" smtClean="0"/>
              <a:t>գոտիներից</a:t>
            </a:r>
            <a:r>
              <a:rPr lang="en-US" sz="2800" dirty="0" smtClean="0"/>
              <a:t> </a:t>
            </a:r>
            <a:r>
              <a:rPr lang="en-US" sz="2800" dirty="0" err="1" smtClean="0"/>
              <a:t>մեկը</a:t>
            </a:r>
            <a:endParaRPr lang="en-US" sz="2800" dirty="0" smtClean="0"/>
          </a:p>
          <a:p>
            <a:pPr algn="ctr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br>
              <a:rPr lang="en-US" sz="16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800" b="1" dirty="0" err="1" smtClean="0">
                <a:solidFill>
                  <a:srgbClr val="310670"/>
                </a:solidFill>
              </a:rPr>
              <a:t>Էկոտուրիզմը</a:t>
            </a:r>
            <a:r>
              <a:rPr lang="en-US" sz="2800" dirty="0" smtClean="0">
                <a:solidFill>
                  <a:srgbClr val="310670"/>
                </a:solidFill>
              </a:rPr>
              <a:t> </a:t>
            </a:r>
            <a:r>
              <a:rPr lang="en-US" sz="2400" dirty="0" err="1" smtClean="0"/>
              <a:t>բնության</a:t>
            </a:r>
            <a:r>
              <a:rPr lang="en-US" sz="2400" dirty="0" smtClean="0"/>
              <a:t> և </a:t>
            </a:r>
            <a:r>
              <a:rPr lang="en-US" sz="2400" dirty="0" err="1" smtClean="0"/>
              <a:t>մշակութային</a:t>
            </a:r>
            <a:r>
              <a:rPr lang="en-US" sz="2400" dirty="0" smtClean="0"/>
              <a:t> </a:t>
            </a:r>
            <a:r>
              <a:rPr lang="en-US" sz="2400" dirty="0" err="1" smtClean="0"/>
              <a:t>տեսարժան</a:t>
            </a:r>
            <a:r>
              <a:rPr lang="en-US" sz="2400" dirty="0" smtClean="0"/>
              <a:t> </a:t>
            </a:r>
            <a:r>
              <a:rPr lang="en-US" sz="2400" dirty="0" err="1" smtClean="0"/>
              <a:t>վայրերի</a:t>
            </a:r>
            <a:r>
              <a:rPr lang="en-US" sz="2400" dirty="0" smtClean="0"/>
              <a:t> </a:t>
            </a:r>
            <a:r>
              <a:rPr lang="en-US" sz="2400" dirty="0" err="1" smtClean="0"/>
              <a:t>ուսումնասիրության</a:t>
            </a:r>
            <a:r>
              <a:rPr lang="en-US" sz="2400" dirty="0" smtClean="0"/>
              <a:t> և </a:t>
            </a:r>
            <a:r>
              <a:rPr lang="en-US" sz="2400" dirty="0" err="1" smtClean="0"/>
              <a:t>ըմբոշխնելու</a:t>
            </a:r>
            <a:r>
              <a:rPr lang="en-US" sz="2400" dirty="0" smtClean="0"/>
              <a:t> </a:t>
            </a:r>
            <a:r>
              <a:rPr lang="en-US" sz="2400" dirty="0" err="1" smtClean="0"/>
              <a:t>նպատակով</a:t>
            </a:r>
            <a:r>
              <a:rPr lang="en-US" sz="2400" dirty="0" smtClean="0"/>
              <a:t> </a:t>
            </a:r>
            <a:r>
              <a:rPr lang="en-US" sz="2400" dirty="0" err="1" smtClean="0"/>
              <a:t>շրջակա</a:t>
            </a:r>
            <a:r>
              <a:rPr lang="en-US" sz="2400" dirty="0" smtClean="0"/>
              <a:t> </a:t>
            </a:r>
            <a:r>
              <a:rPr lang="en-US" sz="2400" dirty="0" err="1" smtClean="0"/>
              <a:t>միջավայրի</a:t>
            </a:r>
            <a:r>
              <a:rPr lang="en-US" sz="2400" dirty="0" smtClean="0"/>
              <a:t> </a:t>
            </a:r>
            <a:r>
              <a:rPr lang="en-US" sz="2400" dirty="0" err="1" smtClean="0"/>
              <a:t>նկատմամբ</a:t>
            </a:r>
            <a:endParaRPr lang="ru-RU" sz="2400" dirty="0" smtClean="0"/>
          </a:p>
          <a:p>
            <a:pPr>
              <a:buNone/>
            </a:pPr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en-US" sz="2400" dirty="0" err="1" smtClean="0"/>
              <a:t>պատասխանատվությամբ</a:t>
            </a:r>
            <a:r>
              <a:rPr lang="en-US" sz="2400" dirty="0" smtClean="0"/>
              <a:t> </a:t>
            </a:r>
            <a:r>
              <a:rPr lang="en-US" sz="2400" dirty="0" err="1" smtClean="0"/>
              <a:t>ճանապարհորդությունն</a:t>
            </a:r>
            <a:r>
              <a:rPr lang="en-US" sz="2400" dirty="0" smtClean="0"/>
              <a:t> է՝ </a:t>
            </a:r>
            <a:r>
              <a:rPr lang="en-US" sz="2400" dirty="0" err="1" smtClean="0"/>
              <a:t>կապված</a:t>
            </a:r>
            <a:r>
              <a:rPr lang="en-US" sz="2400" dirty="0" smtClean="0"/>
              <a:t> </a:t>
            </a:r>
            <a:r>
              <a:rPr lang="en-US" sz="2400" dirty="0" err="1" smtClean="0"/>
              <a:t>բնության</a:t>
            </a:r>
            <a:r>
              <a:rPr lang="en-US" sz="2400" dirty="0" smtClean="0"/>
              <a:t> </a:t>
            </a:r>
            <a:r>
              <a:rPr lang="en-US" sz="2400" dirty="0" err="1" smtClean="0"/>
              <a:t>չխախտված</a:t>
            </a:r>
            <a:r>
              <a:rPr lang="en-US" sz="2400" dirty="0" smtClean="0"/>
              <a:t> </a:t>
            </a:r>
            <a:r>
              <a:rPr lang="en-US" sz="2400" dirty="0" err="1" smtClean="0"/>
              <a:t>տարածքների</a:t>
            </a:r>
            <a:r>
              <a:rPr lang="en-US" sz="2400" dirty="0" smtClean="0"/>
              <a:t> </a:t>
            </a:r>
            <a:r>
              <a:rPr lang="en-US" sz="2400" dirty="0" err="1" smtClean="0"/>
              <a:t>հետ</a:t>
            </a:r>
            <a:r>
              <a:rPr lang="en-US" sz="2400" dirty="0" smtClean="0"/>
              <a:t>, </a:t>
            </a:r>
            <a:r>
              <a:rPr lang="en-US" sz="2400" dirty="0" err="1" smtClean="0"/>
              <a:t>որը</a:t>
            </a:r>
            <a:r>
              <a:rPr lang="en-US" sz="2400" dirty="0" smtClean="0"/>
              <a:t> </a:t>
            </a:r>
            <a:r>
              <a:rPr lang="en-US" sz="2400" dirty="0" err="1" smtClean="0"/>
              <a:t>նպաստում</a:t>
            </a:r>
            <a:r>
              <a:rPr lang="en-US" sz="2400" dirty="0" smtClean="0"/>
              <a:t> է </a:t>
            </a:r>
            <a:r>
              <a:rPr lang="en-US" sz="2400" dirty="0" err="1" smtClean="0"/>
              <a:t>շրջակա</a:t>
            </a:r>
            <a:r>
              <a:rPr lang="en-US" sz="2400" dirty="0" smtClean="0"/>
              <a:t> </a:t>
            </a:r>
            <a:r>
              <a:rPr lang="en-US" sz="2400" dirty="0" err="1" smtClean="0"/>
              <a:t>միջավայրի</a:t>
            </a:r>
            <a:r>
              <a:rPr lang="en-US" sz="2400" dirty="0" smtClean="0"/>
              <a:t> </a:t>
            </a:r>
            <a:r>
              <a:rPr lang="en-US" sz="2400" dirty="0" err="1" smtClean="0"/>
              <a:t>պահպանմանը</a:t>
            </a:r>
            <a:r>
              <a:rPr lang="en-US" sz="2400" dirty="0" smtClean="0"/>
              <a:t>, </a:t>
            </a:r>
            <a:r>
              <a:rPr lang="en-US" sz="2400" dirty="0" err="1" smtClean="0"/>
              <a:t>շրջակա</a:t>
            </a:r>
            <a:r>
              <a:rPr lang="en-US" sz="2400" dirty="0" smtClean="0"/>
              <a:t> </a:t>
            </a:r>
            <a:r>
              <a:rPr lang="en-US" sz="2400" dirty="0" err="1" smtClean="0"/>
              <a:t>միջավայրի</a:t>
            </a:r>
            <a:r>
              <a:rPr lang="en-US" sz="2400" dirty="0" smtClean="0"/>
              <a:t> </a:t>
            </a:r>
            <a:r>
              <a:rPr lang="en-US" sz="2400" dirty="0" err="1" smtClean="0"/>
              <a:t>վրա</a:t>
            </a:r>
            <a:r>
              <a:rPr lang="en-US" sz="2400" dirty="0" smtClean="0"/>
              <a:t> </a:t>
            </a:r>
            <a:r>
              <a:rPr lang="en-US" sz="2400" dirty="0" err="1" smtClean="0"/>
              <a:t>ունենում</a:t>
            </a:r>
            <a:r>
              <a:rPr lang="en-US" sz="2400" dirty="0" smtClean="0"/>
              <a:t> է </a:t>
            </a:r>
            <a:r>
              <a:rPr lang="en-US" sz="2400" dirty="0" err="1" smtClean="0"/>
              <a:t>մեղմ</a:t>
            </a:r>
            <a:r>
              <a:rPr lang="en-US" sz="2400" dirty="0" smtClean="0"/>
              <a:t> </a:t>
            </a:r>
            <a:r>
              <a:rPr lang="en-US" sz="2400" dirty="0" err="1" smtClean="0"/>
              <a:t>ազդեցություն</a:t>
            </a:r>
            <a:r>
              <a:rPr lang="en-US" sz="2400" dirty="0" smtClean="0"/>
              <a:t>, </a:t>
            </a:r>
            <a:r>
              <a:rPr lang="en-US" sz="2400" dirty="0" err="1" smtClean="0"/>
              <a:t>ապահովում</a:t>
            </a:r>
            <a:r>
              <a:rPr lang="en-US" sz="2400" dirty="0" smtClean="0"/>
              <a:t> է </a:t>
            </a:r>
            <a:r>
              <a:rPr lang="en-US" sz="2400" dirty="0" err="1" smtClean="0"/>
              <a:t>տեղացի</a:t>
            </a:r>
            <a:r>
              <a:rPr lang="en-US" sz="2400" dirty="0" smtClean="0"/>
              <a:t> </a:t>
            </a:r>
            <a:r>
              <a:rPr lang="en-US" sz="2400" dirty="0" err="1" smtClean="0"/>
              <a:t>բնակիչների</a:t>
            </a:r>
            <a:r>
              <a:rPr lang="en-US" sz="2400" dirty="0" smtClean="0"/>
              <a:t> </a:t>
            </a:r>
            <a:r>
              <a:rPr lang="en-US" sz="2400" dirty="0" err="1" smtClean="0"/>
              <a:t>ակտիվ</a:t>
            </a:r>
            <a:r>
              <a:rPr lang="en-US" sz="2400" dirty="0" smtClean="0"/>
              <a:t> </a:t>
            </a:r>
            <a:r>
              <a:rPr lang="en-US" sz="2400" dirty="0" err="1" smtClean="0"/>
              <a:t>սոցիալ-տնտեսական</a:t>
            </a:r>
            <a:r>
              <a:rPr lang="en-US" sz="2400" dirty="0" smtClean="0"/>
              <a:t> </a:t>
            </a:r>
            <a:r>
              <a:rPr lang="en-US" sz="2400" dirty="0" err="1" smtClean="0"/>
              <a:t>մասնակցությունը</a:t>
            </a:r>
            <a:r>
              <a:rPr lang="en-US" sz="2400" dirty="0" smtClean="0"/>
              <a:t> և </a:t>
            </a:r>
            <a:r>
              <a:rPr lang="en-US" sz="2400" dirty="0" err="1" smtClean="0"/>
              <a:t>նրանց</a:t>
            </a:r>
            <a:r>
              <a:rPr lang="en-US" sz="2400" dirty="0" smtClean="0"/>
              <a:t> </a:t>
            </a:r>
            <a:r>
              <a:rPr lang="en-US" sz="2400" dirty="0" err="1" smtClean="0"/>
              <a:t>կողմից</a:t>
            </a:r>
            <a:r>
              <a:rPr lang="en-US" sz="2400" dirty="0" smtClean="0"/>
              <a:t> </a:t>
            </a:r>
            <a:r>
              <a:rPr lang="en-US" sz="2400" dirty="0" err="1" smtClean="0"/>
              <a:t>այդ</a:t>
            </a:r>
            <a:r>
              <a:rPr lang="en-US" sz="2400" dirty="0" smtClean="0"/>
              <a:t> </a:t>
            </a:r>
            <a:r>
              <a:rPr lang="en-US" sz="2400" dirty="0" err="1" smtClean="0"/>
              <a:t>գործունեությունից</a:t>
            </a:r>
            <a:r>
              <a:rPr lang="en-US" sz="2400" dirty="0" smtClean="0"/>
              <a:t> </a:t>
            </a:r>
            <a:r>
              <a:rPr lang="en-US" sz="2400" dirty="0" err="1" smtClean="0"/>
              <a:t>առավելությունների</a:t>
            </a:r>
            <a:r>
              <a:rPr lang="en-US" sz="2400" dirty="0" smtClean="0"/>
              <a:t> </a:t>
            </a:r>
            <a:r>
              <a:rPr lang="en-US" sz="2400" dirty="0" err="1" smtClean="0"/>
              <a:t>ստացումը</a:t>
            </a:r>
            <a:endParaRPr lang="en-US" sz="2400" dirty="0" smtClean="0"/>
          </a:p>
          <a:p>
            <a:pPr algn="r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Բնության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պահպանության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միջազգային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միություն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ՀՀ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Բնապահպանության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FF3300"/>
                </a:solidFill>
                <a:latin typeface="+mn-lt"/>
              </a:rPr>
              <a:t>նախարարություն</a:t>
            </a:r>
            <a:r>
              <a:rPr lang="en-US" sz="16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3300"/>
                </a:solidFill>
                <a:latin typeface="+mn-lt"/>
              </a:rPr>
            </a:b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Էկոտուրիզմը</a:t>
            </a:r>
            <a:r>
              <a:rPr lang="en-US" sz="22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3300"/>
                </a:solidFill>
                <a:latin typeface="+mn-lt"/>
              </a:rPr>
              <a:t>Հայաստանում</a:t>
            </a:r>
            <a: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  <a:t/>
            </a:r>
            <a:br>
              <a:rPr lang="en-US" sz="2800" b="1" dirty="0" smtClean="0">
                <a:solidFill>
                  <a:srgbClr val="FF3300"/>
                </a:solidFill>
                <a:latin typeface="Sylfaen" pitchFamily="18" charset="0"/>
              </a:rPr>
            </a:br>
            <a:endParaRPr lang="ru-RU" sz="1600" b="1" dirty="0">
              <a:solidFill>
                <a:srgbClr val="FF3300"/>
              </a:solidFill>
              <a:latin typeface="Sylfaen" pitchFamily="18" charset="0"/>
            </a:endParaRPr>
          </a:p>
        </p:txBody>
      </p:sp>
      <p:pic>
        <p:nvPicPr>
          <p:cNvPr id="4" name="Picture 2" descr="C:\Users\gghandiljyan\Desktop\LOGO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371600" cy="6869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  <a:solidFill>
            <a:srgbClr val="99CC00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>
                <a:solidFill>
                  <a:srgbClr val="310670"/>
                </a:solidFill>
              </a:rPr>
              <a:t>ՀՀ ԲՆ </a:t>
            </a:r>
            <a:r>
              <a:rPr lang="en-US" sz="3600" b="1" dirty="0" err="1" smtClean="0">
                <a:solidFill>
                  <a:srgbClr val="310670"/>
                </a:solidFill>
              </a:rPr>
              <a:t>Միջազգային</a:t>
            </a:r>
            <a:r>
              <a:rPr lang="en-US" sz="3600" b="1" dirty="0" smtClean="0">
                <a:solidFill>
                  <a:srgbClr val="310670"/>
                </a:solidFill>
              </a:rPr>
              <a:t> </a:t>
            </a:r>
            <a:r>
              <a:rPr lang="en-US" sz="3600" b="1" dirty="0" err="1" smtClean="0">
                <a:solidFill>
                  <a:srgbClr val="310670"/>
                </a:solidFill>
              </a:rPr>
              <a:t>կազմակերպությունների</a:t>
            </a:r>
            <a:r>
              <a:rPr lang="en-US" sz="3600" b="1" dirty="0" smtClean="0">
                <a:solidFill>
                  <a:srgbClr val="310670"/>
                </a:solidFill>
              </a:rPr>
              <a:t> </a:t>
            </a:r>
            <a:r>
              <a:rPr lang="en-US" sz="3600" b="1" dirty="0" err="1" smtClean="0">
                <a:solidFill>
                  <a:srgbClr val="310670"/>
                </a:solidFill>
              </a:rPr>
              <a:t>աջակցությամբ</a:t>
            </a:r>
            <a:r>
              <a:rPr lang="en-US" sz="3600" b="1" dirty="0" smtClean="0">
                <a:solidFill>
                  <a:srgbClr val="310670"/>
                </a:solidFill>
              </a:rPr>
              <a:t> </a:t>
            </a:r>
            <a:r>
              <a:rPr lang="en-US" sz="3600" b="1" dirty="0" err="1" smtClean="0">
                <a:solidFill>
                  <a:srgbClr val="310670"/>
                </a:solidFill>
              </a:rPr>
              <a:t>մշակել</a:t>
            </a:r>
            <a:r>
              <a:rPr lang="en-US" sz="3600" b="1" dirty="0" smtClean="0">
                <a:solidFill>
                  <a:srgbClr val="310670"/>
                </a:solidFill>
              </a:rPr>
              <a:t> է</a:t>
            </a:r>
            <a:r>
              <a:rPr lang="ru-RU" sz="3600" b="1" dirty="0">
                <a:solidFill>
                  <a:srgbClr val="310670"/>
                </a:solidFill>
              </a:rPr>
              <a:t>՝</a:t>
            </a:r>
            <a:endParaRPr lang="en-US" sz="3600" b="1" dirty="0" smtClean="0">
              <a:solidFill>
                <a:srgbClr val="310670"/>
              </a:solidFill>
            </a:endParaRPr>
          </a:p>
          <a:p>
            <a:pPr>
              <a:buNone/>
            </a:pPr>
            <a:endParaRPr lang="en-US" sz="3100" b="1" dirty="0" smtClean="0"/>
          </a:p>
          <a:p>
            <a:pPr>
              <a:buFontTx/>
              <a:buChar char="-"/>
            </a:pPr>
            <a:r>
              <a:rPr lang="en-US" sz="3100" dirty="0" smtClean="0"/>
              <a:t>ԲՀՊՏ-</a:t>
            </a:r>
            <a:r>
              <a:rPr lang="en-US" sz="3100" dirty="0" err="1" smtClean="0"/>
              <a:t>ների</a:t>
            </a:r>
            <a:r>
              <a:rPr lang="en-US" sz="3100" dirty="0" smtClean="0"/>
              <a:t> </a:t>
            </a:r>
            <a:r>
              <a:rPr lang="en-US" sz="3100" dirty="0" err="1" smtClean="0"/>
              <a:t>կառավարման</a:t>
            </a:r>
            <a:r>
              <a:rPr lang="en-US" sz="3100" dirty="0" smtClean="0"/>
              <a:t> </a:t>
            </a:r>
            <a:r>
              <a:rPr lang="en-US" sz="3100" dirty="0" err="1" smtClean="0"/>
              <a:t>պլանները</a:t>
            </a:r>
            <a:endParaRPr lang="en-US" sz="3100" dirty="0" smtClean="0"/>
          </a:p>
          <a:p>
            <a:pPr>
              <a:buFontTx/>
              <a:buChar char="-"/>
            </a:pPr>
            <a:r>
              <a:rPr lang="en-US" sz="3100" dirty="0" err="1" smtClean="0"/>
              <a:t>Տուրիստական</a:t>
            </a:r>
            <a:r>
              <a:rPr lang="en-US" sz="3100" dirty="0" smtClean="0"/>
              <a:t> </a:t>
            </a:r>
            <a:r>
              <a:rPr lang="en-US" sz="3100" dirty="0" err="1" smtClean="0"/>
              <a:t>երթուղիները</a:t>
            </a:r>
            <a:r>
              <a:rPr lang="en-US" sz="3100" dirty="0" smtClean="0"/>
              <a:t> </a:t>
            </a:r>
          </a:p>
          <a:p>
            <a:pPr>
              <a:buFontTx/>
              <a:buChar char="-"/>
            </a:pPr>
            <a:r>
              <a:rPr lang="en-US" sz="3100" dirty="0" err="1" smtClean="0"/>
              <a:t>Տուրիզմի</a:t>
            </a:r>
            <a:r>
              <a:rPr lang="en-US" sz="3100" dirty="0" smtClean="0"/>
              <a:t> </a:t>
            </a:r>
            <a:r>
              <a:rPr lang="en-US" sz="3100" dirty="0" err="1" smtClean="0"/>
              <a:t>զարգացման</a:t>
            </a:r>
            <a:r>
              <a:rPr lang="en-US" sz="3100" dirty="0" smtClean="0"/>
              <a:t> </a:t>
            </a:r>
            <a:r>
              <a:rPr lang="en-US" sz="3100" dirty="0" err="1" smtClean="0"/>
              <a:t>պլաններ</a:t>
            </a:r>
            <a:r>
              <a:rPr lang="en-US" sz="3100" dirty="0" smtClean="0"/>
              <a:t> </a:t>
            </a:r>
          </a:p>
          <a:p>
            <a:pPr>
              <a:buFontTx/>
              <a:buChar char="-"/>
            </a:pPr>
            <a:r>
              <a:rPr lang="hy-AM" sz="3100" dirty="0" smtClean="0"/>
              <a:t>Ս</a:t>
            </a:r>
            <a:r>
              <a:rPr lang="en-US" sz="3100" dirty="0" err="1" smtClean="0"/>
              <a:t>տեղծվել</a:t>
            </a:r>
            <a:r>
              <a:rPr lang="en-US" sz="3100" dirty="0" smtClean="0"/>
              <a:t> </a:t>
            </a:r>
            <a:r>
              <a:rPr lang="en-US" sz="3100" dirty="0" err="1" smtClean="0"/>
              <a:t>են</a:t>
            </a:r>
            <a:r>
              <a:rPr lang="en-US" sz="3100" dirty="0" smtClean="0"/>
              <a:t> </a:t>
            </a:r>
            <a:r>
              <a:rPr lang="en-US" sz="3100" dirty="0" err="1" smtClean="0"/>
              <a:t>էկոտուրիստական</a:t>
            </a:r>
            <a:r>
              <a:rPr lang="en-US" sz="3100" dirty="0" smtClean="0"/>
              <a:t> </a:t>
            </a:r>
            <a:r>
              <a:rPr lang="en-US" sz="3100" dirty="0" err="1" smtClean="0"/>
              <a:t>ենթակառուցվածքներ</a:t>
            </a:r>
            <a:endParaRPr lang="en-US" sz="3100" dirty="0" smtClean="0"/>
          </a:p>
          <a:p>
            <a:pPr>
              <a:buFontTx/>
              <a:buChar char="-"/>
            </a:pPr>
            <a:r>
              <a:rPr lang="en-US" sz="3100" dirty="0" err="1" smtClean="0"/>
              <a:t>Գնվել</a:t>
            </a:r>
            <a:r>
              <a:rPr lang="en-US" sz="3100" dirty="0" smtClean="0"/>
              <a:t> </a:t>
            </a:r>
            <a:r>
              <a:rPr lang="en-US" sz="3100" dirty="0" err="1" smtClean="0"/>
              <a:t>են</a:t>
            </a:r>
            <a:r>
              <a:rPr lang="en-US" sz="3100" dirty="0" smtClean="0"/>
              <a:t> </a:t>
            </a:r>
            <a:r>
              <a:rPr lang="en-US" sz="3100" dirty="0" err="1" smtClean="0"/>
              <a:t>անհրաժեշտ</a:t>
            </a:r>
            <a:r>
              <a:rPr lang="en-US" sz="3100" dirty="0" smtClean="0"/>
              <a:t> </a:t>
            </a:r>
            <a:r>
              <a:rPr lang="en-US" sz="3100" dirty="0" err="1" smtClean="0"/>
              <a:t>պարագաներ</a:t>
            </a:r>
            <a:endParaRPr lang="en-US" sz="3100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310670"/>
                </a:solidFill>
              </a:rPr>
              <a:t>WWF, CNF, TJS, HSBC </a:t>
            </a:r>
            <a:r>
              <a:rPr lang="en-US" b="1" dirty="0" err="1" smtClean="0">
                <a:solidFill>
                  <a:srgbClr val="310670"/>
                </a:solidFill>
              </a:rPr>
              <a:t>Հայաստանը</a:t>
            </a:r>
            <a:r>
              <a:rPr lang="en-US" b="1" dirty="0" smtClean="0">
                <a:solidFill>
                  <a:srgbClr val="310670"/>
                </a:solidFill>
              </a:rPr>
              <a:t> և …  </a:t>
            </a:r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sz="2600" dirty="0" err="1" smtClean="0"/>
              <a:t>Փորձը</a:t>
            </a:r>
            <a:r>
              <a:rPr lang="en-US" sz="2600" dirty="0" smtClean="0"/>
              <a:t> - </a:t>
            </a:r>
            <a:r>
              <a:rPr lang="en-US" sz="2600" dirty="0" err="1" smtClean="0"/>
              <a:t>Նիդերլանդներ</a:t>
            </a:r>
            <a:r>
              <a:rPr lang="en-US" sz="2600" dirty="0" smtClean="0"/>
              <a:t>, </a:t>
            </a:r>
            <a:r>
              <a:rPr lang="en-US" sz="2600" dirty="0" err="1" smtClean="0"/>
              <a:t>Գերմանիա</a:t>
            </a:r>
            <a:r>
              <a:rPr lang="en-US" sz="2600" dirty="0" smtClean="0"/>
              <a:t> և </a:t>
            </a:r>
            <a:r>
              <a:rPr lang="en-US" sz="2600" dirty="0" err="1" smtClean="0"/>
              <a:t>այլն</a:t>
            </a:r>
            <a:endParaRPr lang="en-US" sz="2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312</Words>
  <Application>Microsoft Office PowerPoint</Application>
  <PresentationFormat>On-screen Show (4:3)</PresentationFormat>
  <Paragraphs>143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  <vt:lpstr>ՀՀ Բնապահպանության նախարարություն  Էկոտուրիզմը Հայաստանում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ԷԿՈԶԲՈՍԱՇՐՋՈՒԹՅՈՒՆԸ ՀԱՅԱՍՏԱՆՈՒՄ</dc:title>
  <dc:creator>Gayane Ghandiljyan</dc:creator>
  <cp:lastModifiedBy>khhakobyan</cp:lastModifiedBy>
  <cp:revision>92</cp:revision>
  <dcterms:created xsi:type="dcterms:W3CDTF">2006-08-16T00:00:00Z</dcterms:created>
  <dcterms:modified xsi:type="dcterms:W3CDTF">2016-04-02T05:27:59Z</dcterms:modified>
</cp:coreProperties>
</file>