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115" d="100"/>
          <a:sy n="115" d="100"/>
        </p:scale>
        <p:origin x="-1440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04856" cy="6192688"/>
          </a:xfrm>
        </p:spPr>
        <p:txBody>
          <a:bodyPr>
            <a:normAutofit/>
          </a:bodyPr>
          <a:lstStyle/>
          <a:p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Բնապահպանական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կրթության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ցանցի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հիմնադրմումն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ու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ամրապնդումը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Տավուշի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մարզի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սահմանամերձ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Սևքար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Սարիգյուղ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Ծաղկավան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և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Աչաջուր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համայքներում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r>
              <a:rPr lang="en-US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Թիրախային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խումբը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12-18</a:t>
            </a:r>
            <a:r>
              <a:rPr lang="en-US" sz="27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տարեկան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անձինք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Կատարող</a:t>
            </a:r>
            <a:r>
              <a:rPr lang="en-US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՝ </a:t>
            </a:r>
            <a:r>
              <a:rPr lang="en-US" sz="22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Մհեր</a:t>
            </a:r>
            <a:r>
              <a:rPr lang="en-US" sz="22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Աթոյան</a:t>
            </a:r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Դասախոս</a:t>
            </a:r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՝ </a:t>
            </a:r>
            <a:r>
              <a:rPr lang="en-US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Արթուր</a:t>
            </a:r>
            <a:r>
              <a:rPr lang="en-US" sz="2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Ալավերդյան</a:t>
            </a: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Artur Alaverdyan\Desktop\report dprocakan cragir\IMG_27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852936"/>
            <a:ext cx="50405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1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Սևքար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համայք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Մայիսի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10-ից 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21-ը</a:t>
            </a:r>
            <a:endParaRPr lang="ru-RU" sz="27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algn="ctr"/>
            <a:r>
              <a:rPr lang="en-US" dirty="0" err="1"/>
              <a:t>Ս</a:t>
            </a:r>
            <a:r>
              <a:rPr lang="en-US" dirty="0" err="1" smtClean="0"/>
              <a:t>տեղծվել</a:t>
            </a:r>
            <a:r>
              <a:rPr lang="en-US" dirty="0" smtClean="0"/>
              <a:t> է  </a:t>
            </a:r>
            <a:r>
              <a:rPr lang="hy-AM" dirty="0" smtClean="0"/>
              <a:t>բնապահպանական խ</a:t>
            </a:r>
            <a:r>
              <a:rPr lang="en-US" dirty="0" err="1" smtClean="0"/>
              <a:t>ումբ</a:t>
            </a:r>
            <a:r>
              <a:rPr lang="en-US" dirty="0" smtClean="0"/>
              <a:t>, </a:t>
            </a:r>
            <a:r>
              <a:rPr lang="en-US" dirty="0" err="1" smtClean="0"/>
              <a:t>դասախոսություն</a:t>
            </a:r>
            <a:r>
              <a:rPr lang="en-US" dirty="0" smtClean="0"/>
              <a:t> </a:t>
            </a:r>
            <a:r>
              <a:rPr lang="en-US" dirty="0" err="1" smtClean="0"/>
              <a:t>բնապահպանական</a:t>
            </a:r>
            <a:r>
              <a:rPr lang="en-US" dirty="0" smtClean="0"/>
              <a:t> </a:t>
            </a:r>
            <a:r>
              <a:rPr lang="en-US" dirty="0" err="1" smtClean="0"/>
              <a:t>հիմնահարցեր</a:t>
            </a:r>
            <a:r>
              <a:rPr lang="en-US" dirty="0" smtClean="0"/>
              <a:t> </a:t>
            </a:r>
            <a:r>
              <a:rPr lang="en-US" dirty="0" err="1" smtClean="0"/>
              <a:t>թեմայով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1008112"/>
          </a:xfr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r>
              <a:rPr lang="en-US" dirty="0" err="1"/>
              <a:t>բաց</a:t>
            </a:r>
            <a:r>
              <a:rPr lang="en-US" dirty="0"/>
              <a:t> </a:t>
            </a:r>
            <a:r>
              <a:rPr lang="en-US" dirty="0" err="1"/>
              <a:t>դաս</a:t>
            </a:r>
            <a:r>
              <a:rPr lang="en-US" dirty="0"/>
              <a:t>՝ </a:t>
            </a:r>
            <a:r>
              <a:rPr lang="en-US" dirty="0"/>
              <a:t>ՀՀ </a:t>
            </a:r>
            <a:r>
              <a:rPr lang="en-US" dirty="0" err="1"/>
              <a:t>անտառների</a:t>
            </a:r>
            <a:r>
              <a:rPr lang="en-US" dirty="0"/>
              <a:t> </a:t>
            </a:r>
            <a:r>
              <a:rPr lang="en-US" dirty="0" err="1"/>
              <a:t>ընդհանուր</a:t>
            </a:r>
            <a:r>
              <a:rPr lang="en-US" dirty="0"/>
              <a:t> </a:t>
            </a:r>
            <a:r>
              <a:rPr lang="en-US" dirty="0" err="1"/>
              <a:t>բնութագիրը</a:t>
            </a:r>
            <a:r>
              <a:rPr lang="en-US" dirty="0"/>
              <a:t>, </a:t>
            </a:r>
            <a:r>
              <a:rPr lang="en-US" dirty="0" err="1"/>
              <a:t>Անտառների</a:t>
            </a:r>
            <a:r>
              <a:rPr lang="en-US" dirty="0"/>
              <a:t> և </a:t>
            </a:r>
            <a:r>
              <a:rPr lang="en-US" dirty="0" err="1"/>
              <a:t>շրջակա</a:t>
            </a:r>
            <a:r>
              <a:rPr lang="en-US" dirty="0"/>
              <a:t> </a:t>
            </a:r>
            <a:r>
              <a:rPr lang="en-US" dirty="0" err="1"/>
              <a:t>միջավայրի</a:t>
            </a:r>
            <a:r>
              <a:rPr lang="en-US" dirty="0"/>
              <a:t> </a:t>
            </a:r>
            <a:r>
              <a:rPr lang="en-US" dirty="0" err="1"/>
              <a:t>կապը</a:t>
            </a:r>
            <a:r>
              <a:rPr lang="en-US" dirty="0"/>
              <a:t>, ՀՀ </a:t>
            </a:r>
            <a:r>
              <a:rPr lang="en-US" dirty="0" err="1"/>
              <a:t>անտառների</a:t>
            </a:r>
            <a:r>
              <a:rPr lang="en-US" dirty="0"/>
              <a:t> </a:t>
            </a:r>
            <a:r>
              <a:rPr lang="en-US" dirty="0" err="1"/>
              <a:t>արժեքավոր</a:t>
            </a:r>
            <a:r>
              <a:rPr lang="en-US" dirty="0"/>
              <a:t> բ </a:t>
            </a:r>
            <a:r>
              <a:rPr lang="en-US" dirty="0" err="1"/>
              <a:t>ուսատեսակները</a:t>
            </a:r>
            <a:r>
              <a:rPr lang="en-US" dirty="0"/>
              <a:t>, ՀՀ </a:t>
            </a:r>
            <a:r>
              <a:rPr lang="en-US" dirty="0" err="1"/>
              <a:t>անտառների</a:t>
            </a:r>
            <a:r>
              <a:rPr lang="en-US" dirty="0"/>
              <a:t> </a:t>
            </a:r>
            <a:r>
              <a:rPr lang="en-US" dirty="0" err="1"/>
              <a:t>արժեքավոր</a:t>
            </a:r>
            <a:r>
              <a:rPr lang="en-US" dirty="0"/>
              <a:t>, </a:t>
            </a:r>
            <a:r>
              <a:rPr lang="en-US" dirty="0" err="1"/>
              <a:t>կենդանատեսակները</a:t>
            </a:r>
            <a:r>
              <a:rPr lang="en-US" dirty="0"/>
              <a:t>, </a:t>
            </a:r>
            <a:r>
              <a:rPr lang="en-US" dirty="0" err="1"/>
              <a:t>Անտառային</a:t>
            </a:r>
            <a:r>
              <a:rPr lang="en-US" dirty="0"/>
              <a:t> </a:t>
            </a:r>
            <a:r>
              <a:rPr lang="en-US" dirty="0" err="1"/>
              <a:t>հատումներ</a:t>
            </a:r>
            <a:r>
              <a:rPr lang="en-US" dirty="0"/>
              <a:t>, </a:t>
            </a:r>
            <a:r>
              <a:rPr lang="en-US" dirty="0" err="1"/>
              <a:t>Անտառի</a:t>
            </a:r>
            <a:r>
              <a:rPr lang="en-US" dirty="0"/>
              <a:t> </a:t>
            </a:r>
            <a:r>
              <a:rPr lang="en-US" dirty="0" err="1"/>
              <a:t>կողմնակի</a:t>
            </a:r>
            <a:r>
              <a:rPr lang="en-US" dirty="0"/>
              <a:t> </a:t>
            </a:r>
            <a:r>
              <a:rPr lang="en-US" dirty="0" err="1"/>
              <a:t>օգտահործում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24752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Աչաջուր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համայք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Մայիսի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10-ից 21-ը</a:t>
            </a:r>
            <a:endParaRPr lang="ru-RU" sz="27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Ստեղծվել</a:t>
            </a:r>
            <a:r>
              <a:rPr lang="en-US" dirty="0"/>
              <a:t> է </a:t>
            </a:r>
            <a:r>
              <a:rPr lang="en-US" dirty="0" smtClean="0"/>
              <a:t> </a:t>
            </a:r>
            <a:r>
              <a:rPr lang="hy-AM" dirty="0" smtClean="0"/>
              <a:t>բնապահպանական </a:t>
            </a:r>
            <a:r>
              <a:rPr lang="hy-AM" dirty="0"/>
              <a:t>խ</a:t>
            </a:r>
            <a:r>
              <a:rPr lang="en-US" dirty="0" err="1"/>
              <a:t>ումբ</a:t>
            </a:r>
            <a:r>
              <a:rPr lang="en-US" dirty="0"/>
              <a:t>, </a:t>
            </a:r>
            <a:r>
              <a:rPr lang="en-US" dirty="0" err="1"/>
              <a:t>դասախոսություն</a:t>
            </a:r>
            <a:r>
              <a:rPr lang="en-US" dirty="0"/>
              <a:t> </a:t>
            </a:r>
            <a:r>
              <a:rPr lang="en-US" dirty="0" err="1"/>
              <a:t>բնապահպանական</a:t>
            </a:r>
            <a:r>
              <a:rPr lang="en-US" dirty="0"/>
              <a:t> </a:t>
            </a:r>
            <a:r>
              <a:rPr lang="en-US" dirty="0" err="1"/>
              <a:t>հիմնահարցեր</a:t>
            </a:r>
            <a:r>
              <a:rPr lang="en-US" dirty="0"/>
              <a:t> </a:t>
            </a:r>
            <a:r>
              <a:rPr lang="en-US" dirty="0" err="1"/>
              <a:t>թեմայով</a:t>
            </a:r>
            <a:endParaRPr lang="ru-RU" dirty="0"/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2564904"/>
            <a:ext cx="3822192" cy="896987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 err="1"/>
              <a:t>բաց</a:t>
            </a:r>
            <a:r>
              <a:rPr lang="en-US" sz="4800" dirty="0"/>
              <a:t> </a:t>
            </a:r>
            <a:r>
              <a:rPr lang="en-US" sz="4800" dirty="0" err="1"/>
              <a:t>դաս</a:t>
            </a:r>
            <a:r>
              <a:rPr lang="en-US" sz="4800" dirty="0"/>
              <a:t>՝ ՀՀ </a:t>
            </a:r>
            <a:r>
              <a:rPr lang="en-US" sz="4800" dirty="0" err="1"/>
              <a:t>անտառների</a:t>
            </a:r>
            <a:r>
              <a:rPr lang="en-US" sz="4800" dirty="0"/>
              <a:t> </a:t>
            </a:r>
            <a:r>
              <a:rPr lang="en-US" sz="4800" dirty="0" err="1"/>
              <a:t>ընդհանուր</a:t>
            </a:r>
            <a:r>
              <a:rPr lang="en-US" sz="4800" dirty="0"/>
              <a:t> </a:t>
            </a:r>
            <a:r>
              <a:rPr lang="en-US" sz="4800" dirty="0" err="1"/>
              <a:t>բնութագիրը</a:t>
            </a:r>
            <a:r>
              <a:rPr lang="en-US" sz="4800" dirty="0"/>
              <a:t>, </a:t>
            </a:r>
            <a:r>
              <a:rPr lang="en-US" sz="4800" dirty="0" err="1"/>
              <a:t>Անտառների</a:t>
            </a:r>
            <a:r>
              <a:rPr lang="en-US" sz="4800" dirty="0"/>
              <a:t> և </a:t>
            </a:r>
            <a:r>
              <a:rPr lang="en-US" sz="4800" dirty="0" err="1"/>
              <a:t>շրջակա</a:t>
            </a:r>
            <a:r>
              <a:rPr lang="en-US" sz="4800" dirty="0"/>
              <a:t> </a:t>
            </a:r>
            <a:r>
              <a:rPr lang="en-US" sz="4800" dirty="0" err="1"/>
              <a:t>միջավայրի</a:t>
            </a:r>
            <a:r>
              <a:rPr lang="en-US" sz="4800" dirty="0"/>
              <a:t> </a:t>
            </a:r>
            <a:r>
              <a:rPr lang="en-US" sz="4800" dirty="0" err="1"/>
              <a:t>կապը</a:t>
            </a:r>
            <a:r>
              <a:rPr lang="en-US" sz="4800" dirty="0"/>
              <a:t>, ՀՀ </a:t>
            </a:r>
            <a:r>
              <a:rPr lang="en-US" sz="4800" dirty="0" err="1"/>
              <a:t>անտառների</a:t>
            </a:r>
            <a:r>
              <a:rPr lang="en-US" sz="4800" dirty="0"/>
              <a:t> </a:t>
            </a:r>
            <a:r>
              <a:rPr lang="en-US" sz="4800" dirty="0" err="1"/>
              <a:t>արժեքավոր</a:t>
            </a:r>
            <a:r>
              <a:rPr lang="en-US" sz="4800" dirty="0"/>
              <a:t> բ </a:t>
            </a:r>
            <a:r>
              <a:rPr lang="en-US" sz="4800" dirty="0" err="1"/>
              <a:t>ուսատեսակները</a:t>
            </a:r>
            <a:r>
              <a:rPr lang="en-US" sz="4800" dirty="0"/>
              <a:t>, ՀՀ </a:t>
            </a:r>
            <a:r>
              <a:rPr lang="en-US" sz="4800" dirty="0" err="1"/>
              <a:t>անտառների</a:t>
            </a:r>
            <a:r>
              <a:rPr lang="en-US" sz="4800" dirty="0"/>
              <a:t> </a:t>
            </a:r>
            <a:r>
              <a:rPr lang="en-US" sz="4800" dirty="0" err="1"/>
              <a:t>արժեքավոր</a:t>
            </a:r>
            <a:r>
              <a:rPr lang="en-US" sz="4800" dirty="0"/>
              <a:t>, </a:t>
            </a:r>
            <a:r>
              <a:rPr lang="en-US" sz="4800" dirty="0" err="1"/>
              <a:t>կենդանատեսակները</a:t>
            </a:r>
            <a:r>
              <a:rPr lang="en-US" sz="4800" dirty="0"/>
              <a:t>, </a:t>
            </a:r>
            <a:r>
              <a:rPr lang="en-US" sz="4800" dirty="0" err="1"/>
              <a:t>Անտառային</a:t>
            </a:r>
            <a:r>
              <a:rPr lang="en-US" sz="4800" dirty="0"/>
              <a:t> </a:t>
            </a:r>
            <a:r>
              <a:rPr lang="en-US" sz="4800" dirty="0" err="1"/>
              <a:t>հատումներ</a:t>
            </a:r>
            <a:r>
              <a:rPr lang="en-US" sz="4800" dirty="0"/>
              <a:t>, </a:t>
            </a:r>
            <a:r>
              <a:rPr lang="en-US" sz="4800" dirty="0" err="1"/>
              <a:t>Անտառի</a:t>
            </a:r>
            <a:r>
              <a:rPr lang="en-US" sz="4800" dirty="0"/>
              <a:t> </a:t>
            </a:r>
            <a:r>
              <a:rPr lang="en-US" sz="4800" dirty="0" err="1"/>
              <a:t>կողմնակի</a:t>
            </a:r>
            <a:r>
              <a:rPr lang="en-US" sz="4800" dirty="0"/>
              <a:t> </a:t>
            </a:r>
            <a:r>
              <a:rPr lang="en-US" sz="4800" dirty="0" err="1"/>
              <a:t>օգտահործում</a:t>
            </a:r>
            <a:endParaRPr lang="ru-RU" sz="480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1532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Ծաղկավան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համայք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Մայիսի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10-ից 21-ը</a:t>
            </a:r>
            <a:endParaRPr lang="ru-RU" sz="27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Ստեղծվել</a:t>
            </a:r>
            <a:r>
              <a:rPr lang="en-US" dirty="0"/>
              <a:t> է </a:t>
            </a:r>
            <a:r>
              <a:rPr lang="hy-AM" dirty="0" smtClean="0"/>
              <a:t>բնապահպանական </a:t>
            </a:r>
            <a:r>
              <a:rPr lang="hy-AM" dirty="0"/>
              <a:t>խ</a:t>
            </a:r>
            <a:r>
              <a:rPr lang="en-US" dirty="0" err="1"/>
              <a:t>ումբ</a:t>
            </a:r>
            <a:r>
              <a:rPr lang="en-US" dirty="0"/>
              <a:t>, </a:t>
            </a:r>
            <a:r>
              <a:rPr lang="en-US" dirty="0" err="1"/>
              <a:t>դասախոսություն</a:t>
            </a:r>
            <a:r>
              <a:rPr lang="en-US" dirty="0"/>
              <a:t> </a:t>
            </a:r>
            <a:r>
              <a:rPr lang="en-US" dirty="0" err="1"/>
              <a:t>բնապահպանական</a:t>
            </a:r>
            <a:r>
              <a:rPr lang="en-US" dirty="0"/>
              <a:t> </a:t>
            </a:r>
            <a:r>
              <a:rPr lang="en-US" dirty="0" err="1"/>
              <a:t>հիմնահարցեր</a:t>
            </a:r>
            <a:r>
              <a:rPr lang="en-US" dirty="0"/>
              <a:t> </a:t>
            </a:r>
            <a:r>
              <a:rPr lang="en-US" dirty="0" err="1"/>
              <a:t>թեմայով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 dirty="0" err="1"/>
              <a:t>բաց</a:t>
            </a:r>
            <a:r>
              <a:rPr lang="en-US" sz="4800" dirty="0"/>
              <a:t> </a:t>
            </a:r>
            <a:r>
              <a:rPr lang="en-US" sz="4800" dirty="0" err="1"/>
              <a:t>դաս</a:t>
            </a:r>
            <a:r>
              <a:rPr lang="en-US" sz="4800" dirty="0"/>
              <a:t>՝ ՀՀ </a:t>
            </a:r>
            <a:r>
              <a:rPr lang="en-US" sz="4800" dirty="0" err="1"/>
              <a:t>անտառների</a:t>
            </a:r>
            <a:r>
              <a:rPr lang="en-US" sz="4800" dirty="0"/>
              <a:t> </a:t>
            </a:r>
            <a:r>
              <a:rPr lang="en-US" sz="4800" dirty="0" err="1"/>
              <a:t>ընդհանուր</a:t>
            </a:r>
            <a:r>
              <a:rPr lang="en-US" sz="4800" dirty="0"/>
              <a:t> </a:t>
            </a:r>
            <a:r>
              <a:rPr lang="en-US" sz="4800" dirty="0" err="1"/>
              <a:t>բնութագիրը</a:t>
            </a:r>
            <a:r>
              <a:rPr lang="en-US" sz="4800" dirty="0"/>
              <a:t>, </a:t>
            </a:r>
            <a:r>
              <a:rPr lang="en-US" sz="4800" dirty="0" err="1"/>
              <a:t>Անտառների</a:t>
            </a:r>
            <a:r>
              <a:rPr lang="en-US" sz="4800" dirty="0"/>
              <a:t> և </a:t>
            </a:r>
            <a:r>
              <a:rPr lang="en-US" sz="4800" dirty="0" err="1"/>
              <a:t>շրջակա</a:t>
            </a:r>
            <a:r>
              <a:rPr lang="en-US" sz="4800" dirty="0"/>
              <a:t> </a:t>
            </a:r>
            <a:r>
              <a:rPr lang="en-US" sz="4800" dirty="0" err="1"/>
              <a:t>միջավայրի</a:t>
            </a:r>
            <a:r>
              <a:rPr lang="en-US" sz="4800" dirty="0"/>
              <a:t> </a:t>
            </a:r>
            <a:r>
              <a:rPr lang="en-US" sz="4800" dirty="0" err="1"/>
              <a:t>կապը</a:t>
            </a:r>
            <a:r>
              <a:rPr lang="en-US" sz="4800" dirty="0"/>
              <a:t>, ՀՀ </a:t>
            </a:r>
            <a:r>
              <a:rPr lang="en-US" sz="4800" dirty="0" err="1"/>
              <a:t>անտառների</a:t>
            </a:r>
            <a:r>
              <a:rPr lang="en-US" sz="4800" dirty="0"/>
              <a:t> </a:t>
            </a:r>
            <a:r>
              <a:rPr lang="en-US" sz="4800" dirty="0" err="1"/>
              <a:t>արժեքավոր</a:t>
            </a:r>
            <a:r>
              <a:rPr lang="en-US" sz="4800" dirty="0"/>
              <a:t> բ </a:t>
            </a:r>
            <a:r>
              <a:rPr lang="en-US" sz="4800" dirty="0" err="1"/>
              <a:t>ուսատեսակները</a:t>
            </a:r>
            <a:r>
              <a:rPr lang="en-US" sz="4800" dirty="0"/>
              <a:t>, ՀՀ </a:t>
            </a:r>
            <a:r>
              <a:rPr lang="en-US" sz="4800" dirty="0" err="1"/>
              <a:t>անտառների</a:t>
            </a:r>
            <a:r>
              <a:rPr lang="en-US" sz="4800" dirty="0"/>
              <a:t> </a:t>
            </a:r>
            <a:r>
              <a:rPr lang="en-US" sz="4800" dirty="0" err="1"/>
              <a:t>արժեքավոր</a:t>
            </a:r>
            <a:r>
              <a:rPr lang="en-US" sz="4800" dirty="0"/>
              <a:t>, </a:t>
            </a:r>
            <a:r>
              <a:rPr lang="en-US" sz="4800" dirty="0" err="1"/>
              <a:t>կենդանատեսակները</a:t>
            </a:r>
            <a:r>
              <a:rPr lang="en-US" sz="4800" dirty="0"/>
              <a:t>, </a:t>
            </a:r>
            <a:r>
              <a:rPr lang="en-US" sz="4800" dirty="0" err="1"/>
              <a:t>Անտառային</a:t>
            </a:r>
            <a:r>
              <a:rPr lang="en-US" sz="4800" dirty="0"/>
              <a:t> </a:t>
            </a:r>
            <a:r>
              <a:rPr lang="en-US" sz="4800" dirty="0" err="1"/>
              <a:t>հատումներ</a:t>
            </a:r>
            <a:r>
              <a:rPr lang="en-US" sz="4800" dirty="0"/>
              <a:t>, </a:t>
            </a:r>
            <a:r>
              <a:rPr lang="en-US" sz="4800" dirty="0" err="1"/>
              <a:t>Անտառի</a:t>
            </a:r>
            <a:r>
              <a:rPr lang="en-US" sz="4800" dirty="0"/>
              <a:t> </a:t>
            </a:r>
            <a:r>
              <a:rPr lang="en-US" sz="4800" dirty="0" err="1"/>
              <a:t>կողմնակի</a:t>
            </a:r>
            <a:r>
              <a:rPr lang="en-US" sz="4800" dirty="0"/>
              <a:t> </a:t>
            </a:r>
            <a:r>
              <a:rPr lang="en-US" sz="4800" dirty="0" err="1"/>
              <a:t>օգտահործում</a:t>
            </a:r>
            <a:endParaRPr lang="ru-RU" sz="480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8856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  <p:sndAc>
          <p:stSnd>
            <p:snd r:embed="rId2" name="camera.wav"/>
          </p:stSnd>
        </p:sndAc>
      </p:transition>
    </mc:Choice>
    <mc:Fallback xmlns="">
      <p:transition spd="slow">
        <p:circl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Սարիգյուղ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համայք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Մայիսի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10-ից 21-ը</a:t>
            </a:r>
            <a:endParaRPr lang="ru-RU" sz="27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Ստեղծվել</a:t>
            </a:r>
            <a:r>
              <a:rPr lang="en-US" dirty="0"/>
              <a:t> է </a:t>
            </a:r>
            <a:r>
              <a:rPr lang="hy-AM" dirty="0" smtClean="0"/>
              <a:t>բնապահպանական </a:t>
            </a:r>
            <a:r>
              <a:rPr lang="hy-AM" dirty="0"/>
              <a:t>խ</a:t>
            </a:r>
            <a:r>
              <a:rPr lang="en-US" dirty="0" err="1"/>
              <a:t>ումբ</a:t>
            </a:r>
            <a:r>
              <a:rPr lang="en-US" dirty="0"/>
              <a:t>, </a:t>
            </a:r>
            <a:r>
              <a:rPr lang="en-US" dirty="0" err="1"/>
              <a:t>դասախոսություն</a:t>
            </a:r>
            <a:r>
              <a:rPr lang="en-US" dirty="0"/>
              <a:t> </a:t>
            </a:r>
            <a:r>
              <a:rPr lang="en-US" dirty="0" err="1"/>
              <a:t>բնապահպանական</a:t>
            </a:r>
            <a:r>
              <a:rPr lang="en-US" dirty="0"/>
              <a:t> </a:t>
            </a:r>
            <a:r>
              <a:rPr lang="en-US" dirty="0" err="1"/>
              <a:t>հիմնահարցեր</a:t>
            </a:r>
            <a:r>
              <a:rPr lang="en-US" dirty="0"/>
              <a:t> </a:t>
            </a:r>
            <a:r>
              <a:rPr lang="en-US" dirty="0" err="1"/>
              <a:t>թեմայով</a:t>
            </a:r>
            <a:endParaRPr lang="ru-RU" dirty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3429000"/>
            <a:ext cx="3596217" cy="269716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800" dirty="0" err="1"/>
              <a:t>բաց</a:t>
            </a:r>
            <a:r>
              <a:rPr lang="en-US" sz="4800" dirty="0"/>
              <a:t> </a:t>
            </a:r>
            <a:r>
              <a:rPr lang="en-US" sz="4800" dirty="0" err="1"/>
              <a:t>դաս</a:t>
            </a:r>
            <a:r>
              <a:rPr lang="en-US" sz="4800" dirty="0"/>
              <a:t>՝ ՀՀ </a:t>
            </a:r>
            <a:r>
              <a:rPr lang="en-US" sz="4800" dirty="0" err="1"/>
              <a:t>անտառների</a:t>
            </a:r>
            <a:r>
              <a:rPr lang="en-US" sz="4800" dirty="0"/>
              <a:t> </a:t>
            </a:r>
            <a:r>
              <a:rPr lang="en-US" sz="4800" dirty="0" err="1"/>
              <a:t>ընդհանուր</a:t>
            </a:r>
            <a:r>
              <a:rPr lang="en-US" sz="4800" dirty="0"/>
              <a:t> </a:t>
            </a:r>
            <a:r>
              <a:rPr lang="en-US" sz="4800" dirty="0" err="1"/>
              <a:t>բնութագիրը</a:t>
            </a:r>
            <a:r>
              <a:rPr lang="en-US" sz="4800" dirty="0"/>
              <a:t>, </a:t>
            </a:r>
            <a:r>
              <a:rPr lang="en-US" sz="4800" dirty="0" err="1"/>
              <a:t>Անտառների</a:t>
            </a:r>
            <a:r>
              <a:rPr lang="en-US" sz="4800" dirty="0"/>
              <a:t> և </a:t>
            </a:r>
            <a:r>
              <a:rPr lang="en-US" sz="4800" dirty="0" err="1"/>
              <a:t>շրջակա</a:t>
            </a:r>
            <a:r>
              <a:rPr lang="en-US" sz="4800" dirty="0"/>
              <a:t> </a:t>
            </a:r>
            <a:r>
              <a:rPr lang="en-US" sz="4800" dirty="0" err="1"/>
              <a:t>միջավայրի</a:t>
            </a:r>
            <a:r>
              <a:rPr lang="en-US" sz="4800" dirty="0"/>
              <a:t> </a:t>
            </a:r>
            <a:r>
              <a:rPr lang="en-US" sz="4800" dirty="0" err="1"/>
              <a:t>կապը</a:t>
            </a:r>
            <a:r>
              <a:rPr lang="en-US" sz="4800" dirty="0"/>
              <a:t>, ՀՀ </a:t>
            </a:r>
            <a:r>
              <a:rPr lang="en-US" sz="4800" dirty="0" err="1"/>
              <a:t>անտառների</a:t>
            </a:r>
            <a:r>
              <a:rPr lang="en-US" sz="4800" dirty="0"/>
              <a:t> </a:t>
            </a:r>
            <a:r>
              <a:rPr lang="en-US" sz="4800" dirty="0" err="1"/>
              <a:t>արժեքավոր</a:t>
            </a:r>
            <a:r>
              <a:rPr lang="en-US" sz="4800" dirty="0"/>
              <a:t> բ </a:t>
            </a:r>
            <a:r>
              <a:rPr lang="en-US" sz="4800" dirty="0" err="1"/>
              <a:t>ուսատեսակները</a:t>
            </a:r>
            <a:r>
              <a:rPr lang="en-US" sz="4800" dirty="0"/>
              <a:t>, ՀՀ </a:t>
            </a:r>
            <a:r>
              <a:rPr lang="en-US" sz="4800" dirty="0" err="1"/>
              <a:t>անտառների</a:t>
            </a:r>
            <a:r>
              <a:rPr lang="en-US" sz="4800" dirty="0"/>
              <a:t> </a:t>
            </a:r>
            <a:r>
              <a:rPr lang="en-US" sz="4800" dirty="0" err="1"/>
              <a:t>արժեքավոր</a:t>
            </a:r>
            <a:r>
              <a:rPr lang="en-US" sz="4800" dirty="0"/>
              <a:t>, </a:t>
            </a:r>
            <a:r>
              <a:rPr lang="en-US" sz="4800" dirty="0" err="1"/>
              <a:t>կենդանատեսակները</a:t>
            </a:r>
            <a:r>
              <a:rPr lang="en-US" sz="4800" dirty="0"/>
              <a:t>, </a:t>
            </a:r>
            <a:r>
              <a:rPr lang="en-US" sz="4800" dirty="0" err="1"/>
              <a:t>Անտառային</a:t>
            </a:r>
            <a:r>
              <a:rPr lang="en-US" sz="4800" dirty="0"/>
              <a:t> </a:t>
            </a:r>
            <a:r>
              <a:rPr lang="en-US" sz="4800" dirty="0" err="1"/>
              <a:t>հատումներ</a:t>
            </a:r>
            <a:r>
              <a:rPr lang="en-US" sz="4800" dirty="0"/>
              <a:t>, </a:t>
            </a:r>
            <a:r>
              <a:rPr lang="en-US" sz="4800" dirty="0" err="1"/>
              <a:t>Անտառի</a:t>
            </a:r>
            <a:r>
              <a:rPr lang="en-US" sz="4800" dirty="0"/>
              <a:t> </a:t>
            </a:r>
            <a:r>
              <a:rPr lang="en-US" sz="4800" dirty="0" err="1"/>
              <a:t>կողմնակի</a:t>
            </a:r>
            <a:r>
              <a:rPr lang="en-US" sz="4800" dirty="0"/>
              <a:t> </a:t>
            </a:r>
            <a:r>
              <a:rPr lang="en-US" sz="4800" dirty="0" err="1"/>
              <a:t>օգտահործում</a:t>
            </a:r>
            <a:endParaRPr lang="ru-RU" sz="4800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82" y="3429000"/>
            <a:ext cx="3594986" cy="2697163"/>
          </a:xfrm>
        </p:spPr>
      </p:pic>
    </p:spTree>
    <p:extLst>
      <p:ext uri="{BB962C8B-B14F-4D97-AF65-F5344CB8AC3E}">
        <p14:creationId xmlns:p14="http://schemas.microsoft.com/office/powerpoint/2010/main" val="274162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Սևքար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համայնք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համայք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700" b="1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Հուլիսի</a:t>
            </a:r>
            <a:r>
              <a:rPr lang="en-US" sz="27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1-ից 20-ը</a:t>
            </a:r>
            <a:endParaRPr lang="ru-RU" sz="27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2348880"/>
            <a:ext cx="3822192" cy="927794"/>
          </a:xfrm>
        </p:spPr>
        <p:txBody>
          <a:bodyPr>
            <a:noAutofit/>
          </a:bodyPr>
          <a:lstStyle/>
          <a:p>
            <a:r>
              <a:rPr lang="en-US" sz="1100" dirty="0" err="1" smtClean="0">
                <a:latin typeface="Sylfaen"/>
                <a:cs typeface="Times New Roman"/>
              </a:rPr>
              <a:t>Սևքար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համայնքում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տարածքների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նախնական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զննության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միջոցով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ընտրվել</a:t>
            </a:r>
            <a:r>
              <a:rPr lang="en-US" sz="1100" dirty="0" smtClean="0">
                <a:latin typeface="Sylfaen"/>
                <a:cs typeface="Times New Roman"/>
              </a:rPr>
              <a:t> է </a:t>
            </a:r>
            <a:r>
              <a:rPr lang="en-US" sz="1100" dirty="0" err="1" smtClean="0">
                <a:latin typeface="Sylfaen"/>
                <a:cs typeface="Times New Roman"/>
              </a:rPr>
              <a:t>անտառային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մշակույթների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մի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հատված</a:t>
            </a:r>
            <a:r>
              <a:rPr lang="en-US" sz="1100" dirty="0" smtClean="0">
                <a:latin typeface="Sylfaen"/>
                <a:cs typeface="Times New Roman"/>
              </a:rPr>
              <a:t>, </a:t>
            </a:r>
            <a:r>
              <a:rPr lang="en-US" sz="1100" dirty="0" err="1" smtClean="0">
                <a:latin typeface="Sylfaen"/>
                <a:cs typeface="Times New Roman"/>
              </a:rPr>
              <a:t>որտեղ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առկա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են</a:t>
            </a:r>
            <a:r>
              <a:rPr lang="en-US" sz="1100" dirty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հատված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ծառեր</a:t>
            </a:r>
            <a:r>
              <a:rPr lang="en-US" sz="1100" dirty="0" smtClean="0">
                <a:latin typeface="Sylfaen"/>
                <a:cs typeface="Times New Roman"/>
              </a:rPr>
              <a:t> և </a:t>
            </a:r>
            <a:r>
              <a:rPr lang="en-US" sz="1100" dirty="0" err="1" smtClean="0">
                <a:latin typeface="Sylfaen"/>
                <a:cs typeface="Times New Roman"/>
              </a:rPr>
              <a:t>որը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հարմար</a:t>
            </a:r>
            <a:r>
              <a:rPr lang="en-US" sz="1100" dirty="0" smtClean="0">
                <a:latin typeface="Sylfaen"/>
                <a:cs typeface="Times New Roman"/>
              </a:rPr>
              <a:t> է </a:t>
            </a:r>
            <a:r>
              <a:rPr lang="en-US" sz="1100" dirty="0" err="1" smtClean="0">
                <a:latin typeface="Sylfaen"/>
                <a:cs typeface="Times New Roman"/>
              </a:rPr>
              <a:t>պրակտիկ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աշխատանքների</a:t>
            </a:r>
            <a:r>
              <a:rPr lang="en-US" sz="1100" dirty="0" smtClean="0">
                <a:latin typeface="Sylfaen"/>
                <a:cs typeface="Times New Roman"/>
              </a:rPr>
              <a:t> </a:t>
            </a:r>
            <a:r>
              <a:rPr lang="en-US" sz="1100" dirty="0" err="1" smtClean="0">
                <a:latin typeface="Sylfaen"/>
                <a:cs typeface="Times New Roman"/>
              </a:rPr>
              <a:t>համար</a:t>
            </a:r>
            <a:r>
              <a:rPr lang="en-US" sz="1100" dirty="0" smtClean="0">
                <a:latin typeface="Sylfaen"/>
                <a:cs typeface="Times New Roman"/>
              </a:rPr>
              <a:t>:</a:t>
            </a:r>
            <a:endParaRPr lang="ru-RU" sz="11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2276872"/>
            <a:ext cx="3822192" cy="1185019"/>
          </a:xfrm>
        </p:spPr>
        <p:txBody>
          <a:bodyPr>
            <a:normAutofit fontScale="25000" lnSpcReduction="20000"/>
          </a:bodyPr>
          <a:lstStyle/>
          <a:p>
            <a:endParaRPr lang="en-US" sz="4800" dirty="0" smtClean="0"/>
          </a:p>
          <a:p>
            <a:r>
              <a:rPr lang="en-US" sz="4400" dirty="0" err="1">
                <a:latin typeface="Sylfaen"/>
                <a:cs typeface="Times New Roman"/>
              </a:rPr>
              <a:t>Տարածքում</a:t>
            </a:r>
            <a:r>
              <a:rPr lang="en-US" sz="4400" dirty="0">
                <a:latin typeface="Sylfaen"/>
                <a:cs typeface="Times New Roman"/>
              </a:rPr>
              <a:t>  </a:t>
            </a:r>
            <a:r>
              <a:rPr lang="en-US" sz="4400" dirty="0" err="1">
                <a:latin typeface="Sylfaen"/>
                <a:cs typeface="Times New Roman"/>
              </a:rPr>
              <a:t>կազմակերպվել</a:t>
            </a:r>
            <a:r>
              <a:rPr lang="en-US" sz="4400" dirty="0">
                <a:latin typeface="Sylfaen"/>
                <a:cs typeface="Times New Roman"/>
              </a:rPr>
              <a:t> է </a:t>
            </a:r>
            <a:r>
              <a:rPr lang="en-US" sz="4400" dirty="0" err="1">
                <a:latin typeface="Sylfaen"/>
                <a:cs typeface="Times New Roman"/>
              </a:rPr>
              <a:t>գործնական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պարապմունք</a:t>
            </a:r>
            <a:r>
              <a:rPr lang="en-US" sz="4400" dirty="0">
                <a:latin typeface="Sylfaen"/>
                <a:cs typeface="Times New Roman"/>
              </a:rPr>
              <a:t>, </a:t>
            </a:r>
            <a:r>
              <a:rPr lang="en-US" sz="4400" dirty="0" err="1">
                <a:latin typeface="Sylfaen"/>
                <a:cs typeface="Times New Roman"/>
              </a:rPr>
              <a:t>որի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նպատակներն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էին</a:t>
            </a:r>
            <a:r>
              <a:rPr lang="en-US" sz="4400" dirty="0">
                <a:latin typeface="Sylfaen"/>
                <a:cs typeface="Times New Roman"/>
              </a:rPr>
              <a:t>. </a:t>
            </a:r>
            <a:r>
              <a:rPr lang="en-US" sz="4400" dirty="0" err="1">
                <a:latin typeface="Sylfaen"/>
                <a:cs typeface="Times New Roman"/>
              </a:rPr>
              <a:t>ծանուացնել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դպրոցականներին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անտառային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էկոհամակարգերի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հիմնական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բաղադրիչների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հետ</a:t>
            </a:r>
            <a:r>
              <a:rPr lang="en-US" sz="4400" dirty="0">
                <a:latin typeface="Sylfaen"/>
                <a:cs typeface="Times New Roman"/>
              </a:rPr>
              <a:t>, </a:t>
            </a:r>
            <a:r>
              <a:rPr lang="en-US" sz="4400" dirty="0" err="1">
                <a:latin typeface="Sylfaen"/>
                <a:cs typeface="Times New Roman"/>
              </a:rPr>
              <a:t>կազմակերպել</a:t>
            </a:r>
            <a:r>
              <a:rPr lang="en-US" sz="4400" dirty="0">
                <a:latin typeface="Sylfaen"/>
                <a:cs typeface="Times New Roman"/>
              </a:rPr>
              <a:t> և </a:t>
            </a:r>
            <a:r>
              <a:rPr lang="en-US" sz="4400" dirty="0" err="1">
                <a:latin typeface="Sylfaen"/>
                <a:cs typeface="Times New Roman"/>
              </a:rPr>
              <a:t>իրականացնել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փորձահրապարակների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ընտրության</a:t>
            </a:r>
            <a:r>
              <a:rPr lang="en-US" sz="4400" dirty="0">
                <a:latin typeface="Sylfaen"/>
                <a:cs typeface="Times New Roman"/>
              </a:rPr>
              <a:t> և </a:t>
            </a:r>
            <a:r>
              <a:rPr lang="en-US" sz="4400" dirty="0" err="1">
                <a:latin typeface="Sylfaen"/>
                <a:cs typeface="Times New Roman"/>
              </a:rPr>
              <a:t>գնահատման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գործընթացները</a:t>
            </a:r>
            <a:r>
              <a:rPr lang="en-US" sz="4400" dirty="0">
                <a:latin typeface="Sylfaen"/>
                <a:cs typeface="Times New Roman"/>
              </a:rPr>
              <a:t>, </a:t>
            </a:r>
            <a:r>
              <a:rPr lang="en-US" sz="4400" dirty="0" err="1">
                <a:latin typeface="Sylfaen"/>
                <a:cs typeface="Times New Roman"/>
              </a:rPr>
              <a:t>գնահատել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հատումների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արդյունքում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անտառին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հասցրած</a:t>
            </a:r>
            <a:r>
              <a:rPr lang="en-US" sz="4400" dirty="0">
                <a:latin typeface="Sylfaen"/>
                <a:cs typeface="Times New Roman"/>
              </a:rPr>
              <a:t> </a:t>
            </a:r>
            <a:r>
              <a:rPr lang="en-US" sz="4400" dirty="0" err="1">
                <a:latin typeface="Sylfaen"/>
                <a:cs typeface="Times New Roman"/>
              </a:rPr>
              <a:t>վնասը</a:t>
            </a:r>
            <a:r>
              <a:rPr lang="en-US" sz="4400" dirty="0">
                <a:latin typeface="Sylfaen"/>
                <a:cs typeface="Times New Roman"/>
              </a:rPr>
              <a:t>:</a:t>
            </a:r>
            <a:endParaRPr lang="ru-RU" sz="4400" dirty="0">
              <a:latin typeface="Sylfaen"/>
              <a:cs typeface="Times New Roman"/>
            </a:endParaRPr>
          </a:p>
          <a:p>
            <a:endParaRPr lang="ru-RU" sz="2500" dirty="0"/>
          </a:p>
        </p:txBody>
      </p:sp>
      <p:pic>
        <p:nvPicPr>
          <p:cNvPr id="2050" name="Picture 2" descr="C:\Users\Artur Alaverdyan\Desktop\report dprocakan cragir\IMG_27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17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rtur Alaverdyan\Desktop\report dprocakan cragir\IMG_276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6" y="3429000"/>
            <a:ext cx="3596217" cy="269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380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</TotalTime>
  <Words>277</Words>
  <Application>Microsoft Office PowerPoint</Application>
  <PresentationFormat>On-screen Show (4:3)</PresentationFormat>
  <Paragraphs>17</Paragraphs>
  <Slides>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Волна</vt:lpstr>
      <vt:lpstr>Բնապահպանական կրթության ցանցի հիմնադրմումն ու ամրապնդումը Տավուշի մարզի սահմանամերձ Սևքար, Սարիգյուղ, Ծաղկավան և Աչաջուր համայքներում:  (Թիրախային խումբը 12-18 տարեկան անձինք)                 Կատարող՝ Մհեր  Աթոյան Դասախոս՝ Արթուր Ալավերդյան</vt:lpstr>
      <vt:lpstr>Սևքար համայք, Մայիսի 10-ից 21-ը</vt:lpstr>
      <vt:lpstr>Աչաջուր համայք, Մայիսի 10-ից 21-ը</vt:lpstr>
      <vt:lpstr>Ծաղկավան համայք, Մայիսի 10-ից 21-ը</vt:lpstr>
      <vt:lpstr>Սարիգյուղ համայք, Մայիսի 10-ից 21-ը</vt:lpstr>
      <vt:lpstr>Սևքար համայնք համայք, Հուլիսի 1-ից 20-ը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Բնապահպանական ծրագիր Սևքար, Աչաջուր, Սարիգյուղ, Ծաղկավան համայքներում</dc:title>
  <dc:creator>User</dc:creator>
  <cp:lastModifiedBy>Artur Alaverdyan</cp:lastModifiedBy>
  <cp:revision>9</cp:revision>
  <dcterms:created xsi:type="dcterms:W3CDTF">2016-07-18T13:00:31Z</dcterms:created>
  <dcterms:modified xsi:type="dcterms:W3CDTF">2016-07-22T07:28:30Z</dcterms:modified>
</cp:coreProperties>
</file>