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65" r:id="rId4"/>
    <p:sldId id="267" r:id="rId5"/>
    <p:sldId id="307" r:id="rId6"/>
    <p:sldId id="268" r:id="rId7"/>
    <p:sldId id="302" r:id="rId8"/>
    <p:sldId id="306" r:id="rId9"/>
    <p:sldId id="305" r:id="rId10"/>
    <p:sldId id="295" r:id="rId11"/>
    <p:sldId id="281" r:id="rId12"/>
    <p:sldId id="282" r:id="rId13"/>
    <p:sldId id="283" r:id="rId14"/>
    <p:sldId id="284" r:id="rId15"/>
    <p:sldId id="308" r:id="rId16"/>
    <p:sldId id="257" r:id="rId17"/>
    <p:sldId id="263" r:id="rId18"/>
    <p:sldId id="262" r:id="rId19"/>
    <p:sldId id="292" r:id="rId20"/>
    <p:sldId id="261" r:id="rId21"/>
    <p:sldId id="270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74395" autoAdjust="0"/>
  </p:normalViewPr>
  <p:slideViewPr>
    <p:cSldViewPr snapToGrid="0">
      <p:cViewPr varScale="1">
        <p:scale>
          <a:sx n="47" d="100"/>
          <a:sy n="47" d="100"/>
        </p:scale>
        <p:origin x="14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78464-4752-43FD-A2EF-0D10405D834A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231890-AE41-46E8-831B-795309AEE2F7}">
      <dgm:prSet/>
      <dgm:spPr/>
      <dgm:t>
        <a:bodyPr/>
        <a:lstStyle/>
        <a:p>
          <a:r>
            <a:rPr lang="hy-AM"/>
            <a:t>Խնդիրները վերհանելու</a:t>
          </a:r>
          <a:endParaRPr lang="en-US"/>
        </a:p>
      </dgm:t>
    </dgm:pt>
    <dgm:pt modelId="{2EF465D0-1112-4398-99DA-DBDA495389C5}" type="parTrans" cxnId="{88363F6D-A27E-4909-9AC3-25C1F93D0F9D}">
      <dgm:prSet/>
      <dgm:spPr/>
      <dgm:t>
        <a:bodyPr/>
        <a:lstStyle/>
        <a:p>
          <a:endParaRPr lang="en-US"/>
        </a:p>
      </dgm:t>
    </dgm:pt>
    <dgm:pt modelId="{2B9D71B8-CDF7-4F43-9562-8EDD0EAA74E6}" type="sibTrans" cxnId="{88363F6D-A27E-4909-9AC3-25C1F93D0F9D}">
      <dgm:prSet/>
      <dgm:spPr/>
      <dgm:t>
        <a:bodyPr/>
        <a:lstStyle/>
        <a:p>
          <a:endParaRPr lang="en-US"/>
        </a:p>
      </dgm:t>
    </dgm:pt>
    <dgm:pt modelId="{95A23CF7-9E08-4ABC-95BF-CA95B183051D}">
      <dgm:prSet/>
      <dgm:spPr/>
      <dgm:t>
        <a:bodyPr/>
        <a:lstStyle/>
        <a:p>
          <a:r>
            <a:rPr lang="hy-AM"/>
            <a:t>Իրավիճակը և փոփոխությունների ներուժը գնահատելու</a:t>
          </a:r>
          <a:endParaRPr lang="en-US"/>
        </a:p>
      </dgm:t>
    </dgm:pt>
    <dgm:pt modelId="{FB4F2E21-998B-4DF4-A2CB-B04D52564C9E}" type="parTrans" cxnId="{1F1B929E-4D0C-437D-AB1A-120073662CEE}">
      <dgm:prSet/>
      <dgm:spPr/>
      <dgm:t>
        <a:bodyPr/>
        <a:lstStyle/>
        <a:p>
          <a:endParaRPr lang="en-US"/>
        </a:p>
      </dgm:t>
    </dgm:pt>
    <dgm:pt modelId="{0C9C192C-A1E0-4F8D-A4F6-AD3EC4CBFF9E}" type="sibTrans" cxnId="{1F1B929E-4D0C-437D-AB1A-120073662CEE}">
      <dgm:prSet/>
      <dgm:spPr/>
      <dgm:t>
        <a:bodyPr/>
        <a:lstStyle/>
        <a:p>
          <a:endParaRPr lang="en-US"/>
        </a:p>
      </dgm:t>
    </dgm:pt>
    <dgm:pt modelId="{40C6F404-524A-453D-8D6F-FB6876796FA6}">
      <dgm:prSet/>
      <dgm:spPr/>
      <dgm:t>
        <a:bodyPr/>
        <a:lstStyle/>
        <a:p>
          <a:r>
            <a:rPr lang="hy-AM"/>
            <a:t>Որոշումներ կայացնելու</a:t>
          </a:r>
          <a:endParaRPr lang="en-US"/>
        </a:p>
      </dgm:t>
    </dgm:pt>
    <dgm:pt modelId="{0DBFE198-DB12-4B20-9B19-AD23B97A3360}" type="parTrans" cxnId="{7A309E0D-AEBD-4311-8E37-8245B8676F1D}">
      <dgm:prSet/>
      <dgm:spPr/>
      <dgm:t>
        <a:bodyPr/>
        <a:lstStyle/>
        <a:p>
          <a:endParaRPr lang="en-US"/>
        </a:p>
      </dgm:t>
    </dgm:pt>
    <dgm:pt modelId="{3A373E79-68E9-4CDF-9946-A60A681EA34B}" type="sibTrans" cxnId="{7A309E0D-AEBD-4311-8E37-8245B8676F1D}">
      <dgm:prSet/>
      <dgm:spPr/>
      <dgm:t>
        <a:bodyPr/>
        <a:lstStyle/>
        <a:p>
          <a:endParaRPr lang="en-US"/>
        </a:p>
      </dgm:t>
    </dgm:pt>
    <dgm:pt modelId="{2FF3B311-EC7F-4CCD-B667-8FA79D709EE1}">
      <dgm:prSet/>
      <dgm:spPr/>
      <dgm:t>
        <a:bodyPr/>
        <a:lstStyle/>
        <a:p>
          <a:r>
            <a:rPr lang="hy-AM"/>
            <a:t>Քաղաքականություն մշակելու</a:t>
          </a:r>
          <a:endParaRPr lang="en-US"/>
        </a:p>
      </dgm:t>
    </dgm:pt>
    <dgm:pt modelId="{EA9B766B-6B32-4190-BA8A-AE8A8A21337D}" type="parTrans" cxnId="{43947127-EE43-46C7-AF48-89724340CC4A}">
      <dgm:prSet/>
      <dgm:spPr/>
      <dgm:t>
        <a:bodyPr/>
        <a:lstStyle/>
        <a:p>
          <a:endParaRPr lang="en-US"/>
        </a:p>
      </dgm:t>
    </dgm:pt>
    <dgm:pt modelId="{248AB00D-7035-4083-8FC7-7B02F62B35CE}" type="sibTrans" cxnId="{43947127-EE43-46C7-AF48-89724340CC4A}">
      <dgm:prSet/>
      <dgm:spPr/>
      <dgm:t>
        <a:bodyPr/>
        <a:lstStyle/>
        <a:p>
          <a:endParaRPr lang="en-US"/>
        </a:p>
      </dgm:t>
    </dgm:pt>
    <dgm:pt modelId="{7469234E-238F-41C9-AEDD-7C4A15C4A748}">
      <dgm:prSet/>
      <dgm:spPr/>
      <dgm:t>
        <a:bodyPr/>
        <a:lstStyle/>
        <a:p>
          <a:r>
            <a:rPr lang="hy-AM"/>
            <a:t>Գործողությունների ծրագրեր մշակելու</a:t>
          </a:r>
          <a:endParaRPr lang="en-US"/>
        </a:p>
      </dgm:t>
    </dgm:pt>
    <dgm:pt modelId="{D0739667-8D06-49C9-A9A5-DD684B3ED89D}" type="parTrans" cxnId="{32810F9F-4809-487A-B059-969AEAC2FDF6}">
      <dgm:prSet/>
      <dgm:spPr/>
      <dgm:t>
        <a:bodyPr/>
        <a:lstStyle/>
        <a:p>
          <a:endParaRPr lang="en-US"/>
        </a:p>
      </dgm:t>
    </dgm:pt>
    <dgm:pt modelId="{EC152890-66A7-4E4C-8737-5F09378729C1}" type="sibTrans" cxnId="{32810F9F-4809-487A-B059-969AEAC2FDF6}">
      <dgm:prSet/>
      <dgm:spPr/>
      <dgm:t>
        <a:bodyPr/>
        <a:lstStyle/>
        <a:p>
          <a:endParaRPr lang="en-US"/>
        </a:p>
      </dgm:t>
    </dgm:pt>
    <dgm:pt modelId="{277B003A-B395-4A0C-88C0-015B4F138F9B}">
      <dgm:prSet/>
      <dgm:spPr/>
      <dgm:t>
        <a:bodyPr/>
        <a:lstStyle/>
        <a:p>
          <a:r>
            <a:rPr lang="hy-AM"/>
            <a:t>Բիզնես մոդել կառուցելու </a:t>
          </a:r>
          <a:endParaRPr lang="en-US"/>
        </a:p>
      </dgm:t>
    </dgm:pt>
    <dgm:pt modelId="{BE54483B-A606-4EDE-8456-58107BFD79D2}" type="parTrans" cxnId="{AAADD470-FA2F-4032-8FCE-B3CB08F874E0}">
      <dgm:prSet/>
      <dgm:spPr/>
      <dgm:t>
        <a:bodyPr/>
        <a:lstStyle/>
        <a:p>
          <a:endParaRPr lang="en-US"/>
        </a:p>
      </dgm:t>
    </dgm:pt>
    <dgm:pt modelId="{23C84072-FE72-4E6D-844C-1C6A912CF41B}" type="sibTrans" cxnId="{AAADD470-FA2F-4032-8FCE-B3CB08F874E0}">
      <dgm:prSet/>
      <dgm:spPr/>
      <dgm:t>
        <a:bodyPr/>
        <a:lstStyle/>
        <a:p>
          <a:endParaRPr lang="en-US"/>
        </a:p>
      </dgm:t>
    </dgm:pt>
    <dgm:pt modelId="{941DE8FE-B754-4DE8-B032-459D2C591F61}">
      <dgm:prSet/>
      <dgm:spPr/>
      <dgm:t>
        <a:bodyPr/>
        <a:lstStyle/>
        <a:p>
          <a:r>
            <a:rPr lang="hy-AM"/>
            <a:t>Ֆինանսական միջոցներ ներգրավելու</a:t>
          </a:r>
          <a:endParaRPr lang="en-US"/>
        </a:p>
      </dgm:t>
    </dgm:pt>
    <dgm:pt modelId="{4C5C7EB7-37DD-40A7-B255-1A34C0AB6462}" type="parTrans" cxnId="{A0439335-630F-498F-BE4F-BF1321486718}">
      <dgm:prSet/>
      <dgm:spPr/>
      <dgm:t>
        <a:bodyPr/>
        <a:lstStyle/>
        <a:p>
          <a:endParaRPr lang="en-US"/>
        </a:p>
      </dgm:t>
    </dgm:pt>
    <dgm:pt modelId="{9208D435-F648-4333-8F18-4A2528D255FE}" type="sibTrans" cxnId="{A0439335-630F-498F-BE4F-BF1321486718}">
      <dgm:prSet/>
      <dgm:spPr/>
      <dgm:t>
        <a:bodyPr/>
        <a:lstStyle/>
        <a:p>
          <a:endParaRPr lang="en-US"/>
        </a:p>
      </dgm:t>
    </dgm:pt>
    <dgm:pt modelId="{125808CD-5289-4D49-AF6C-CCAB8FB0A697}">
      <dgm:prSet/>
      <dgm:spPr/>
      <dgm:t>
        <a:bodyPr/>
        <a:lstStyle/>
        <a:p>
          <a:r>
            <a:rPr lang="hy-AM" dirty="0"/>
            <a:t>Իրազեկելու և մշակույթ ձևավորելու</a:t>
          </a:r>
          <a:endParaRPr lang="en-US" dirty="0"/>
        </a:p>
      </dgm:t>
    </dgm:pt>
    <dgm:pt modelId="{B07670F8-AC37-4272-9F2C-00296BDA5046}" type="parTrans" cxnId="{753C974C-243E-4D20-8802-A3777B2CA671}">
      <dgm:prSet/>
      <dgm:spPr/>
      <dgm:t>
        <a:bodyPr/>
        <a:lstStyle/>
        <a:p>
          <a:endParaRPr lang="en-US"/>
        </a:p>
      </dgm:t>
    </dgm:pt>
    <dgm:pt modelId="{6A63479C-ACD8-4222-8F4C-878AD584DE1A}" type="sibTrans" cxnId="{753C974C-243E-4D20-8802-A3777B2CA671}">
      <dgm:prSet/>
      <dgm:spPr/>
      <dgm:t>
        <a:bodyPr/>
        <a:lstStyle/>
        <a:p>
          <a:endParaRPr lang="en-US"/>
        </a:p>
      </dgm:t>
    </dgm:pt>
    <dgm:pt modelId="{F27BB756-4B69-4133-A93B-F7E9568F3B06}" type="pres">
      <dgm:prSet presAssocID="{8AF78464-4752-43FD-A2EF-0D10405D834A}" presName="diagram" presStyleCnt="0">
        <dgm:presLayoutVars>
          <dgm:dir/>
          <dgm:resizeHandles val="exact"/>
        </dgm:presLayoutVars>
      </dgm:prSet>
      <dgm:spPr/>
    </dgm:pt>
    <dgm:pt modelId="{29610EFA-8C1C-4CE1-A989-4F1796E51A43}" type="pres">
      <dgm:prSet presAssocID="{1A231890-AE41-46E8-831B-795309AEE2F7}" presName="node" presStyleLbl="node1" presStyleIdx="0" presStyleCnt="8">
        <dgm:presLayoutVars>
          <dgm:bulletEnabled val="1"/>
        </dgm:presLayoutVars>
      </dgm:prSet>
      <dgm:spPr/>
    </dgm:pt>
    <dgm:pt modelId="{048C7715-11B9-4DBB-B05B-D122F6E8E1AE}" type="pres">
      <dgm:prSet presAssocID="{2B9D71B8-CDF7-4F43-9562-8EDD0EAA74E6}" presName="sibTrans" presStyleCnt="0"/>
      <dgm:spPr/>
    </dgm:pt>
    <dgm:pt modelId="{EB5259A6-7C53-4421-B337-17F5AD04DB05}" type="pres">
      <dgm:prSet presAssocID="{95A23CF7-9E08-4ABC-95BF-CA95B183051D}" presName="node" presStyleLbl="node1" presStyleIdx="1" presStyleCnt="8">
        <dgm:presLayoutVars>
          <dgm:bulletEnabled val="1"/>
        </dgm:presLayoutVars>
      </dgm:prSet>
      <dgm:spPr/>
    </dgm:pt>
    <dgm:pt modelId="{64BDAC99-D65D-4470-B8AB-5224379ABA15}" type="pres">
      <dgm:prSet presAssocID="{0C9C192C-A1E0-4F8D-A4F6-AD3EC4CBFF9E}" presName="sibTrans" presStyleCnt="0"/>
      <dgm:spPr/>
    </dgm:pt>
    <dgm:pt modelId="{22EE65D7-AF24-44EB-991E-7CEA43712B06}" type="pres">
      <dgm:prSet presAssocID="{40C6F404-524A-453D-8D6F-FB6876796FA6}" presName="node" presStyleLbl="node1" presStyleIdx="2" presStyleCnt="8">
        <dgm:presLayoutVars>
          <dgm:bulletEnabled val="1"/>
        </dgm:presLayoutVars>
      </dgm:prSet>
      <dgm:spPr/>
    </dgm:pt>
    <dgm:pt modelId="{8900724B-BF4A-4621-8E69-E8755358383F}" type="pres">
      <dgm:prSet presAssocID="{3A373E79-68E9-4CDF-9946-A60A681EA34B}" presName="sibTrans" presStyleCnt="0"/>
      <dgm:spPr/>
    </dgm:pt>
    <dgm:pt modelId="{9418B374-A4DB-4C6A-A9A5-83A6DE41F0C6}" type="pres">
      <dgm:prSet presAssocID="{2FF3B311-EC7F-4CCD-B667-8FA79D709EE1}" presName="node" presStyleLbl="node1" presStyleIdx="3" presStyleCnt="8">
        <dgm:presLayoutVars>
          <dgm:bulletEnabled val="1"/>
        </dgm:presLayoutVars>
      </dgm:prSet>
      <dgm:spPr/>
    </dgm:pt>
    <dgm:pt modelId="{D6C73499-CA8F-48A6-BD08-DC1F38641ED4}" type="pres">
      <dgm:prSet presAssocID="{248AB00D-7035-4083-8FC7-7B02F62B35CE}" presName="sibTrans" presStyleCnt="0"/>
      <dgm:spPr/>
    </dgm:pt>
    <dgm:pt modelId="{15792021-39D5-48B9-B21C-127C9B5BC222}" type="pres">
      <dgm:prSet presAssocID="{7469234E-238F-41C9-AEDD-7C4A15C4A748}" presName="node" presStyleLbl="node1" presStyleIdx="4" presStyleCnt="8">
        <dgm:presLayoutVars>
          <dgm:bulletEnabled val="1"/>
        </dgm:presLayoutVars>
      </dgm:prSet>
      <dgm:spPr/>
    </dgm:pt>
    <dgm:pt modelId="{03B2919D-9484-4261-B124-4DBDAAA4BA28}" type="pres">
      <dgm:prSet presAssocID="{EC152890-66A7-4E4C-8737-5F09378729C1}" presName="sibTrans" presStyleCnt="0"/>
      <dgm:spPr/>
    </dgm:pt>
    <dgm:pt modelId="{2ABF858C-C35A-433C-8F99-A9CC63345D7C}" type="pres">
      <dgm:prSet presAssocID="{277B003A-B395-4A0C-88C0-015B4F138F9B}" presName="node" presStyleLbl="node1" presStyleIdx="5" presStyleCnt="8">
        <dgm:presLayoutVars>
          <dgm:bulletEnabled val="1"/>
        </dgm:presLayoutVars>
      </dgm:prSet>
      <dgm:spPr/>
    </dgm:pt>
    <dgm:pt modelId="{53C97A99-9F4E-44F3-A143-75176210671B}" type="pres">
      <dgm:prSet presAssocID="{23C84072-FE72-4E6D-844C-1C6A912CF41B}" presName="sibTrans" presStyleCnt="0"/>
      <dgm:spPr/>
    </dgm:pt>
    <dgm:pt modelId="{8D9E1AE7-0470-4668-B70C-1ED8BD735DD4}" type="pres">
      <dgm:prSet presAssocID="{941DE8FE-B754-4DE8-B032-459D2C591F61}" presName="node" presStyleLbl="node1" presStyleIdx="6" presStyleCnt="8">
        <dgm:presLayoutVars>
          <dgm:bulletEnabled val="1"/>
        </dgm:presLayoutVars>
      </dgm:prSet>
      <dgm:spPr/>
    </dgm:pt>
    <dgm:pt modelId="{CCCFB954-859E-40AF-969F-097BB2D5B988}" type="pres">
      <dgm:prSet presAssocID="{9208D435-F648-4333-8F18-4A2528D255FE}" presName="sibTrans" presStyleCnt="0"/>
      <dgm:spPr/>
    </dgm:pt>
    <dgm:pt modelId="{DEF5C5F4-49CE-4BC4-869B-A51190D8D134}" type="pres">
      <dgm:prSet presAssocID="{125808CD-5289-4D49-AF6C-CCAB8FB0A697}" presName="node" presStyleLbl="node1" presStyleIdx="7" presStyleCnt="8">
        <dgm:presLayoutVars>
          <dgm:bulletEnabled val="1"/>
        </dgm:presLayoutVars>
      </dgm:prSet>
      <dgm:spPr/>
    </dgm:pt>
  </dgm:ptLst>
  <dgm:cxnLst>
    <dgm:cxn modelId="{7A309E0D-AEBD-4311-8E37-8245B8676F1D}" srcId="{8AF78464-4752-43FD-A2EF-0D10405D834A}" destId="{40C6F404-524A-453D-8D6F-FB6876796FA6}" srcOrd="2" destOrd="0" parTransId="{0DBFE198-DB12-4B20-9B19-AD23B97A3360}" sibTransId="{3A373E79-68E9-4CDF-9946-A60A681EA34B}"/>
    <dgm:cxn modelId="{C4D82A0E-3CD5-4B5D-A72A-8457BAE539CB}" type="presOf" srcId="{40C6F404-524A-453D-8D6F-FB6876796FA6}" destId="{22EE65D7-AF24-44EB-991E-7CEA43712B06}" srcOrd="0" destOrd="0" presId="urn:microsoft.com/office/officeart/2005/8/layout/default"/>
    <dgm:cxn modelId="{DAA4A51A-8D9C-472F-A0F1-B34EC86E1748}" type="presOf" srcId="{7469234E-238F-41C9-AEDD-7C4A15C4A748}" destId="{15792021-39D5-48B9-B21C-127C9B5BC222}" srcOrd="0" destOrd="0" presId="urn:microsoft.com/office/officeart/2005/8/layout/default"/>
    <dgm:cxn modelId="{43947127-EE43-46C7-AF48-89724340CC4A}" srcId="{8AF78464-4752-43FD-A2EF-0D10405D834A}" destId="{2FF3B311-EC7F-4CCD-B667-8FA79D709EE1}" srcOrd="3" destOrd="0" parTransId="{EA9B766B-6B32-4190-BA8A-AE8A8A21337D}" sibTransId="{248AB00D-7035-4083-8FC7-7B02F62B35CE}"/>
    <dgm:cxn modelId="{A0439335-630F-498F-BE4F-BF1321486718}" srcId="{8AF78464-4752-43FD-A2EF-0D10405D834A}" destId="{941DE8FE-B754-4DE8-B032-459D2C591F61}" srcOrd="6" destOrd="0" parTransId="{4C5C7EB7-37DD-40A7-B255-1A34C0AB6462}" sibTransId="{9208D435-F648-4333-8F18-4A2528D255FE}"/>
    <dgm:cxn modelId="{753C974C-243E-4D20-8802-A3777B2CA671}" srcId="{8AF78464-4752-43FD-A2EF-0D10405D834A}" destId="{125808CD-5289-4D49-AF6C-CCAB8FB0A697}" srcOrd="7" destOrd="0" parTransId="{B07670F8-AC37-4272-9F2C-00296BDA5046}" sibTransId="{6A63479C-ACD8-4222-8F4C-878AD584DE1A}"/>
    <dgm:cxn modelId="{88363F6D-A27E-4909-9AC3-25C1F93D0F9D}" srcId="{8AF78464-4752-43FD-A2EF-0D10405D834A}" destId="{1A231890-AE41-46E8-831B-795309AEE2F7}" srcOrd="0" destOrd="0" parTransId="{2EF465D0-1112-4398-99DA-DBDA495389C5}" sibTransId="{2B9D71B8-CDF7-4F43-9562-8EDD0EAA74E6}"/>
    <dgm:cxn modelId="{2199E46E-9F3F-4D2D-8B69-324C4FCD8BCF}" type="presOf" srcId="{941DE8FE-B754-4DE8-B032-459D2C591F61}" destId="{8D9E1AE7-0470-4668-B70C-1ED8BD735DD4}" srcOrd="0" destOrd="0" presId="urn:microsoft.com/office/officeart/2005/8/layout/default"/>
    <dgm:cxn modelId="{AAADD470-FA2F-4032-8FCE-B3CB08F874E0}" srcId="{8AF78464-4752-43FD-A2EF-0D10405D834A}" destId="{277B003A-B395-4A0C-88C0-015B4F138F9B}" srcOrd="5" destOrd="0" parTransId="{BE54483B-A606-4EDE-8456-58107BFD79D2}" sibTransId="{23C84072-FE72-4E6D-844C-1C6A912CF41B}"/>
    <dgm:cxn modelId="{B0139757-6BCB-445E-A507-8E74684D88BF}" type="presOf" srcId="{125808CD-5289-4D49-AF6C-CCAB8FB0A697}" destId="{DEF5C5F4-49CE-4BC4-869B-A51190D8D134}" srcOrd="0" destOrd="0" presId="urn:microsoft.com/office/officeart/2005/8/layout/default"/>
    <dgm:cxn modelId="{C4F4A65A-DB1A-43EC-B860-A696B0B24FAE}" type="presOf" srcId="{95A23CF7-9E08-4ABC-95BF-CA95B183051D}" destId="{EB5259A6-7C53-4421-B337-17F5AD04DB05}" srcOrd="0" destOrd="0" presId="urn:microsoft.com/office/officeart/2005/8/layout/default"/>
    <dgm:cxn modelId="{FFC58397-87F0-45A6-B853-B46AB07F9C28}" type="presOf" srcId="{277B003A-B395-4A0C-88C0-015B4F138F9B}" destId="{2ABF858C-C35A-433C-8F99-A9CC63345D7C}" srcOrd="0" destOrd="0" presId="urn:microsoft.com/office/officeart/2005/8/layout/default"/>
    <dgm:cxn modelId="{1F1B929E-4D0C-437D-AB1A-120073662CEE}" srcId="{8AF78464-4752-43FD-A2EF-0D10405D834A}" destId="{95A23CF7-9E08-4ABC-95BF-CA95B183051D}" srcOrd="1" destOrd="0" parTransId="{FB4F2E21-998B-4DF4-A2CB-B04D52564C9E}" sibTransId="{0C9C192C-A1E0-4F8D-A4F6-AD3EC4CBFF9E}"/>
    <dgm:cxn modelId="{32810F9F-4809-487A-B059-969AEAC2FDF6}" srcId="{8AF78464-4752-43FD-A2EF-0D10405D834A}" destId="{7469234E-238F-41C9-AEDD-7C4A15C4A748}" srcOrd="4" destOrd="0" parTransId="{D0739667-8D06-49C9-A9A5-DD684B3ED89D}" sibTransId="{EC152890-66A7-4E4C-8737-5F09378729C1}"/>
    <dgm:cxn modelId="{F59FEFA2-3FD5-4375-A358-147AA0390B14}" type="presOf" srcId="{8AF78464-4752-43FD-A2EF-0D10405D834A}" destId="{F27BB756-4B69-4133-A93B-F7E9568F3B06}" srcOrd="0" destOrd="0" presId="urn:microsoft.com/office/officeart/2005/8/layout/default"/>
    <dgm:cxn modelId="{F75538AE-B132-4D5D-92E1-299EBB714130}" type="presOf" srcId="{2FF3B311-EC7F-4CCD-B667-8FA79D709EE1}" destId="{9418B374-A4DB-4C6A-A9A5-83A6DE41F0C6}" srcOrd="0" destOrd="0" presId="urn:microsoft.com/office/officeart/2005/8/layout/default"/>
    <dgm:cxn modelId="{02E7EBD6-4D3C-4779-87E0-480DAD138236}" type="presOf" srcId="{1A231890-AE41-46E8-831B-795309AEE2F7}" destId="{29610EFA-8C1C-4CE1-A989-4F1796E51A43}" srcOrd="0" destOrd="0" presId="urn:microsoft.com/office/officeart/2005/8/layout/default"/>
    <dgm:cxn modelId="{52FDF1E3-06FC-4651-A408-87DA33BD298D}" type="presParOf" srcId="{F27BB756-4B69-4133-A93B-F7E9568F3B06}" destId="{29610EFA-8C1C-4CE1-A989-4F1796E51A43}" srcOrd="0" destOrd="0" presId="urn:microsoft.com/office/officeart/2005/8/layout/default"/>
    <dgm:cxn modelId="{CE3C1C32-C813-48CA-839D-AF06895DE074}" type="presParOf" srcId="{F27BB756-4B69-4133-A93B-F7E9568F3B06}" destId="{048C7715-11B9-4DBB-B05B-D122F6E8E1AE}" srcOrd="1" destOrd="0" presId="urn:microsoft.com/office/officeart/2005/8/layout/default"/>
    <dgm:cxn modelId="{CB3EC5B9-83C7-48C7-8382-925632605980}" type="presParOf" srcId="{F27BB756-4B69-4133-A93B-F7E9568F3B06}" destId="{EB5259A6-7C53-4421-B337-17F5AD04DB05}" srcOrd="2" destOrd="0" presId="urn:microsoft.com/office/officeart/2005/8/layout/default"/>
    <dgm:cxn modelId="{3F3FCF0B-56F8-4DA0-AB0F-03CFCA828A30}" type="presParOf" srcId="{F27BB756-4B69-4133-A93B-F7E9568F3B06}" destId="{64BDAC99-D65D-4470-B8AB-5224379ABA15}" srcOrd="3" destOrd="0" presId="urn:microsoft.com/office/officeart/2005/8/layout/default"/>
    <dgm:cxn modelId="{8731B524-8FDA-4A61-AF51-B80661B351FB}" type="presParOf" srcId="{F27BB756-4B69-4133-A93B-F7E9568F3B06}" destId="{22EE65D7-AF24-44EB-991E-7CEA43712B06}" srcOrd="4" destOrd="0" presId="urn:microsoft.com/office/officeart/2005/8/layout/default"/>
    <dgm:cxn modelId="{8BB9A48D-866A-4993-A672-C863A15593E1}" type="presParOf" srcId="{F27BB756-4B69-4133-A93B-F7E9568F3B06}" destId="{8900724B-BF4A-4621-8E69-E8755358383F}" srcOrd="5" destOrd="0" presId="urn:microsoft.com/office/officeart/2005/8/layout/default"/>
    <dgm:cxn modelId="{694D8E5A-8393-4A75-840C-022F1D6BB436}" type="presParOf" srcId="{F27BB756-4B69-4133-A93B-F7E9568F3B06}" destId="{9418B374-A4DB-4C6A-A9A5-83A6DE41F0C6}" srcOrd="6" destOrd="0" presId="urn:microsoft.com/office/officeart/2005/8/layout/default"/>
    <dgm:cxn modelId="{CF55F380-89C0-4AB1-AB40-58437D9FE742}" type="presParOf" srcId="{F27BB756-4B69-4133-A93B-F7E9568F3B06}" destId="{D6C73499-CA8F-48A6-BD08-DC1F38641ED4}" srcOrd="7" destOrd="0" presId="urn:microsoft.com/office/officeart/2005/8/layout/default"/>
    <dgm:cxn modelId="{E78878AF-40B5-4E9E-B29B-69CF2D44C914}" type="presParOf" srcId="{F27BB756-4B69-4133-A93B-F7E9568F3B06}" destId="{15792021-39D5-48B9-B21C-127C9B5BC222}" srcOrd="8" destOrd="0" presId="urn:microsoft.com/office/officeart/2005/8/layout/default"/>
    <dgm:cxn modelId="{C283527D-DD45-43D4-BC74-87C5FDD9496A}" type="presParOf" srcId="{F27BB756-4B69-4133-A93B-F7E9568F3B06}" destId="{03B2919D-9484-4261-B124-4DBDAAA4BA28}" srcOrd="9" destOrd="0" presId="urn:microsoft.com/office/officeart/2005/8/layout/default"/>
    <dgm:cxn modelId="{80164381-941D-4F66-B2EC-95CBF83D29C9}" type="presParOf" srcId="{F27BB756-4B69-4133-A93B-F7E9568F3B06}" destId="{2ABF858C-C35A-433C-8F99-A9CC63345D7C}" srcOrd="10" destOrd="0" presId="urn:microsoft.com/office/officeart/2005/8/layout/default"/>
    <dgm:cxn modelId="{B2818851-CC35-445A-A667-ABAFC5B9152B}" type="presParOf" srcId="{F27BB756-4B69-4133-A93B-F7E9568F3B06}" destId="{53C97A99-9F4E-44F3-A143-75176210671B}" srcOrd="11" destOrd="0" presId="urn:microsoft.com/office/officeart/2005/8/layout/default"/>
    <dgm:cxn modelId="{AFFC9533-1800-4608-A12A-A2E0998C2139}" type="presParOf" srcId="{F27BB756-4B69-4133-A93B-F7E9568F3B06}" destId="{8D9E1AE7-0470-4668-B70C-1ED8BD735DD4}" srcOrd="12" destOrd="0" presId="urn:microsoft.com/office/officeart/2005/8/layout/default"/>
    <dgm:cxn modelId="{1173AB9E-9089-422A-934A-426D00C9A63E}" type="presParOf" srcId="{F27BB756-4B69-4133-A93B-F7E9568F3B06}" destId="{CCCFB954-859E-40AF-969F-097BB2D5B988}" srcOrd="13" destOrd="0" presId="urn:microsoft.com/office/officeart/2005/8/layout/default"/>
    <dgm:cxn modelId="{A609E068-89D6-4FD9-B2AF-F4589356B3AB}" type="presParOf" srcId="{F27BB756-4B69-4133-A93B-F7E9568F3B06}" destId="{DEF5C5F4-49CE-4BC4-869B-A51190D8D13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5F764-D5FB-48CC-90D1-AAB44373F4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1EE6D4-AD3E-4E36-A1DF-2989345C7593}">
      <dgm:prSet phldrT="[Text]" custT="1"/>
      <dgm:spPr/>
      <dgm:t>
        <a:bodyPr/>
        <a:lstStyle/>
        <a:p>
          <a:r>
            <a:rPr lang="hy-AM" sz="1400" dirty="0"/>
            <a:t>Շենքերի էներգաարդյունավետության բարձրացում</a:t>
          </a:r>
          <a:endParaRPr lang="en-US" sz="1400" dirty="0"/>
        </a:p>
      </dgm:t>
    </dgm:pt>
    <dgm:pt modelId="{00CA4C3F-D875-4E18-8964-C6F52B60E75C}" type="parTrans" cxnId="{0F9FCD6C-9E56-4E05-8C05-42ECB34B6956}">
      <dgm:prSet/>
      <dgm:spPr/>
      <dgm:t>
        <a:bodyPr/>
        <a:lstStyle/>
        <a:p>
          <a:endParaRPr lang="en-US"/>
        </a:p>
      </dgm:t>
    </dgm:pt>
    <dgm:pt modelId="{A110C1FE-79B6-4335-B567-57F09769118A}" type="sibTrans" cxnId="{0F9FCD6C-9E56-4E05-8C05-42ECB34B6956}">
      <dgm:prSet/>
      <dgm:spPr/>
      <dgm:t>
        <a:bodyPr/>
        <a:lstStyle/>
        <a:p>
          <a:endParaRPr lang="en-US"/>
        </a:p>
      </dgm:t>
    </dgm:pt>
    <dgm:pt modelId="{B55E8C98-CE63-4F31-95D6-F9B79840CE72}">
      <dgm:prSet phldrT="[Text]" custT="1"/>
      <dgm:spPr/>
      <dgm:t>
        <a:bodyPr/>
        <a:lstStyle/>
        <a:p>
          <a:r>
            <a:rPr lang="hy-AM" sz="1400" dirty="0"/>
            <a:t>Արդյունավետ սարքավորումների օգտագործում</a:t>
          </a:r>
          <a:endParaRPr lang="en-US" sz="1400" dirty="0"/>
        </a:p>
      </dgm:t>
    </dgm:pt>
    <dgm:pt modelId="{9464E453-73B6-4A8A-AF11-9B78D71990F4}" type="parTrans" cxnId="{22CA9AB9-5704-4798-9816-2CA4A5FA69D8}">
      <dgm:prSet/>
      <dgm:spPr/>
      <dgm:t>
        <a:bodyPr/>
        <a:lstStyle/>
        <a:p>
          <a:endParaRPr lang="en-US"/>
        </a:p>
      </dgm:t>
    </dgm:pt>
    <dgm:pt modelId="{44BE9A6E-C5B6-4DBC-9BB1-BCAF316A66F1}" type="sibTrans" cxnId="{22CA9AB9-5704-4798-9816-2CA4A5FA69D8}">
      <dgm:prSet/>
      <dgm:spPr/>
      <dgm:t>
        <a:bodyPr/>
        <a:lstStyle/>
        <a:p>
          <a:endParaRPr lang="en-US"/>
        </a:p>
      </dgm:t>
    </dgm:pt>
    <dgm:pt modelId="{5E2FEB46-DE0E-49FD-B8B1-B8C850448A0E}">
      <dgm:prSet phldrT="[Text]" custT="1"/>
      <dgm:spPr/>
      <dgm:t>
        <a:bodyPr/>
        <a:lstStyle/>
        <a:p>
          <a:r>
            <a:rPr lang="hy-AM" sz="1400" dirty="0"/>
            <a:t>Արտաքին և ներշենքային լուսավորություն</a:t>
          </a:r>
          <a:endParaRPr lang="en-US" sz="1400" dirty="0"/>
        </a:p>
      </dgm:t>
    </dgm:pt>
    <dgm:pt modelId="{5934AB40-9D8C-47C1-8392-D6C8E68FC956}" type="sibTrans" cxnId="{17F1950F-91F0-46E8-A722-2D4062749734}">
      <dgm:prSet/>
      <dgm:spPr/>
      <dgm:t>
        <a:bodyPr/>
        <a:lstStyle/>
        <a:p>
          <a:endParaRPr lang="en-US"/>
        </a:p>
      </dgm:t>
    </dgm:pt>
    <dgm:pt modelId="{4EF29B62-6A7D-43B2-B39C-237103F7E718}" type="parTrans" cxnId="{17F1950F-91F0-46E8-A722-2D4062749734}">
      <dgm:prSet/>
      <dgm:spPr/>
      <dgm:t>
        <a:bodyPr/>
        <a:lstStyle/>
        <a:p>
          <a:endParaRPr lang="en-US"/>
        </a:p>
      </dgm:t>
    </dgm:pt>
    <dgm:pt modelId="{24B422B8-8DA6-42F5-833D-1EF51BC0E43D}">
      <dgm:prSet phldrT="[Text]" custT="1"/>
      <dgm:spPr/>
      <dgm:t>
        <a:bodyPr/>
        <a:lstStyle/>
        <a:p>
          <a:r>
            <a:rPr lang="hy-AM" sz="1400" b="0" i="0">
              <a:effectLst/>
              <a:latin typeface="+mn-lt"/>
              <a:ea typeface="+mn-ea"/>
              <a:cs typeface="+mn-cs"/>
            </a:rPr>
            <a:t>Ծառայությունների մատուցման և այլ ոլորտներ</a:t>
          </a:r>
          <a:endParaRPr lang="en-US" sz="1400" dirty="0"/>
        </a:p>
      </dgm:t>
    </dgm:pt>
    <dgm:pt modelId="{8D169D5C-2109-4357-A33C-2CC9A3C515D2}" type="parTrans" cxnId="{B55F3FE9-8EC8-40B3-95A2-97B0FC60A6DF}">
      <dgm:prSet/>
      <dgm:spPr/>
      <dgm:t>
        <a:bodyPr/>
        <a:lstStyle/>
        <a:p>
          <a:endParaRPr lang="en-US"/>
        </a:p>
      </dgm:t>
    </dgm:pt>
    <dgm:pt modelId="{B499E0F4-4318-4D9A-881A-21E0CD9FC537}" type="sibTrans" cxnId="{B55F3FE9-8EC8-40B3-95A2-97B0FC60A6DF}">
      <dgm:prSet/>
      <dgm:spPr/>
      <dgm:t>
        <a:bodyPr/>
        <a:lstStyle/>
        <a:p>
          <a:endParaRPr lang="en-US"/>
        </a:p>
      </dgm:t>
    </dgm:pt>
    <dgm:pt modelId="{F5C46CD0-950F-4900-AC73-0E2F16F4C23B}">
      <dgm:prSet phldrT="[Text]" custT="1"/>
      <dgm:spPr/>
      <dgm:t>
        <a:bodyPr/>
        <a:lstStyle/>
        <a:p>
          <a:r>
            <a:rPr lang="hy-AM" sz="1400" dirty="0"/>
            <a:t>Քաղաքային տրանսպորտ</a:t>
          </a:r>
          <a:endParaRPr lang="en-US" sz="1400" dirty="0"/>
        </a:p>
      </dgm:t>
    </dgm:pt>
    <dgm:pt modelId="{1678B943-3FC4-47FA-8D24-629E7E8F4E8C}" type="parTrans" cxnId="{1F1E9736-6E6D-4D27-BC5A-B6375734941E}">
      <dgm:prSet/>
      <dgm:spPr/>
      <dgm:t>
        <a:bodyPr/>
        <a:lstStyle/>
        <a:p>
          <a:endParaRPr lang="en-US"/>
        </a:p>
      </dgm:t>
    </dgm:pt>
    <dgm:pt modelId="{E39FD246-F2E8-4EB0-BC98-E82B43F959E7}" type="sibTrans" cxnId="{1F1E9736-6E6D-4D27-BC5A-B6375734941E}">
      <dgm:prSet/>
      <dgm:spPr/>
      <dgm:t>
        <a:bodyPr/>
        <a:lstStyle/>
        <a:p>
          <a:endParaRPr lang="en-US"/>
        </a:p>
      </dgm:t>
    </dgm:pt>
    <dgm:pt modelId="{2C693664-05E9-4667-BF28-D28440C27E55}" type="pres">
      <dgm:prSet presAssocID="{2045F764-D5FB-48CC-90D1-AAB44373F42D}" presName="diagram" presStyleCnt="0">
        <dgm:presLayoutVars>
          <dgm:dir/>
          <dgm:resizeHandles val="exact"/>
        </dgm:presLayoutVars>
      </dgm:prSet>
      <dgm:spPr/>
    </dgm:pt>
    <dgm:pt modelId="{7FE7AF77-478F-4390-B856-78800F1C2C2E}" type="pres">
      <dgm:prSet presAssocID="{5E2FEB46-DE0E-49FD-B8B1-B8C850448A0E}" presName="node" presStyleLbl="node1" presStyleIdx="0" presStyleCnt="5">
        <dgm:presLayoutVars>
          <dgm:bulletEnabled val="1"/>
        </dgm:presLayoutVars>
      </dgm:prSet>
      <dgm:spPr/>
    </dgm:pt>
    <dgm:pt modelId="{B56A687E-3DF5-497D-B8A4-AD3F7304EC7B}" type="pres">
      <dgm:prSet presAssocID="{5934AB40-9D8C-47C1-8392-D6C8E68FC956}" presName="sibTrans" presStyleCnt="0"/>
      <dgm:spPr/>
    </dgm:pt>
    <dgm:pt modelId="{DB0AA743-0DCA-4185-AF68-BBA8590A5457}" type="pres">
      <dgm:prSet presAssocID="{8F1EE6D4-AD3E-4E36-A1DF-2989345C7593}" presName="node" presStyleLbl="node1" presStyleIdx="1" presStyleCnt="5">
        <dgm:presLayoutVars>
          <dgm:bulletEnabled val="1"/>
        </dgm:presLayoutVars>
      </dgm:prSet>
      <dgm:spPr/>
    </dgm:pt>
    <dgm:pt modelId="{A6F7456A-C1C7-4C2A-BFA9-0B27251E9100}" type="pres">
      <dgm:prSet presAssocID="{A110C1FE-79B6-4335-B567-57F09769118A}" presName="sibTrans" presStyleCnt="0"/>
      <dgm:spPr/>
    </dgm:pt>
    <dgm:pt modelId="{3954B1F8-665F-44D6-9408-C08126DF434F}" type="pres">
      <dgm:prSet presAssocID="{F5C46CD0-950F-4900-AC73-0E2F16F4C23B}" presName="node" presStyleLbl="node1" presStyleIdx="2" presStyleCnt="5">
        <dgm:presLayoutVars>
          <dgm:bulletEnabled val="1"/>
        </dgm:presLayoutVars>
      </dgm:prSet>
      <dgm:spPr/>
    </dgm:pt>
    <dgm:pt modelId="{A1899A3D-B52C-43C3-B405-076506FCE1C1}" type="pres">
      <dgm:prSet presAssocID="{E39FD246-F2E8-4EB0-BC98-E82B43F959E7}" presName="sibTrans" presStyleCnt="0"/>
      <dgm:spPr/>
    </dgm:pt>
    <dgm:pt modelId="{96D5ED0D-13B1-471A-BB31-A080D1313298}" type="pres">
      <dgm:prSet presAssocID="{B55E8C98-CE63-4F31-95D6-F9B79840CE72}" presName="node" presStyleLbl="node1" presStyleIdx="3" presStyleCnt="5">
        <dgm:presLayoutVars>
          <dgm:bulletEnabled val="1"/>
        </dgm:presLayoutVars>
      </dgm:prSet>
      <dgm:spPr/>
    </dgm:pt>
    <dgm:pt modelId="{5AB02659-0094-44A9-8A50-728CC8BF0383}" type="pres">
      <dgm:prSet presAssocID="{44BE9A6E-C5B6-4DBC-9BB1-BCAF316A66F1}" presName="sibTrans" presStyleCnt="0"/>
      <dgm:spPr/>
    </dgm:pt>
    <dgm:pt modelId="{A48729B7-E618-4B04-93ED-B06F9AC165EB}" type="pres">
      <dgm:prSet presAssocID="{24B422B8-8DA6-42F5-833D-1EF51BC0E43D}" presName="node" presStyleLbl="node1" presStyleIdx="4" presStyleCnt="5">
        <dgm:presLayoutVars>
          <dgm:bulletEnabled val="1"/>
        </dgm:presLayoutVars>
      </dgm:prSet>
      <dgm:spPr/>
    </dgm:pt>
  </dgm:ptLst>
  <dgm:cxnLst>
    <dgm:cxn modelId="{17F1950F-91F0-46E8-A722-2D4062749734}" srcId="{2045F764-D5FB-48CC-90D1-AAB44373F42D}" destId="{5E2FEB46-DE0E-49FD-B8B1-B8C850448A0E}" srcOrd="0" destOrd="0" parTransId="{4EF29B62-6A7D-43B2-B39C-237103F7E718}" sibTransId="{5934AB40-9D8C-47C1-8392-D6C8E68FC956}"/>
    <dgm:cxn modelId="{0AE6A91A-A9F2-4BC3-B00E-A21E9E64E504}" type="presOf" srcId="{F5C46CD0-950F-4900-AC73-0E2F16F4C23B}" destId="{3954B1F8-665F-44D6-9408-C08126DF434F}" srcOrd="0" destOrd="0" presId="urn:microsoft.com/office/officeart/2005/8/layout/default"/>
    <dgm:cxn modelId="{1F1E9736-6E6D-4D27-BC5A-B6375734941E}" srcId="{2045F764-D5FB-48CC-90D1-AAB44373F42D}" destId="{F5C46CD0-950F-4900-AC73-0E2F16F4C23B}" srcOrd="2" destOrd="0" parTransId="{1678B943-3FC4-47FA-8D24-629E7E8F4E8C}" sibTransId="{E39FD246-F2E8-4EB0-BC98-E82B43F959E7}"/>
    <dgm:cxn modelId="{C2713738-3C87-4463-8400-5DDDADE20BBB}" type="presOf" srcId="{5E2FEB46-DE0E-49FD-B8B1-B8C850448A0E}" destId="{7FE7AF77-478F-4390-B856-78800F1C2C2E}" srcOrd="0" destOrd="0" presId="urn:microsoft.com/office/officeart/2005/8/layout/default"/>
    <dgm:cxn modelId="{C28FBC39-CAAC-4336-8E85-7E131FA84AD7}" type="presOf" srcId="{8F1EE6D4-AD3E-4E36-A1DF-2989345C7593}" destId="{DB0AA743-0DCA-4185-AF68-BBA8590A5457}" srcOrd="0" destOrd="0" presId="urn:microsoft.com/office/officeart/2005/8/layout/default"/>
    <dgm:cxn modelId="{06852744-249A-4023-B39C-E25E071F1922}" type="presOf" srcId="{2045F764-D5FB-48CC-90D1-AAB44373F42D}" destId="{2C693664-05E9-4667-BF28-D28440C27E55}" srcOrd="0" destOrd="0" presId="urn:microsoft.com/office/officeart/2005/8/layout/default"/>
    <dgm:cxn modelId="{0F9FCD6C-9E56-4E05-8C05-42ECB34B6956}" srcId="{2045F764-D5FB-48CC-90D1-AAB44373F42D}" destId="{8F1EE6D4-AD3E-4E36-A1DF-2989345C7593}" srcOrd="1" destOrd="0" parTransId="{00CA4C3F-D875-4E18-8964-C6F52B60E75C}" sibTransId="{A110C1FE-79B6-4335-B567-57F09769118A}"/>
    <dgm:cxn modelId="{22CA9AB9-5704-4798-9816-2CA4A5FA69D8}" srcId="{2045F764-D5FB-48CC-90D1-AAB44373F42D}" destId="{B55E8C98-CE63-4F31-95D6-F9B79840CE72}" srcOrd="3" destOrd="0" parTransId="{9464E453-73B6-4A8A-AF11-9B78D71990F4}" sibTransId="{44BE9A6E-C5B6-4DBC-9BB1-BCAF316A66F1}"/>
    <dgm:cxn modelId="{844189D3-A2AB-497C-A5CA-BE401A0731B2}" type="presOf" srcId="{B55E8C98-CE63-4F31-95D6-F9B79840CE72}" destId="{96D5ED0D-13B1-471A-BB31-A080D1313298}" srcOrd="0" destOrd="0" presId="urn:microsoft.com/office/officeart/2005/8/layout/default"/>
    <dgm:cxn modelId="{B55F3FE9-8EC8-40B3-95A2-97B0FC60A6DF}" srcId="{2045F764-D5FB-48CC-90D1-AAB44373F42D}" destId="{24B422B8-8DA6-42F5-833D-1EF51BC0E43D}" srcOrd="4" destOrd="0" parTransId="{8D169D5C-2109-4357-A33C-2CC9A3C515D2}" sibTransId="{B499E0F4-4318-4D9A-881A-21E0CD9FC537}"/>
    <dgm:cxn modelId="{4917B9FC-2519-49A5-B55D-A7CB7443BB0C}" type="presOf" srcId="{24B422B8-8DA6-42F5-833D-1EF51BC0E43D}" destId="{A48729B7-E618-4B04-93ED-B06F9AC165EB}" srcOrd="0" destOrd="0" presId="urn:microsoft.com/office/officeart/2005/8/layout/default"/>
    <dgm:cxn modelId="{B3904D19-8C0E-4E67-91EB-62D78F4EC9F7}" type="presParOf" srcId="{2C693664-05E9-4667-BF28-D28440C27E55}" destId="{7FE7AF77-478F-4390-B856-78800F1C2C2E}" srcOrd="0" destOrd="0" presId="urn:microsoft.com/office/officeart/2005/8/layout/default"/>
    <dgm:cxn modelId="{483AC7D7-17FD-4C97-B760-0BE735F7CF7E}" type="presParOf" srcId="{2C693664-05E9-4667-BF28-D28440C27E55}" destId="{B56A687E-3DF5-497D-B8A4-AD3F7304EC7B}" srcOrd="1" destOrd="0" presId="urn:microsoft.com/office/officeart/2005/8/layout/default"/>
    <dgm:cxn modelId="{4564FB3B-775C-4275-B15C-EB21FCA4FEEE}" type="presParOf" srcId="{2C693664-05E9-4667-BF28-D28440C27E55}" destId="{DB0AA743-0DCA-4185-AF68-BBA8590A5457}" srcOrd="2" destOrd="0" presId="urn:microsoft.com/office/officeart/2005/8/layout/default"/>
    <dgm:cxn modelId="{DA4A335E-8DBA-4827-92F5-128AF2B579F0}" type="presParOf" srcId="{2C693664-05E9-4667-BF28-D28440C27E55}" destId="{A6F7456A-C1C7-4C2A-BFA9-0B27251E9100}" srcOrd="3" destOrd="0" presId="urn:microsoft.com/office/officeart/2005/8/layout/default"/>
    <dgm:cxn modelId="{C6B64222-F5A7-49A3-B87E-BCBFEFB85DCE}" type="presParOf" srcId="{2C693664-05E9-4667-BF28-D28440C27E55}" destId="{3954B1F8-665F-44D6-9408-C08126DF434F}" srcOrd="4" destOrd="0" presId="urn:microsoft.com/office/officeart/2005/8/layout/default"/>
    <dgm:cxn modelId="{F0A130CF-D1AF-42F3-9F1E-DEF6A3BFECD8}" type="presParOf" srcId="{2C693664-05E9-4667-BF28-D28440C27E55}" destId="{A1899A3D-B52C-43C3-B405-076506FCE1C1}" srcOrd="5" destOrd="0" presId="urn:microsoft.com/office/officeart/2005/8/layout/default"/>
    <dgm:cxn modelId="{CF86E267-B59B-4D27-A371-4E70AF686893}" type="presParOf" srcId="{2C693664-05E9-4667-BF28-D28440C27E55}" destId="{96D5ED0D-13B1-471A-BB31-A080D1313298}" srcOrd="6" destOrd="0" presId="urn:microsoft.com/office/officeart/2005/8/layout/default"/>
    <dgm:cxn modelId="{734CEBFF-0FC4-425E-B1C5-EB1668FF7661}" type="presParOf" srcId="{2C693664-05E9-4667-BF28-D28440C27E55}" destId="{5AB02659-0094-44A9-8A50-728CC8BF0383}" srcOrd="7" destOrd="0" presId="urn:microsoft.com/office/officeart/2005/8/layout/default"/>
    <dgm:cxn modelId="{40402E25-DE69-4087-A4FE-284E3A2C2C4E}" type="presParOf" srcId="{2C693664-05E9-4667-BF28-D28440C27E55}" destId="{A48729B7-E618-4B04-93ED-B06F9AC165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BC94A-D723-4F99-A0C9-66599E5FC87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9D0C977-4E23-4E56-BC8C-EFCC5F6D40B9}">
      <dgm:prSet phldrT="[Text]"/>
      <dgm:spPr/>
      <dgm:t>
        <a:bodyPr/>
        <a:lstStyle/>
        <a:p>
          <a:r>
            <a:rPr lang="hy-AM"/>
            <a:t>Լուսատուների տեսակ</a:t>
          </a:r>
          <a:endParaRPr lang="en-US"/>
        </a:p>
      </dgm:t>
    </dgm:pt>
    <dgm:pt modelId="{EFE3FAE4-AE7A-43BA-98D1-347B85DA026F}" type="parTrans" cxnId="{02A2468B-59F9-4057-94E8-9DAB778D8455}">
      <dgm:prSet/>
      <dgm:spPr/>
      <dgm:t>
        <a:bodyPr/>
        <a:lstStyle/>
        <a:p>
          <a:endParaRPr lang="en-US"/>
        </a:p>
      </dgm:t>
    </dgm:pt>
    <dgm:pt modelId="{81C5E97F-59D3-40FB-80A2-8865786D193F}" type="sibTrans" cxnId="{02A2468B-59F9-4057-94E8-9DAB778D8455}">
      <dgm:prSet/>
      <dgm:spPr/>
      <dgm:t>
        <a:bodyPr/>
        <a:lstStyle/>
        <a:p>
          <a:endParaRPr lang="en-US"/>
        </a:p>
      </dgm:t>
    </dgm:pt>
    <dgm:pt modelId="{EE8ACCCC-2609-41A6-9BAE-2679549014D1}">
      <dgm:prSet phldrT="[Text]"/>
      <dgm:spPr/>
      <dgm:t>
        <a:bodyPr/>
        <a:lstStyle/>
        <a:p>
          <a:r>
            <a:rPr lang="hy-AM"/>
            <a:t>Լուսատուների և լամպերի քանակ</a:t>
          </a:r>
          <a:endParaRPr lang="en-US"/>
        </a:p>
      </dgm:t>
    </dgm:pt>
    <dgm:pt modelId="{3923A1A8-67C7-4A86-93A6-2A89DBE5DE16}" type="parTrans" cxnId="{0C25CF0E-AB35-43A5-A0EC-CB2A0D003FAF}">
      <dgm:prSet/>
      <dgm:spPr/>
      <dgm:t>
        <a:bodyPr/>
        <a:lstStyle/>
        <a:p>
          <a:endParaRPr lang="en-US"/>
        </a:p>
      </dgm:t>
    </dgm:pt>
    <dgm:pt modelId="{6D2A0F7D-17F9-4582-890B-B3A7F843A09C}" type="sibTrans" cxnId="{0C25CF0E-AB35-43A5-A0EC-CB2A0D003FAF}">
      <dgm:prSet/>
      <dgm:spPr/>
      <dgm:t>
        <a:bodyPr/>
        <a:lstStyle/>
        <a:p>
          <a:endParaRPr lang="en-US"/>
        </a:p>
      </dgm:t>
    </dgm:pt>
    <dgm:pt modelId="{2410D457-0554-4F9E-8FC6-CD2F621F85DE}">
      <dgm:prSet phldrT="[Text]"/>
      <dgm:spPr/>
      <dgm:t>
        <a:bodyPr/>
        <a:lstStyle/>
        <a:p>
          <a:r>
            <a:rPr lang="hy-AM"/>
            <a:t>Հզորություն</a:t>
          </a:r>
          <a:endParaRPr lang="en-US"/>
        </a:p>
      </dgm:t>
    </dgm:pt>
    <dgm:pt modelId="{29CB920B-7B1F-4F7B-B9FD-54E218BBB4F2}" type="parTrans" cxnId="{F57BD3D1-AE2C-4CBE-A8A4-648C54C44C56}">
      <dgm:prSet/>
      <dgm:spPr/>
      <dgm:t>
        <a:bodyPr/>
        <a:lstStyle/>
        <a:p>
          <a:endParaRPr lang="en-US"/>
        </a:p>
      </dgm:t>
    </dgm:pt>
    <dgm:pt modelId="{23DBE7FB-D83E-4C5F-80BB-7C386586EEF3}" type="sibTrans" cxnId="{F57BD3D1-AE2C-4CBE-A8A4-648C54C44C56}">
      <dgm:prSet/>
      <dgm:spPr/>
      <dgm:t>
        <a:bodyPr/>
        <a:lstStyle/>
        <a:p>
          <a:endParaRPr lang="en-US"/>
        </a:p>
      </dgm:t>
    </dgm:pt>
    <dgm:pt modelId="{06BEFF08-17B7-4D3F-8923-4A9DC356C342}">
      <dgm:prSet phldrT="[Text]"/>
      <dgm:spPr/>
      <dgm:t>
        <a:bodyPr/>
        <a:lstStyle/>
        <a:p>
          <a:r>
            <a:rPr lang="en-GB"/>
            <a:t>էլեկտրաէներգիայի տարեկան սպառումը</a:t>
          </a:r>
          <a:endParaRPr lang="en-US"/>
        </a:p>
      </dgm:t>
    </dgm:pt>
    <dgm:pt modelId="{D77B7C4B-6643-48F6-9334-E9597C78ACFB}" type="parTrans" cxnId="{23298257-5F70-4C67-BAA8-EA6F1E6AB34A}">
      <dgm:prSet/>
      <dgm:spPr/>
      <dgm:t>
        <a:bodyPr/>
        <a:lstStyle/>
        <a:p>
          <a:endParaRPr lang="en-US"/>
        </a:p>
      </dgm:t>
    </dgm:pt>
    <dgm:pt modelId="{6182C867-BA8B-4A1A-BCCA-26C44D21C777}" type="sibTrans" cxnId="{23298257-5F70-4C67-BAA8-EA6F1E6AB34A}">
      <dgm:prSet/>
      <dgm:spPr/>
      <dgm:t>
        <a:bodyPr/>
        <a:lstStyle/>
        <a:p>
          <a:endParaRPr lang="en-US"/>
        </a:p>
      </dgm:t>
    </dgm:pt>
    <dgm:pt modelId="{F7F72E0F-0DF7-419E-B380-FEBD4533B591}">
      <dgm:prSet phldrT="[Text]"/>
      <dgm:spPr/>
      <dgm:t>
        <a:bodyPr/>
        <a:lstStyle/>
        <a:p>
          <a:r>
            <a:rPr lang="en-GB" dirty="0" err="1"/>
            <a:t>Ամառային</a:t>
          </a:r>
          <a:r>
            <a:rPr lang="hy-AM" dirty="0"/>
            <a:t> և ձմեռային</a:t>
          </a:r>
          <a:r>
            <a:rPr lang="en-GB" dirty="0"/>
            <a:t> </a:t>
          </a:r>
          <a:r>
            <a:rPr lang="en-GB" dirty="0" err="1"/>
            <a:t>ամիսներին</a:t>
          </a:r>
          <a:r>
            <a:rPr lang="en-GB" dirty="0"/>
            <a:t> </a:t>
          </a:r>
          <a:r>
            <a:rPr lang="en-GB" dirty="0" err="1"/>
            <a:t>միջին</a:t>
          </a:r>
          <a:r>
            <a:rPr lang="en-GB" dirty="0"/>
            <a:t> </a:t>
          </a:r>
          <a:r>
            <a:rPr lang="en-GB" dirty="0" err="1"/>
            <a:t>օրական</a:t>
          </a:r>
          <a:r>
            <a:rPr lang="en-GB" dirty="0"/>
            <a:t> </a:t>
          </a:r>
          <a:r>
            <a:rPr lang="en-GB" dirty="0" err="1"/>
            <a:t>միացման</a:t>
          </a:r>
          <a:r>
            <a:rPr lang="en-GB" dirty="0"/>
            <a:t> </a:t>
          </a:r>
          <a:r>
            <a:rPr lang="en-GB" dirty="0" err="1"/>
            <a:t>աշխատաժամերը</a:t>
          </a:r>
          <a:endParaRPr lang="en-US" dirty="0"/>
        </a:p>
      </dgm:t>
    </dgm:pt>
    <dgm:pt modelId="{16B969AD-89EC-4DD6-B7F5-4BAF8DC26C7A}" type="parTrans" cxnId="{0C9CC5D3-949A-43C2-97BC-E091CB9C4E91}">
      <dgm:prSet/>
      <dgm:spPr/>
      <dgm:t>
        <a:bodyPr/>
        <a:lstStyle/>
        <a:p>
          <a:endParaRPr lang="en-US"/>
        </a:p>
      </dgm:t>
    </dgm:pt>
    <dgm:pt modelId="{37096C54-07A1-49C6-830D-40B366AC3BF5}" type="sibTrans" cxnId="{0C9CC5D3-949A-43C2-97BC-E091CB9C4E91}">
      <dgm:prSet/>
      <dgm:spPr/>
      <dgm:t>
        <a:bodyPr/>
        <a:lstStyle/>
        <a:p>
          <a:endParaRPr lang="en-US"/>
        </a:p>
      </dgm:t>
    </dgm:pt>
    <dgm:pt modelId="{458C05AF-0BA6-4FE6-9420-E2BA6C670C4C}" type="pres">
      <dgm:prSet presAssocID="{945BC94A-D723-4F99-A0C9-66599E5FC876}" presName="linear" presStyleCnt="0">
        <dgm:presLayoutVars>
          <dgm:animLvl val="lvl"/>
          <dgm:resizeHandles val="exact"/>
        </dgm:presLayoutVars>
      </dgm:prSet>
      <dgm:spPr/>
    </dgm:pt>
    <dgm:pt modelId="{649D824B-0F45-49CA-AAB5-DBBE673BE04A}" type="pres">
      <dgm:prSet presAssocID="{F9D0C977-4E23-4E56-BC8C-EFCC5F6D40B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1C6DAA-ABD3-49CB-BE36-BBC1984708B4}" type="pres">
      <dgm:prSet presAssocID="{81C5E97F-59D3-40FB-80A2-8865786D193F}" presName="spacer" presStyleCnt="0"/>
      <dgm:spPr/>
    </dgm:pt>
    <dgm:pt modelId="{19B4D11A-6909-4CD0-A04C-F2E647F3A058}" type="pres">
      <dgm:prSet presAssocID="{EE8ACCCC-2609-41A6-9BAE-2679549014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A196FA-2F57-48D3-8A8B-6C8CC3BCD30D}" type="pres">
      <dgm:prSet presAssocID="{6D2A0F7D-17F9-4582-890B-B3A7F843A09C}" presName="spacer" presStyleCnt="0"/>
      <dgm:spPr/>
    </dgm:pt>
    <dgm:pt modelId="{8CC5C65B-4C66-48F4-BD9B-66EE0DDCD67C}" type="pres">
      <dgm:prSet presAssocID="{2410D457-0554-4F9E-8FC6-CD2F621F85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E705CDD-A21D-40D0-9522-A95717EA2FD9}" type="pres">
      <dgm:prSet presAssocID="{23DBE7FB-D83E-4C5F-80BB-7C386586EEF3}" presName="spacer" presStyleCnt="0"/>
      <dgm:spPr/>
    </dgm:pt>
    <dgm:pt modelId="{9DF89260-29DD-4422-97C1-90B599DBEDFF}" type="pres">
      <dgm:prSet presAssocID="{06BEFF08-17B7-4D3F-8923-4A9DC356C3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215155-9C8B-408C-BEC1-2C1C5378ACBD}" type="pres">
      <dgm:prSet presAssocID="{6182C867-BA8B-4A1A-BCCA-26C44D21C777}" presName="spacer" presStyleCnt="0"/>
      <dgm:spPr/>
    </dgm:pt>
    <dgm:pt modelId="{0DB2EB66-0C88-4D9E-B890-F70A7514EEE1}" type="pres">
      <dgm:prSet presAssocID="{F7F72E0F-0DF7-419E-B380-FEBD4533B59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25CF0E-AB35-43A5-A0EC-CB2A0D003FAF}" srcId="{945BC94A-D723-4F99-A0C9-66599E5FC876}" destId="{EE8ACCCC-2609-41A6-9BAE-2679549014D1}" srcOrd="1" destOrd="0" parTransId="{3923A1A8-67C7-4A86-93A6-2A89DBE5DE16}" sibTransId="{6D2A0F7D-17F9-4582-890B-B3A7F843A09C}"/>
    <dgm:cxn modelId="{F7E51D30-A142-47E0-84DC-A980DD7D501D}" type="presOf" srcId="{945BC94A-D723-4F99-A0C9-66599E5FC876}" destId="{458C05AF-0BA6-4FE6-9420-E2BA6C670C4C}" srcOrd="0" destOrd="0" presId="urn:microsoft.com/office/officeart/2005/8/layout/vList2"/>
    <dgm:cxn modelId="{82A28639-4CBA-4876-AF29-78F609CEABC3}" type="presOf" srcId="{EE8ACCCC-2609-41A6-9BAE-2679549014D1}" destId="{19B4D11A-6909-4CD0-A04C-F2E647F3A058}" srcOrd="0" destOrd="0" presId="urn:microsoft.com/office/officeart/2005/8/layout/vList2"/>
    <dgm:cxn modelId="{0372C35D-A6A9-42A5-8E42-E12DB3A79921}" type="presOf" srcId="{F9D0C977-4E23-4E56-BC8C-EFCC5F6D40B9}" destId="{649D824B-0F45-49CA-AAB5-DBBE673BE04A}" srcOrd="0" destOrd="0" presId="urn:microsoft.com/office/officeart/2005/8/layout/vList2"/>
    <dgm:cxn modelId="{23298257-5F70-4C67-BAA8-EA6F1E6AB34A}" srcId="{945BC94A-D723-4F99-A0C9-66599E5FC876}" destId="{06BEFF08-17B7-4D3F-8923-4A9DC356C342}" srcOrd="3" destOrd="0" parTransId="{D77B7C4B-6643-48F6-9334-E9597C78ACFB}" sibTransId="{6182C867-BA8B-4A1A-BCCA-26C44D21C777}"/>
    <dgm:cxn modelId="{BA37897A-1051-4BE2-BE65-6B93A6EC2C0A}" type="presOf" srcId="{F7F72E0F-0DF7-419E-B380-FEBD4533B591}" destId="{0DB2EB66-0C88-4D9E-B890-F70A7514EEE1}" srcOrd="0" destOrd="0" presId="urn:microsoft.com/office/officeart/2005/8/layout/vList2"/>
    <dgm:cxn modelId="{02A2468B-59F9-4057-94E8-9DAB778D8455}" srcId="{945BC94A-D723-4F99-A0C9-66599E5FC876}" destId="{F9D0C977-4E23-4E56-BC8C-EFCC5F6D40B9}" srcOrd="0" destOrd="0" parTransId="{EFE3FAE4-AE7A-43BA-98D1-347B85DA026F}" sibTransId="{81C5E97F-59D3-40FB-80A2-8865786D193F}"/>
    <dgm:cxn modelId="{056FA7AA-7CC3-4D37-AA47-66B488A99693}" type="presOf" srcId="{2410D457-0554-4F9E-8FC6-CD2F621F85DE}" destId="{8CC5C65B-4C66-48F4-BD9B-66EE0DDCD67C}" srcOrd="0" destOrd="0" presId="urn:microsoft.com/office/officeart/2005/8/layout/vList2"/>
    <dgm:cxn modelId="{A0FE57C7-4BAB-4CE0-A1DE-B14F86F6FCE0}" type="presOf" srcId="{06BEFF08-17B7-4D3F-8923-4A9DC356C342}" destId="{9DF89260-29DD-4422-97C1-90B599DBEDFF}" srcOrd="0" destOrd="0" presId="urn:microsoft.com/office/officeart/2005/8/layout/vList2"/>
    <dgm:cxn modelId="{F57BD3D1-AE2C-4CBE-A8A4-648C54C44C56}" srcId="{945BC94A-D723-4F99-A0C9-66599E5FC876}" destId="{2410D457-0554-4F9E-8FC6-CD2F621F85DE}" srcOrd="2" destOrd="0" parTransId="{29CB920B-7B1F-4F7B-B9FD-54E218BBB4F2}" sibTransId="{23DBE7FB-D83E-4C5F-80BB-7C386586EEF3}"/>
    <dgm:cxn modelId="{0C9CC5D3-949A-43C2-97BC-E091CB9C4E91}" srcId="{945BC94A-D723-4F99-A0C9-66599E5FC876}" destId="{F7F72E0F-0DF7-419E-B380-FEBD4533B591}" srcOrd="4" destOrd="0" parTransId="{16B969AD-89EC-4DD6-B7F5-4BAF8DC26C7A}" sibTransId="{37096C54-07A1-49C6-830D-40B366AC3BF5}"/>
    <dgm:cxn modelId="{C77E6902-A854-4FAF-B2A8-24766BC8618D}" type="presParOf" srcId="{458C05AF-0BA6-4FE6-9420-E2BA6C670C4C}" destId="{649D824B-0F45-49CA-AAB5-DBBE673BE04A}" srcOrd="0" destOrd="0" presId="urn:microsoft.com/office/officeart/2005/8/layout/vList2"/>
    <dgm:cxn modelId="{33C0C881-C932-42BE-8199-C72018673BB9}" type="presParOf" srcId="{458C05AF-0BA6-4FE6-9420-E2BA6C670C4C}" destId="{C01C6DAA-ABD3-49CB-BE36-BBC1984708B4}" srcOrd="1" destOrd="0" presId="urn:microsoft.com/office/officeart/2005/8/layout/vList2"/>
    <dgm:cxn modelId="{73B08414-DDF8-4208-A4DE-A4AD5CFBC455}" type="presParOf" srcId="{458C05AF-0BA6-4FE6-9420-E2BA6C670C4C}" destId="{19B4D11A-6909-4CD0-A04C-F2E647F3A058}" srcOrd="2" destOrd="0" presId="urn:microsoft.com/office/officeart/2005/8/layout/vList2"/>
    <dgm:cxn modelId="{73CE4BCE-75C1-4300-B2A8-205A784478E8}" type="presParOf" srcId="{458C05AF-0BA6-4FE6-9420-E2BA6C670C4C}" destId="{EAA196FA-2F57-48D3-8A8B-6C8CC3BCD30D}" srcOrd="3" destOrd="0" presId="urn:microsoft.com/office/officeart/2005/8/layout/vList2"/>
    <dgm:cxn modelId="{2428DB7B-664C-46AB-BE94-7638E3799FC9}" type="presParOf" srcId="{458C05AF-0BA6-4FE6-9420-E2BA6C670C4C}" destId="{8CC5C65B-4C66-48F4-BD9B-66EE0DDCD67C}" srcOrd="4" destOrd="0" presId="urn:microsoft.com/office/officeart/2005/8/layout/vList2"/>
    <dgm:cxn modelId="{59983D9B-34AA-4CE9-9DC8-76D2923D92A6}" type="presParOf" srcId="{458C05AF-0BA6-4FE6-9420-E2BA6C670C4C}" destId="{AE705CDD-A21D-40D0-9522-A95717EA2FD9}" srcOrd="5" destOrd="0" presId="urn:microsoft.com/office/officeart/2005/8/layout/vList2"/>
    <dgm:cxn modelId="{2B3CC075-D089-45FB-BE25-7790117CECB9}" type="presParOf" srcId="{458C05AF-0BA6-4FE6-9420-E2BA6C670C4C}" destId="{9DF89260-29DD-4422-97C1-90B599DBEDFF}" srcOrd="6" destOrd="0" presId="urn:microsoft.com/office/officeart/2005/8/layout/vList2"/>
    <dgm:cxn modelId="{5D50085D-0BB6-42AD-A676-1265ABFBDCBC}" type="presParOf" srcId="{458C05AF-0BA6-4FE6-9420-E2BA6C670C4C}" destId="{74215155-9C8B-408C-BEC1-2C1C5378ACBD}" srcOrd="7" destOrd="0" presId="urn:microsoft.com/office/officeart/2005/8/layout/vList2"/>
    <dgm:cxn modelId="{5625C4B0-8994-4687-9768-E6A66E778689}" type="presParOf" srcId="{458C05AF-0BA6-4FE6-9420-E2BA6C670C4C}" destId="{0DB2EB66-0C88-4D9E-B890-F70A7514EE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025509-EE7A-4897-85CE-FC020F1691EE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C041CD-795E-481F-9D17-4A226947E8C2}">
      <dgm:prSet phldrT="[Text]"/>
      <dgm:spPr/>
      <dgm:t>
        <a:bodyPr/>
        <a:lstStyle/>
        <a:p>
          <a:r>
            <a:rPr lang="hy-AM"/>
            <a:t>Էներգետիկ կարիքներ</a:t>
          </a:r>
          <a:endParaRPr lang="en-US"/>
        </a:p>
      </dgm:t>
    </dgm:pt>
    <dgm:pt modelId="{00E6B0C1-81C3-4614-A549-EAF6C8C9A81F}" type="parTrans" cxnId="{6CC8D37A-00C1-49F3-887C-C8E5AFFC023B}">
      <dgm:prSet/>
      <dgm:spPr/>
      <dgm:t>
        <a:bodyPr/>
        <a:lstStyle/>
        <a:p>
          <a:endParaRPr lang="en-US"/>
        </a:p>
      </dgm:t>
    </dgm:pt>
    <dgm:pt modelId="{FD50665B-BA14-416B-B18E-F5F08BDDE59C}" type="sibTrans" cxnId="{6CC8D37A-00C1-49F3-887C-C8E5AFFC023B}">
      <dgm:prSet/>
      <dgm:spPr/>
      <dgm:t>
        <a:bodyPr/>
        <a:lstStyle/>
        <a:p>
          <a:endParaRPr lang="en-US"/>
        </a:p>
      </dgm:t>
    </dgm:pt>
    <dgm:pt modelId="{FFAD3E17-B33F-447D-A267-CCCE84817FC4}">
      <dgm:prSet phldrT="[Text]"/>
      <dgm:spPr/>
      <dgm:t>
        <a:bodyPr/>
        <a:lstStyle/>
        <a:p>
          <a:r>
            <a:rPr lang="hy-AM"/>
            <a:t>Որքան էլ․ էներգիա է հարկավոր</a:t>
          </a:r>
          <a:endParaRPr lang="en-US"/>
        </a:p>
      </dgm:t>
    </dgm:pt>
    <dgm:pt modelId="{D0057672-F6F3-424F-9DFA-2F7A4A503869}" type="parTrans" cxnId="{926C0B82-CFA8-4DD4-9019-0CF8A1F25281}">
      <dgm:prSet/>
      <dgm:spPr/>
      <dgm:t>
        <a:bodyPr/>
        <a:lstStyle/>
        <a:p>
          <a:endParaRPr lang="en-US"/>
        </a:p>
      </dgm:t>
    </dgm:pt>
    <dgm:pt modelId="{802549E0-A244-4FC3-AEFF-C2717BE07D8F}" type="sibTrans" cxnId="{926C0B82-CFA8-4DD4-9019-0CF8A1F25281}">
      <dgm:prSet/>
      <dgm:spPr/>
      <dgm:t>
        <a:bodyPr/>
        <a:lstStyle/>
        <a:p>
          <a:endParaRPr lang="en-US"/>
        </a:p>
      </dgm:t>
    </dgm:pt>
    <dgm:pt modelId="{8A70A8DD-3A57-42A8-B180-6003624427ED}">
      <dgm:prSet phldrT="[Text]"/>
      <dgm:spPr/>
      <dgm:t>
        <a:bodyPr/>
        <a:lstStyle/>
        <a:p>
          <a:r>
            <a:rPr lang="hy-AM"/>
            <a:t>Կարողությունների կարիքներ</a:t>
          </a:r>
          <a:endParaRPr lang="en-US"/>
        </a:p>
      </dgm:t>
    </dgm:pt>
    <dgm:pt modelId="{FD500693-5D0D-46C1-B947-0A15AD89A1E6}" type="parTrans" cxnId="{5F0D74BC-08C0-467F-A869-25314199777A}">
      <dgm:prSet/>
      <dgm:spPr/>
      <dgm:t>
        <a:bodyPr/>
        <a:lstStyle/>
        <a:p>
          <a:endParaRPr lang="en-US"/>
        </a:p>
      </dgm:t>
    </dgm:pt>
    <dgm:pt modelId="{E0C58B76-9B40-4AE4-8CE3-D704004A28CE}" type="sibTrans" cxnId="{5F0D74BC-08C0-467F-A869-25314199777A}">
      <dgm:prSet/>
      <dgm:spPr/>
      <dgm:t>
        <a:bodyPr/>
        <a:lstStyle/>
        <a:p>
          <a:endParaRPr lang="en-US"/>
        </a:p>
      </dgm:t>
    </dgm:pt>
    <dgm:pt modelId="{A2F06EDC-CAF1-44B4-BBFC-524055F3E9A5}">
      <dgm:prSet phldrT="[Text]"/>
      <dgm:spPr/>
      <dgm:t>
        <a:bodyPr/>
        <a:lstStyle/>
        <a:p>
          <a:r>
            <a:rPr lang="hy-AM" dirty="0"/>
            <a:t>Որոնք են տեխնիկական, ինստիտուցիոնալ, ֆինանսական կամ կառավարման հետ կապված կարողությունները:</a:t>
          </a:r>
          <a:endParaRPr lang="en-US" dirty="0"/>
        </a:p>
      </dgm:t>
    </dgm:pt>
    <dgm:pt modelId="{DD248642-748B-4704-8731-FFB1AB48D105}" type="parTrans" cxnId="{2E2715D9-0758-43F5-8C36-94248CEAFD0B}">
      <dgm:prSet/>
      <dgm:spPr/>
      <dgm:t>
        <a:bodyPr/>
        <a:lstStyle/>
        <a:p>
          <a:endParaRPr lang="en-US"/>
        </a:p>
      </dgm:t>
    </dgm:pt>
    <dgm:pt modelId="{A2441139-618C-4FB2-9D5C-399655DDA15A}" type="sibTrans" cxnId="{2E2715D9-0758-43F5-8C36-94248CEAFD0B}">
      <dgm:prSet/>
      <dgm:spPr/>
      <dgm:t>
        <a:bodyPr/>
        <a:lstStyle/>
        <a:p>
          <a:endParaRPr lang="en-US"/>
        </a:p>
      </dgm:t>
    </dgm:pt>
    <dgm:pt modelId="{3C1B3C63-F59D-4E1F-9B38-D2BA7745E1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b="0" i="0"/>
            <a:t>Ինչի համար է օգտագործվելու էլ․ էներգիան</a:t>
          </a:r>
          <a:endParaRPr lang="en-US" b="0" i="0"/>
        </a:p>
      </dgm:t>
    </dgm:pt>
    <dgm:pt modelId="{1F4D6DD6-45A5-4FF3-B237-6790AC63DB28}" type="parTrans" cxnId="{C52D8E9B-F57C-4BAE-B2B4-99F28359E45B}">
      <dgm:prSet/>
      <dgm:spPr/>
      <dgm:t>
        <a:bodyPr/>
        <a:lstStyle/>
        <a:p>
          <a:endParaRPr lang="en-US"/>
        </a:p>
      </dgm:t>
    </dgm:pt>
    <dgm:pt modelId="{F23B94CE-3123-4041-8EE3-D75F0E890C55}" type="sibTrans" cxnId="{C52D8E9B-F57C-4BAE-B2B4-99F28359E45B}">
      <dgm:prSet/>
      <dgm:spPr/>
      <dgm:t>
        <a:bodyPr/>
        <a:lstStyle/>
        <a:p>
          <a:endParaRPr lang="en-US"/>
        </a:p>
      </dgm:t>
    </dgm:pt>
    <dgm:pt modelId="{DE83425D-4BC9-4907-9866-5BB86E5FAC6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b="0" i="0"/>
            <a:t>Ժամանակի ընթացքում ինչպես են փոխվելու էներգետիկ կարիքները</a:t>
          </a:r>
          <a:endParaRPr lang="en-US" b="0" i="0"/>
        </a:p>
      </dgm:t>
    </dgm:pt>
    <dgm:pt modelId="{8C47A26F-4A32-4305-A640-54CAE258276E}" type="parTrans" cxnId="{8CF9A39F-2A25-4D18-818D-C25DF999951F}">
      <dgm:prSet/>
      <dgm:spPr/>
      <dgm:t>
        <a:bodyPr/>
        <a:lstStyle/>
        <a:p>
          <a:endParaRPr lang="en-US"/>
        </a:p>
      </dgm:t>
    </dgm:pt>
    <dgm:pt modelId="{6CA6AF7E-3446-4B9B-81B3-E801FD813952}" type="sibTrans" cxnId="{8CF9A39F-2A25-4D18-818D-C25DF999951F}">
      <dgm:prSet/>
      <dgm:spPr/>
      <dgm:t>
        <a:bodyPr/>
        <a:lstStyle/>
        <a:p>
          <a:endParaRPr lang="en-US"/>
        </a:p>
      </dgm:t>
    </dgm:pt>
    <dgm:pt modelId="{05E23710-AF28-4768-945E-7FC9DEB1C2E6}">
      <dgm:prSet phldrT="[Text]"/>
      <dgm:spPr/>
      <dgm:t>
        <a:bodyPr/>
        <a:lstStyle/>
        <a:p>
          <a:r>
            <a:rPr lang="hy-AM"/>
            <a:t>Որքան է կազմում էլ․ էներգիայի սպառումը</a:t>
          </a:r>
          <a:endParaRPr lang="en-US"/>
        </a:p>
      </dgm:t>
    </dgm:pt>
    <dgm:pt modelId="{3B936A5F-BFC1-4EB4-8635-2E17BBE79EEA}" type="parTrans" cxnId="{079F8C15-C6E2-46DC-922C-4933D0A8E101}">
      <dgm:prSet/>
      <dgm:spPr/>
      <dgm:t>
        <a:bodyPr/>
        <a:lstStyle/>
        <a:p>
          <a:endParaRPr lang="en-US"/>
        </a:p>
      </dgm:t>
    </dgm:pt>
    <dgm:pt modelId="{89112C0E-A2F7-40C2-A371-05917AE0C64C}" type="sibTrans" cxnId="{079F8C15-C6E2-46DC-922C-4933D0A8E101}">
      <dgm:prSet/>
      <dgm:spPr/>
      <dgm:t>
        <a:bodyPr/>
        <a:lstStyle/>
        <a:p>
          <a:endParaRPr lang="en-US"/>
        </a:p>
      </dgm:t>
    </dgm:pt>
    <dgm:pt modelId="{29DA8054-EB44-42A1-9470-2D97855910C8}" type="pres">
      <dgm:prSet presAssocID="{FF025509-EE7A-4897-85CE-FC020F1691EE}" presName="Name0" presStyleCnt="0">
        <dgm:presLayoutVars>
          <dgm:dir/>
          <dgm:animLvl val="lvl"/>
          <dgm:resizeHandles val="exact"/>
        </dgm:presLayoutVars>
      </dgm:prSet>
      <dgm:spPr/>
    </dgm:pt>
    <dgm:pt modelId="{A62C8BFF-A6CE-45C1-A710-59BDE82473A0}" type="pres">
      <dgm:prSet presAssocID="{8A70A8DD-3A57-42A8-B180-6003624427ED}" presName="boxAndChildren" presStyleCnt="0"/>
      <dgm:spPr/>
    </dgm:pt>
    <dgm:pt modelId="{D38CD715-C147-4CBD-96A4-5953FDD9C8F4}" type="pres">
      <dgm:prSet presAssocID="{8A70A8DD-3A57-42A8-B180-6003624427ED}" presName="parentTextBox" presStyleLbl="alignNode1" presStyleIdx="0" presStyleCnt="2" custLinFactNeighborX="284" custLinFactNeighborY="-11280"/>
      <dgm:spPr/>
    </dgm:pt>
    <dgm:pt modelId="{02719A88-19EF-461F-A544-9534CF19B56C}" type="pres">
      <dgm:prSet presAssocID="{8A70A8DD-3A57-42A8-B180-6003624427ED}" presName="descendantBox" presStyleLbl="bgAccFollowNode1" presStyleIdx="0" presStyleCnt="2" custLinFactNeighborX="105" custLinFactNeighborY="-10464"/>
      <dgm:spPr/>
    </dgm:pt>
    <dgm:pt modelId="{5B818DD8-90F5-4346-A0CF-1C0F1F1155AA}" type="pres">
      <dgm:prSet presAssocID="{FD50665B-BA14-416B-B18E-F5F08BDDE59C}" presName="sp" presStyleCnt="0"/>
      <dgm:spPr/>
    </dgm:pt>
    <dgm:pt modelId="{A9DF6319-99DE-4F05-AE34-FAF14E477F73}" type="pres">
      <dgm:prSet presAssocID="{B7C041CD-795E-481F-9D17-4A226947E8C2}" presName="arrowAndChildren" presStyleCnt="0"/>
      <dgm:spPr/>
    </dgm:pt>
    <dgm:pt modelId="{99A36DA0-7586-4AFC-9AFE-D23ABC59C2A7}" type="pres">
      <dgm:prSet presAssocID="{B7C041CD-795E-481F-9D17-4A226947E8C2}" presName="parentTextArrow" presStyleLbl="node1" presStyleIdx="0" presStyleCnt="0"/>
      <dgm:spPr/>
    </dgm:pt>
    <dgm:pt modelId="{6A127CD7-31B0-436A-9F70-EFCD29D64C11}" type="pres">
      <dgm:prSet presAssocID="{B7C041CD-795E-481F-9D17-4A226947E8C2}" presName="arrow" presStyleLbl="alignNode1" presStyleIdx="1" presStyleCnt="2"/>
      <dgm:spPr/>
    </dgm:pt>
    <dgm:pt modelId="{387EDE67-BE57-491A-B955-FF96A4F1FCCF}" type="pres">
      <dgm:prSet presAssocID="{B7C041CD-795E-481F-9D17-4A226947E8C2}" presName="descendantArrow" presStyleLbl="bgAccFollowNode1" presStyleIdx="1" presStyleCnt="2"/>
      <dgm:spPr/>
    </dgm:pt>
  </dgm:ptLst>
  <dgm:cxnLst>
    <dgm:cxn modelId="{A1C9F603-A24E-4FA3-8CAC-CCDD086E7957}" type="presOf" srcId="{8A70A8DD-3A57-42A8-B180-6003624427ED}" destId="{D38CD715-C147-4CBD-96A4-5953FDD9C8F4}" srcOrd="0" destOrd="0" presId="urn:microsoft.com/office/officeart/2016/7/layout/VerticalDownArrowProcess"/>
    <dgm:cxn modelId="{9E67E614-1357-4778-B7A4-493420688D92}" type="presOf" srcId="{DE83425D-4BC9-4907-9866-5BB86E5FAC64}" destId="{387EDE67-BE57-491A-B955-FF96A4F1FCCF}" srcOrd="0" destOrd="3" presId="urn:microsoft.com/office/officeart/2016/7/layout/VerticalDownArrowProcess"/>
    <dgm:cxn modelId="{079F8C15-C6E2-46DC-922C-4933D0A8E101}" srcId="{B7C041CD-795E-481F-9D17-4A226947E8C2}" destId="{05E23710-AF28-4768-945E-7FC9DEB1C2E6}" srcOrd="0" destOrd="0" parTransId="{3B936A5F-BFC1-4EB4-8635-2E17BBE79EEA}" sibTransId="{89112C0E-A2F7-40C2-A371-05917AE0C64C}"/>
    <dgm:cxn modelId="{BF17AF17-9803-4B52-A8BE-E97A6C12C867}" type="presOf" srcId="{B7C041CD-795E-481F-9D17-4A226947E8C2}" destId="{6A127CD7-31B0-436A-9F70-EFCD29D64C11}" srcOrd="1" destOrd="0" presId="urn:microsoft.com/office/officeart/2016/7/layout/VerticalDownArrowProcess"/>
    <dgm:cxn modelId="{9E602F44-D60B-4277-A337-287C7A2D796F}" type="presOf" srcId="{FFAD3E17-B33F-447D-A267-CCCE84817FC4}" destId="{387EDE67-BE57-491A-B955-FF96A4F1FCCF}" srcOrd="0" destOrd="1" presId="urn:microsoft.com/office/officeart/2016/7/layout/VerticalDownArrowProcess"/>
    <dgm:cxn modelId="{7751404C-1563-42E8-A093-B7C2733E5F30}" type="presOf" srcId="{B7C041CD-795E-481F-9D17-4A226947E8C2}" destId="{99A36DA0-7586-4AFC-9AFE-D23ABC59C2A7}" srcOrd="0" destOrd="0" presId="urn:microsoft.com/office/officeart/2016/7/layout/VerticalDownArrowProcess"/>
    <dgm:cxn modelId="{6CC8D37A-00C1-49F3-887C-C8E5AFFC023B}" srcId="{FF025509-EE7A-4897-85CE-FC020F1691EE}" destId="{B7C041CD-795E-481F-9D17-4A226947E8C2}" srcOrd="0" destOrd="0" parTransId="{00E6B0C1-81C3-4614-A549-EAF6C8C9A81F}" sibTransId="{FD50665B-BA14-416B-B18E-F5F08BDDE59C}"/>
    <dgm:cxn modelId="{926C0B82-CFA8-4DD4-9019-0CF8A1F25281}" srcId="{B7C041CD-795E-481F-9D17-4A226947E8C2}" destId="{FFAD3E17-B33F-447D-A267-CCCE84817FC4}" srcOrd="1" destOrd="0" parTransId="{D0057672-F6F3-424F-9DFA-2F7A4A503869}" sibTransId="{802549E0-A244-4FC3-AEFF-C2717BE07D8F}"/>
    <dgm:cxn modelId="{93E41383-D96E-4ABF-9A9E-BE79BFE27469}" type="presOf" srcId="{3C1B3C63-F59D-4E1F-9B38-D2BA7745E1E8}" destId="{387EDE67-BE57-491A-B955-FF96A4F1FCCF}" srcOrd="0" destOrd="2" presId="urn:microsoft.com/office/officeart/2016/7/layout/VerticalDownArrowProcess"/>
    <dgm:cxn modelId="{C52D8E9B-F57C-4BAE-B2B4-99F28359E45B}" srcId="{B7C041CD-795E-481F-9D17-4A226947E8C2}" destId="{3C1B3C63-F59D-4E1F-9B38-D2BA7745E1E8}" srcOrd="2" destOrd="0" parTransId="{1F4D6DD6-45A5-4FF3-B237-6790AC63DB28}" sibTransId="{F23B94CE-3123-4041-8EE3-D75F0E890C55}"/>
    <dgm:cxn modelId="{2B55A19B-173F-4957-8D74-CCA8239117C7}" type="presOf" srcId="{A2F06EDC-CAF1-44B4-BBFC-524055F3E9A5}" destId="{02719A88-19EF-461F-A544-9534CF19B56C}" srcOrd="0" destOrd="0" presId="urn:microsoft.com/office/officeart/2016/7/layout/VerticalDownArrowProcess"/>
    <dgm:cxn modelId="{8CF9A39F-2A25-4D18-818D-C25DF999951F}" srcId="{B7C041CD-795E-481F-9D17-4A226947E8C2}" destId="{DE83425D-4BC9-4907-9866-5BB86E5FAC64}" srcOrd="3" destOrd="0" parTransId="{8C47A26F-4A32-4305-A640-54CAE258276E}" sibTransId="{6CA6AF7E-3446-4B9B-81B3-E801FD813952}"/>
    <dgm:cxn modelId="{4D49AD9F-3E02-4A3A-8B09-39B972015E63}" type="presOf" srcId="{FF025509-EE7A-4897-85CE-FC020F1691EE}" destId="{29DA8054-EB44-42A1-9470-2D97855910C8}" srcOrd="0" destOrd="0" presId="urn:microsoft.com/office/officeart/2016/7/layout/VerticalDownArrowProcess"/>
    <dgm:cxn modelId="{5F0D74BC-08C0-467F-A869-25314199777A}" srcId="{FF025509-EE7A-4897-85CE-FC020F1691EE}" destId="{8A70A8DD-3A57-42A8-B180-6003624427ED}" srcOrd="1" destOrd="0" parTransId="{FD500693-5D0D-46C1-B947-0A15AD89A1E6}" sibTransId="{E0C58B76-9B40-4AE4-8CE3-D704004A28CE}"/>
    <dgm:cxn modelId="{2E2715D9-0758-43F5-8C36-94248CEAFD0B}" srcId="{8A70A8DD-3A57-42A8-B180-6003624427ED}" destId="{A2F06EDC-CAF1-44B4-BBFC-524055F3E9A5}" srcOrd="0" destOrd="0" parTransId="{DD248642-748B-4704-8731-FFB1AB48D105}" sibTransId="{A2441139-618C-4FB2-9D5C-399655DDA15A}"/>
    <dgm:cxn modelId="{5FAB7FFB-66FE-498D-9C90-150F01EE79F2}" type="presOf" srcId="{05E23710-AF28-4768-945E-7FC9DEB1C2E6}" destId="{387EDE67-BE57-491A-B955-FF96A4F1FCCF}" srcOrd="0" destOrd="0" presId="urn:microsoft.com/office/officeart/2016/7/layout/VerticalDownArrowProcess"/>
    <dgm:cxn modelId="{9A61CF22-8549-42D3-9109-518AA0854379}" type="presParOf" srcId="{29DA8054-EB44-42A1-9470-2D97855910C8}" destId="{A62C8BFF-A6CE-45C1-A710-59BDE82473A0}" srcOrd="0" destOrd="0" presId="urn:microsoft.com/office/officeart/2016/7/layout/VerticalDownArrowProcess"/>
    <dgm:cxn modelId="{08BB4C83-90ED-4813-9DEC-AAB4FFA60E68}" type="presParOf" srcId="{A62C8BFF-A6CE-45C1-A710-59BDE82473A0}" destId="{D38CD715-C147-4CBD-96A4-5953FDD9C8F4}" srcOrd="0" destOrd="0" presId="urn:microsoft.com/office/officeart/2016/7/layout/VerticalDownArrowProcess"/>
    <dgm:cxn modelId="{19EED5C1-C1D7-408D-AD02-91935C01AA13}" type="presParOf" srcId="{A62C8BFF-A6CE-45C1-A710-59BDE82473A0}" destId="{02719A88-19EF-461F-A544-9534CF19B56C}" srcOrd="1" destOrd="0" presId="urn:microsoft.com/office/officeart/2016/7/layout/VerticalDownArrowProcess"/>
    <dgm:cxn modelId="{B140D37E-D2AF-465A-9BEC-06536DC5DC21}" type="presParOf" srcId="{29DA8054-EB44-42A1-9470-2D97855910C8}" destId="{5B818DD8-90F5-4346-A0CF-1C0F1F1155AA}" srcOrd="1" destOrd="0" presId="urn:microsoft.com/office/officeart/2016/7/layout/VerticalDownArrowProcess"/>
    <dgm:cxn modelId="{0C60770A-809E-4AF3-9004-B4F98457C29F}" type="presParOf" srcId="{29DA8054-EB44-42A1-9470-2D97855910C8}" destId="{A9DF6319-99DE-4F05-AE34-FAF14E477F73}" srcOrd="2" destOrd="0" presId="urn:microsoft.com/office/officeart/2016/7/layout/VerticalDownArrowProcess"/>
    <dgm:cxn modelId="{1CA3DFA7-0B0B-4896-90B5-1A10EB59C5C7}" type="presParOf" srcId="{A9DF6319-99DE-4F05-AE34-FAF14E477F73}" destId="{99A36DA0-7586-4AFC-9AFE-D23ABC59C2A7}" srcOrd="0" destOrd="0" presId="urn:microsoft.com/office/officeart/2016/7/layout/VerticalDownArrowProcess"/>
    <dgm:cxn modelId="{BDC925E8-02E6-4BB3-BB91-03B78B979398}" type="presParOf" srcId="{A9DF6319-99DE-4F05-AE34-FAF14E477F73}" destId="{6A127CD7-31B0-436A-9F70-EFCD29D64C11}" srcOrd="1" destOrd="0" presId="urn:microsoft.com/office/officeart/2016/7/layout/VerticalDownArrowProcess"/>
    <dgm:cxn modelId="{AF038D93-4A96-4B04-80C8-415875FA86E6}" type="presParOf" srcId="{A9DF6319-99DE-4F05-AE34-FAF14E477F73}" destId="{387EDE67-BE57-491A-B955-FF96A4F1FCC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78464-4752-43FD-A2EF-0D10405D834A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231890-AE41-46E8-831B-795309AEE2F7}">
      <dgm:prSet/>
      <dgm:spPr/>
      <dgm:t>
        <a:bodyPr/>
        <a:lstStyle/>
        <a:p>
          <a:r>
            <a:rPr lang="hy-AM"/>
            <a:t>Խնդիրները վերհանելու</a:t>
          </a:r>
          <a:endParaRPr lang="en-US"/>
        </a:p>
      </dgm:t>
    </dgm:pt>
    <dgm:pt modelId="{2EF465D0-1112-4398-99DA-DBDA495389C5}" type="parTrans" cxnId="{88363F6D-A27E-4909-9AC3-25C1F93D0F9D}">
      <dgm:prSet/>
      <dgm:spPr/>
      <dgm:t>
        <a:bodyPr/>
        <a:lstStyle/>
        <a:p>
          <a:endParaRPr lang="en-US"/>
        </a:p>
      </dgm:t>
    </dgm:pt>
    <dgm:pt modelId="{2B9D71B8-CDF7-4F43-9562-8EDD0EAA74E6}" type="sibTrans" cxnId="{88363F6D-A27E-4909-9AC3-25C1F93D0F9D}">
      <dgm:prSet/>
      <dgm:spPr/>
      <dgm:t>
        <a:bodyPr/>
        <a:lstStyle/>
        <a:p>
          <a:endParaRPr lang="en-US"/>
        </a:p>
      </dgm:t>
    </dgm:pt>
    <dgm:pt modelId="{95A23CF7-9E08-4ABC-95BF-CA95B183051D}">
      <dgm:prSet/>
      <dgm:spPr/>
      <dgm:t>
        <a:bodyPr/>
        <a:lstStyle/>
        <a:p>
          <a:r>
            <a:rPr lang="hy-AM"/>
            <a:t>Իրավիճակը և փոփոխությունների ներուժը գնահատելու</a:t>
          </a:r>
          <a:endParaRPr lang="en-US"/>
        </a:p>
      </dgm:t>
    </dgm:pt>
    <dgm:pt modelId="{FB4F2E21-998B-4DF4-A2CB-B04D52564C9E}" type="parTrans" cxnId="{1F1B929E-4D0C-437D-AB1A-120073662CEE}">
      <dgm:prSet/>
      <dgm:spPr/>
      <dgm:t>
        <a:bodyPr/>
        <a:lstStyle/>
        <a:p>
          <a:endParaRPr lang="en-US"/>
        </a:p>
      </dgm:t>
    </dgm:pt>
    <dgm:pt modelId="{0C9C192C-A1E0-4F8D-A4F6-AD3EC4CBFF9E}" type="sibTrans" cxnId="{1F1B929E-4D0C-437D-AB1A-120073662CEE}">
      <dgm:prSet/>
      <dgm:spPr/>
      <dgm:t>
        <a:bodyPr/>
        <a:lstStyle/>
        <a:p>
          <a:endParaRPr lang="en-US"/>
        </a:p>
      </dgm:t>
    </dgm:pt>
    <dgm:pt modelId="{40C6F404-524A-453D-8D6F-FB6876796FA6}">
      <dgm:prSet/>
      <dgm:spPr/>
      <dgm:t>
        <a:bodyPr/>
        <a:lstStyle/>
        <a:p>
          <a:r>
            <a:rPr lang="hy-AM"/>
            <a:t>Որոշումներ կայացնելու</a:t>
          </a:r>
          <a:endParaRPr lang="en-US"/>
        </a:p>
      </dgm:t>
    </dgm:pt>
    <dgm:pt modelId="{0DBFE198-DB12-4B20-9B19-AD23B97A3360}" type="parTrans" cxnId="{7A309E0D-AEBD-4311-8E37-8245B8676F1D}">
      <dgm:prSet/>
      <dgm:spPr/>
      <dgm:t>
        <a:bodyPr/>
        <a:lstStyle/>
        <a:p>
          <a:endParaRPr lang="en-US"/>
        </a:p>
      </dgm:t>
    </dgm:pt>
    <dgm:pt modelId="{3A373E79-68E9-4CDF-9946-A60A681EA34B}" type="sibTrans" cxnId="{7A309E0D-AEBD-4311-8E37-8245B8676F1D}">
      <dgm:prSet/>
      <dgm:spPr/>
      <dgm:t>
        <a:bodyPr/>
        <a:lstStyle/>
        <a:p>
          <a:endParaRPr lang="en-US"/>
        </a:p>
      </dgm:t>
    </dgm:pt>
    <dgm:pt modelId="{2FF3B311-EC7F-4CCD-B667-8FA79D709EE1}">
      <dgm:prSet/>
      <dgm:spPr/>
      <dgm:t>
        <a:bodyPr/>
        <a:lstStyle/>
        <a:p>
          <a:r>
            <a:rPr lang="hy-AM"/>
            <a:t>Քաղաքականություն մշակելու</a:t>
          </a:r>
          <a:endParaRPr lang="en-US"/>
        </a:p>
      </dgm:t>
    </dgm:pt>
    <dgm:pt modelId="{EA9B766B-6B32-4190-BA8A-AE8A8A21337D}" type="parTrans" cxnId="{43947127-EE43-46C7-AF48-89724340CC4A}">
      <dgm:prSet/>
      <dgm:spPr/>
      <dgm:t>
        <a:bodyPr/>
        <a:lstStyle/>
        <a:p>
          <a:endParaRPr lang="en-US"/>
        </a:p>
      </dgm:t>
    </dgm:pt>
    <dgm:pt modelId="{248AB00D-7035-4083-8FC7-7B02F62B35CE}" type="sibTrans" cxnId="{43947127-EE43-46C7-AF48-89724340CC4A}">
      <dgm:prSet/>
      <dgm:spPr/>
      <dgm:t>
        <a:bodyPr/>
        <a:lstStyle/>
        <a:p>
          <a:endParaRPr lang="en-US"/>
        </a:p>
      </dgm:t>
    </dgm:pt>
    <dgm:pt modelId="{7469234E-238F-41C9-AEDD-7C4A15C4A748}">
      <dgm:prSet/>
      <dgm:spPr/>
      <dgm:t>
        <a:bodyPr/>
        <a:lstStyle/>
        <a:p>
          <a:r>
            <a:rPr lang="hy-AM"/>
            <a:t>Գործողությունների ծրագրեր մշակելու</a:t>
          </a:r>
          <a:endParaRPr lang="en-US"/>
        </a:p>
      </dgm:t>
    </dgm:pt>
    <dgm:pt modelId="{D0739667-8D06-49C9-A9A5-DD684B3ED89D}" type="parTrans" cxnId="{32810F9F-4809-487A-B059-969AEAC2FDF6}">
      <dgm:prSet/>
      <dgm:spPr/>
      <dgm:t>
        <a:bodyPr/>
        <a:lstStyle/>
        <a:p>
          <a:endParaRPr lang="en-US"/>
        </a:p>
      </dgm:t>
    </dgm:pt>
    <dgm:pt modelId="{EC152890-66A7-4E4C-8737-5F09378729C1}" type="sibTrans" cxnId="{32810F9F-4809-487A-B059-969AEAC2FDF6}">
      <dgm:prSet/>
      <dgm:spPr/>
      <dgm:t>
        <a:bodyPr/>
        <a:lstStyle/>
        <a:p>
          <a:endParaRPr lang="en-US"/>
        </a:p>
      </dgm:t>
    </dgm:pt>
    <dgm:pt modelId="{277B003A-B395-4A0C-88C0-015B4F138F9B}">
      <dgm:prSet/>
      <dgm:spPr/>
      <dgm:t>
        <a:bodyPr/>
        <a:lstStyle/>
        <a:p>
          <a:r>
            <a:rPr lang="hy-AM"/>
            <a:t>Բիզնես մոդել կառուցելու </a:t>
          </a:r>
          <a:endParaRPr lang="en-US"/>
        </a:p>
      </dgm:t>
    </dgm:pt>
    <dgm:pt modelId="{BE54483B-A606-4EDE-8456-58107BFD79D2}" type="parTrans" cxnId="{AAADD470-FA2F-4032-8FCE-B3CB08F874E0}">
      <dgm:prSet/>
      <dgm:spPr/>
      <dgm:t>
        <a:bodyPr/>
        <a:lstStyle/>
        <a:p>
          <a:endParaRPr lang="en-US"/>
        </a:p>
      </dgm:t>
    </dgm:pt>
    <dgm:pt modelId="{23C84072-FE72-4E6D-844C-1C6A912CF41B}" type="sibTrans" cxnId="{AAADD470-FA2F-4032-8FCE-B3CB08F874E0}">
      <dgm:prSet/>
      <dgm:spPr/>
      <dgm:t>
        <a:bodyPr/>
        <a:lstStyle/>
        <a:p>
          <a:endParaRPr lang="en-US"/>
        </a:p>
      </dgm:t>
    </dgm:pt>
    <dgm:pt modelId="{941DE8FE-B754-4DE8-B032-459D2C591F61}">
      <dgm:prSet/>
      <dgm:spPr/>
      <dgm:t>
        <a:bodyPr/>
        <a:lstStyle/>
        <a:p>
          <a:r>
            <a:rPr lang="hy-AM"/>
            <a:t>Ֆինանսական միջոցներ ներգրավելու</a:t>
          </a:r>
          <a:endParaRPr lang="en-US"/>
        </a:p>
      </dgm:t>
    </dgm:pt>
    <dgm:pt modelId="{4C5C7EB7-37DD-40A7-B255-1A34C0AB6462}" type="parTrans" cxnId="{A0439335-630F-498F-BE4F-BF1321486718}">
      <dgm:prSet/>
      <dgm:spPr/>
      <dgm:t>
        <a:bodyPr/>
        <a:lstStyle/>
        <a:p>
          <a:endParaRPr lang="en-US"/>
        </a:p>
      </dgm:t>
    </dgm:pt>
    <dgm:pt modelId="{9208D435-F648-4333-8F18-4A2528D255FE}" type="sibTrans" cxnId="{A0439335-630F-498F-BE4F-BF1321486718}">
      <dgm:prSet/>
      <dgm:spPr/>
      <dgm:t>
        <a:bodyPr/>
        <a:lstStyle/>
        <a:p>
          <a:endParaRPr lang="en-US"/>
        </a:p>
      </dgm:t>
    </dgm:pt>
    <dgm:pt modelId="{125808CD-5289-4D49-AF6C-CCAB8FB0A697}">
      <dgm:prSet/>
      <dgm:spPr/>
      <dgm:t>
        <a:bodyPr/>
        <a:lstStyle/>
        <a:p>
          <a:r>
            <a:rPr lang="hy-AM" dirty="0"/>
            <a:t>Իրազեկելու և մշակույթ ձևավորելու</a:t>
          </a:r>
          <a:endParaRPr lang="en-US" dirty="0"/>
        </a:p>
      </dgm:t>
    </dgm:pt>
    <dgm:pt modelId="{B07670F8-AC37-4272-9F2C-00296BDA5046}" type="parTrans" cxnId="{753C974C-243E-4D20-8802-A3777B2CA671}">
      <dgm:prSet/>
      <dgm:spPr/>
      <dgm:t>
        <a:bodyPr/>
        <a:lstStyle/>
        <a:p>
          <a:endParaRPr lang="en-US"/>
        </a:p>
      </dgm:t>
    </dgm:pt>
    <dgm:pt modelId="{6A63479C-ACD8-4222-8F4C-878AD584DE1A}" type="sibTrans" cxnId="{753C974C-243E-4D20-8802-A3777B2CA671}">
      <dgm:prSet/>
      <dgm:spPr/>
      <dgm:t>
        <a:bodyPr/>
        <a:lstStyle/>
        <a:p>
          <a:endParaRPr lang="en-US"/>
        </a:p>
      </dgm:t>
    </dgm:pt>
    <dgm:pt modelId="{F27BB756-4B69-4133-A93B-F7E9568F3B06}" type="pres">
      <dgm:prSet presAssocID="{8AF78464-4752-43FD-A2EF-0D10405D834A}" presName="diagram" presStyleCnt="0">
        <dgm:presLayoutVars>
          <dgm:dir/>
          <dgm:resizeHandles val="exact"/>
        </dgm:presLayoutVars>
      </dgm:prSet>
      <dgm:spPr/>
    </dgm:pt>
    <dgm:pt modelId="{29610EFA-8C1C-4CE1-A989-4F1796E51A43}" type="pres">
      <dgm:prSet presAssocID="{1A231890-AE41-46E8-831B-795309AEE2F7}" presName="node" presStyleLbl="node1" presStyleIdx="0" presStyleCnt="8">
        <dgm:presLayoutVars>
          <dgm:bulletEnabled val="1"/>
        </dgm:presLayoutVars>
      </dgm:prSet>
      <dgm:spPr/>
    </dgm:pt>
    <dgm:pt modelId="{048C7715-11B9-4DBB-B05B-D122F6E8E1AE}" type="pres">
      <dgm:prSet presAssocID="{2B9D71B8-CDF7-4F43-9562-8EDD0EAA74E6}" presName="sibTrans" presStyleCnt="0"/>
      <dgm:spPr/>
    </dgm:pt>
    <dgm:pt modelId="{EB5259A6-7C53-4421-B337-17F5AD04DB05}" type="pres">
      <dgm:prSet presAssocID="{95A23CF7-9E08-4ABC-95BF-CA95B183051D}" presName="node" presStyleLbl="node1" presStyleIdx="1" presStyleCnt="8">
        <dgm:presLayoutVars>
          <dgm:bulletEnabled val="1"/>
        </dgm:presLayoutVars>
      </dgm:prSet>
      <dgm:spPr/>
    </dgm:pt>
    <dgm:pt modelId="{64BDAC99-D65D-4470-B8AB-5224379ABA15}" type="pres">
      <dgm:prSet presAssocID="{0C9C192C-A1E0-4F8D-A4F6-AD3EC4CBFF9E}" presName="sibTrans" presStyleCnt="0"/>
      <dgm:spPr/>
    </dgm:pt>
    <dgm:pt modelId="{22EE65D7-AF24-44EB-991E-7CEA43712B06}" type="pres">
      <dgm:prSet presAssocID="{40C6F404-524A-453D-8D6F-FB6876796FA6}" presName="node" presStyleLbl="node1" presStyleIdx="2" presStyleCnt="8">
        <dgm:presLayoutVars>
          <dgm:bulletEnabled val="1"/>
        </dgm:presLayoutVars>
      </dgm:prSet>
      <dgm:spPr/>
    </dgm:pt>
    <dgm:pt modelId="{8900724B-BF4A-4621-8E69-E8755358383F}" type="pres">
      <dgm:prSet presAssocID="{3A373E79-68E9-4CDF-9946-A60A681EA34B}" presName="sibTrans" presStyleCnt="0"/>
      <dgm:spPr/>
    </dgm:pt>
    <dgm:pt modelId="{9418B374-A4DB-4C6A-A9A5-83A6DE41F0C6}" type="pres">
      <dgm:prSet presAssocID="{2FF3B311-EC7F-4CCD-B667-8FA79D709EE1}" presName="node" presStyleLbl="node1" presStyleIdx="3" presStyleCnt="8">
        <dgm:presLayoutVars>
          <dgm:bulletEnabled val="1"/>
        </dgm:presLayoutVars>
      </dgm:prSet>
      <dgm:spPr/>
    </dgm:pt>
    <dgm:pt modelId="{D6C73499-CA8F-48A6-BD08-DC1F38641ED4}" type="pres">
      <dgm:prSet presAssocID="{248AB00D-7035-4083-8FC7-7B02F62B35CE}" presName="sibTrans" presStyleCnt="0"/>
      <dgm:spPr/>
    </dgm:pt>
    <dgm:pt modelId="{15792021-39D5-48B9-B21C-127C9B5BC222}" type="pres">
      <dgm:prSet presAssocID="{7469234E-238F-41C9-AEDD-7C4A15C4A748}" presName="node" presStyleLbl="node1" presStyleIdx="4" presStyleCnt="8">
        <dgm:presLayoutVars>
          <dgm:bulletEnabled val="1"/>
        </dgm:presLayoutVars>
      </dgm:prSet>
      <dgm:spPr/>
    </dgm:pt>
    <dgm:pt modelId="{03B2919D-9484-4261-B124-4DBDAAA4BA28}" type="pres">
      <dgm:prSet presAssocID="{EC152890-66A7-4E4C-8737-5F09378729C1}" presName="sibTrans" presStyleCnt="0"/>
      <dgm:spPr/>
    </dgm:pt>
    <dgm:pt modelId="{2ABF858C-C35A-433C-8F99-A9CC63345D7C}" type="pres">
      <dgm:prSet presAssocID="{277B003A-B395-4A0C-88C0-015B4F138F9B}" presName="node" presStyleLbl="node1" presStyleIdx="5" presStyleCnt="8">
        <dgm:presLayoutVars>
          <dgm:bulletEnabled val="1"/>
        </dgm:presLayoutVars>
      </dgm:prSet>
      <dgm:spPr/>
    </dgm:pt>
    <dgm:pt modelId="{53C97A99-9F4E-44F3-A143-75176210671B}" type="pres">
      <dgm:prSet presAssocID="{23C84072-FE72-4E6D-844C-1C6A912CF41B}" presName="sibTrans" presStyleCnt="0"/>
      <dgm:spPr/>
    </dgm:pt>
    <dgm:pt modelId="{8D9E1AE7-0470-4668-B70C-1ED8BD735DD4}" type="pres">
      <dgm:prSet presAssocID="{941DE8FE-B754-4DE8-B032-459D2C591F61}" presName="node" presStyleLbl="node1" presStyleIdx="6" presStyleCnt="8">
        <dgm:presLayoutVars>
          <dgm:bulletEnabled val="1"/>
        </dgm:presLayoutVars>
      </dgm:prSet>
      <dgm:spPr/>
    </dgm:pt>
    <dgm:pt modelId="{CCCFB954-859E-40AF-969F-097BB2D5B988}" type="pres">
      <dgm:prSet presAssocID="{9208D435-F648-4333-8F18-4A2528D255FE}" presName="sibTrans" presStyleCnt="0"/>
      <dgm:spPr/>
    </dgm:pt>
    <dgm:pt modelId="{DEF5C5F4-49CE-4BC4-869B-A51190D8D134}" type="pres">
      <dgm:prSet presAssocID="{125808CD-5289-4D49-AF6C-CCAB8FB0A697}" presName="node" presStyleLbl="node1" presStyleIdx="7" presStyleCnt="8">
        <dgm:presLayoutVars>
          <dgm:bulletEnabled val="1"/>
        </dgm:presLayoutVars>
      </dgm:prSet>
      <dgm:spPr/>
    </dgm:pt>
  </dgm:ptLst>
  <dgm:cxnLst>
    <dgm:cxn modelId="{7A309E0D-AEBD-4311-8E37-8245B8676F1D}" srcId="{8AF78464-4752-43FD-A2EF-0D10405D834A}" destId="{40C6F404-524A-453D-8D6F-FB6876796FA6}" srcOrd="2" destOrd="0" parTransId="{0DBFE198-DB12-4B20-9B19-AD23B97A3360}" sibTransId="{3A373E79-68E9-4CDF-9946-A60A681EA34B}"/>
    <dgm:cxn modelId="{C4D82A0E-3CD5-4B5D-A72A-8457BAE539CB}" type="presOf" srcId="{40C6F404-524A-453D-8D6F-FB6876796FA6}" destId="{22EE65D7-AF24-44EB-991E-7CEA43712B06}" srcOrd="0" destOrd="0" presId="urn:microsoft.com/office/officeart/2005/8/layout/default"/>
    <dgm:cxn modelId="{DAA4A51A-8D9C-472F-A0F1-B34EC86E1748}" type="presOf" srcId="{7469234E-238F-41C9-AEDD-7C4A15C4A748}" destId="{15792021-39D5-48B9-B21C-127C9B5BC222}" srcOrd="0" destOrd="0" presId="urn:microsoft.com/office/officeart/2005/8/layout/default"/>
    <dgm:cxn modelId="{43947127-EE43-46C7-AF48-89724340CC4A}" srcId="{8AF78464-4752-43FD-A2EF-0D10405D834A}" destId="{2FF3B311-EC7F-4CCD-B667-8FA79D709EE1}" srcOrd="3" destOrd="0" parTransId="{EA9B766B-6B32-4190-BA8A-AE8A8A21337D}" sibTransId="{248AB00D-7035-4083-8FC7-7B02F62B35CE}"/>
    <dgm:cxn modelId="{A0439335-630F-498F-BE4F-BF1321486718}" srcId="{8AF78464-4752-43FD-A2EF-0D10405D834A}" destId="{941DE8FE-B754-4DE8-B032-459D2C591F61}" srcOrd="6" destOrd="0" parTransId="{4C5C7EB7-37DD-40A7-B255-1A34C0AB6462}" sibTransId="{9208D435-F648-4333-8F18-4A2528D255FE}"/>
    <dgm:cxn modelId="{753C974C-243E-4D20-8802-A3777B2CA671}" srcId="{8AF78464-4752-43FD-A2EF-0D10405D834A}" destId="{125808CD-5289-4D49-AF6C-CCAB8FB0A697}" srcOrd="7" destOrd="0" parTransId="{B07670F8-AC37-4272-9F2C-00296BDA5046}" sibTransId="{6A63479C-ACD8-4222-8F4C-878AD584DE1A}"/>
    <dgm:cxn modelId="{88363F6D-A27E-4909-9AC3-25C1F93D0F9D}" srcId="{8AF78464-4752-43FD-A2EF-0D10405D834A}" destId="{1A231890-AE41-46E8-831B-795309AEE2F7}" srcOrd="0" destOrd="0" parTransId="{2EF465D0-1112-4398-99DA-DBDA495389C5}" sibTransId="{2B9D71B8-CDF7-4F43-9562-8EDD0EAA74E6}"/>
    <dgm:cxn modelId="{2199E46E-9F3F-4D2D-8B69-324C4FCD8BCF}" type="presOf" srcId="{941DE8FE-B754-4DE8-B032-459D2C591F61}" destId="{8D9E1AE7-0470-4668-B70C-1ED8BD735DD4}" srcOrd="0" destOrd="0" presId="urn:microsoft.com/office/officeart/2005/8/layout/default"/>
    <dgm:cxn modelId="{AAADD470-FA2F-4032-8FCE-B3CB08F874E0}" srcId="{8AF78464-4752-43FD-A2EF-0D10405D834A}" destId="{277B003A-B395-4A0C-88C0-015B4F138F9B}" srcOrd="5" destOrd="0" parTransId="{BE54483B-A606-4EDE-8456-58107BFD79D2}" sibTransId="{23C84072-FE72-4E6D-844C-1C6A912CF41B}"/>
    <dgm:cxn modelId="{B0139757-6BCB-445E-A507-8E74684D88BF}" type="presOf" srcId="{125808CD-5289-4D49-AF6C-CCAB8FB0A697}" destId="{DEF5C5F4-49CE-4BC4-869B-A51190D8D134}" srcOrd="0" destOrd="0" presId="urn:microsoft.com/office/officeart/2005/8/layout/default"/>
    <dgm:cxn modelId="{C4F4A65A-DB1A-43EC-B860-A696B0B24FAE}" type="presOf" srcId="{95A23CF7-9E08-4ABC-95BF-CA95B183051D}" destId="{EB5259A6-7C53-4421-B337-17F5AD04DB05}" srcOrd="0" destOrd="0" presId="urn:microsoft.com/office/officeart/2005/8/layout/default"/>
    <dgm:cxn modelId="{FFC58397-87F0-45A6-B853-B46AB07F9C28}" type="presOf" srcId="{277B003A-B395-4A0C-88C0-015B4F138F9B}" destId="{2ABF858C-C35A-433C-8F99-A9CC63345D7C}" srcOrd="0" destOrd="0" presId="urn:microsoft.com/office/officeart/2005/8/layout/default"/>
    <dgm:cxn modelId="{1F1B929E-4D0C-437D-AB1A-120073662CEE}" srcId="{8AF78464-4752-43FD-A2EF-0D10405D834A}" destId="{95A23CF7-9E08-4ABC-95BF-CA95B183051D}" srcOrd="1" destOrd="0" parTransId="{FB4F2E21-998B-4DF4-A2CB-B04D52564C9E}" sibTransId="{0C9C192C-A1E0-4F8D-A4F6-AD3EC4CBFF9E}"/>
    <dgm:cxn modelId="{32810F9F-4809-487A-B059-969AEAC2FDF6}" srcId="{8AF78464-4752-43FD-A2EF-0D10405D834A}" destId="{7469234E-238F-41C9-AEDD-7C4A15C4A748}" srcOrd="4" destOrd="0" parTransId="{D0739667-8D06-49C9-A9A5-DD684B3ED89D}" sibTransId="{EC152890-66A7-4E4C-8737-5F09378729C1}"/>
    <dgm:cxn modelId="{F59FEFA2-3FD5-4375-A358-147AA0390B14}" type="presOf" srcId="{8AF78464-4752-43FD-A2EF-0D10405D834A}" destId="{F27BB756-4B69-4133-A93B-F7E9568F3B06}" srcOrd="0" destOrd="0" presId="urn:microsoft.com/office/officeart/2005/8/layout/default"/>
    <dgm:cxn modelId="{F75538AE-B132-4D5D-92E1-299EBB714130}" type="presOf" srcId="{2FF3B311-EC7F-4CCD-B667-8FA79D709EE1}" destId="{9418B374-A4DB-4C6A-A9A5-83A6DE41F0C6}" srcOrd="0" destOrd="0" presId="urn:microsoft.com/office/officeart/2005/8/layout/default"/>
    <dgm:cxn modelId="{02E7EBD6-4D3C-4779-87E0-480DAD138236}" type="presOf" srcId="{1A231890-AE41-46E8-831B-795309AEE2F7}" destId="{29610EFA-8C1C-4CE1-A989-4F1796E51A43}" srcOrd="0" destOrd="0" presId="urn:microsoft.com/office/officeart/2005/8/layout/default"/>
    <dgm:cxn modelId="{52FDF1E3-06FC-4651-A408-87DA33BD298D}" type="presParOf" srcId="{F27BB756-4B69-4133-A93B-F7E9568F3B06}" destId="{29610EFA-8C1C-4CE1-A989-4F1796E51A43}" srcOrd="0" destOrd="0" presId="urn:microsoft.com/office/officeart/2005/8/layout/default"/>
    <dgm:cxn modelId="{CE3C1C32-C813-48CA-839D-AF06895DE074}" type="presParOf" srcId="{F27BB756-4B69-4133-A93B-F7E9568F3B06}" destId="{048C7715-11B9-4DBB-B05B-D122F6E8E1AE}" srcOrd="1" destOrd="0" presId="urn:microsoft.com/office/officeart/2005/8/layout/default"/>
    <dgm:cxn modelId="{CB3EC5B9-83C7-48C7-8382-925632605980}" type="presParOf" srcId="{F27BB756-4B69-4133-A93B-F7E9568F3B06}" destId="{EB5259A6-7C53-4421-B337-17F5AD04DB05}" srcOrd="2" destOrd="0" presId="urn:microsoft.com/office/officeart/2005/8/layout/default"/>
    <dgm:cxn modelId="{3F3FCF0B-56F8-4DA0-AB0F-03CFCA828A30}" type="presParOf" srcId="{F27BB756-4B69-4133-A93B-F7E9568F3B06}" destId="{64BDAC99-D65D-4470-B8AB-5224379ABA15}" srcOrd="3" destOrd="0" presId="urn:microsoft.com/office/officeart/2005/8/layout/default"/>
    <dgm:cxn modelId="{8731B524-8FDA-4A61-AF51-B80661B351FB}" type="presParOf" srcId="{F27BB756-4B69-4133-A93B-F7E9568F3B06}" destId="{22EE65D7-AF24-44EB-991E-7CEA43712B06}" srcOrd="4" destOrd="0" presId="urn:microsoft.com/office/officeart/2005/8/layout/default"/>
    <dgm:cxn modelId="{8BB9A48D-866A-4993-A672-C863A15593E1}" type="presParOf" srcId="{F27BB756-4B69-4133-A93B-F7E9568F3B06}" destId="{8900724B-BF4A-4621-8E69-E8755358383F}" srcOrd="5" destOrd="0" presId="urn:microsoft.com/office/officeart/2005/8/layout/default"/>
    <dgm:cxn modelId="{694D8E5A-8393-4A75-840C-022F1D6BB436}" type="presParOf" srcId="{F27BB756-4B69-4133-A93B-F7E9568F3B06}" destId="{9418B374-A4DB-4C6A-A9A5-83A6DE41F0C6}" srcOrd="6" destOrd="0" presId="urn:microsoft.com/office/officeart/2005/8/layout/default"/>
    <dgm:cxn modelId="{CF55F380-89C0-4AB1-AB40-58437D9FE742}" type="presParOf" srcId="{F27BB756-4B69-4133-A93B-F7E9568F3B06}" destId="{D6C73499-CA8F-48A6-BD08-DC1F38641ED4}" srcOrd="7" destOrd="0" presId="urn:microsoft.com/office/officeart/2005/8/layout/default"/>
    <dgm:cxn modelId="{E78878AF-40B5-4E9E-B29B-69CF2D44C914}" type="presParOf" srcId="{F27BB756-4B69-4133-A93B-F7E9568F3B06}" destId="{15792021-39D5-48B9-B21C-127C9B5BC222}" srcOrd="8" destOrd="0" presId="urn:microsoft.com/office/officeart/2005/8/layout/default"/>
    <dgm:cxn modelId="{C283527D-DD45-43D4-BC74-87C5FDD9496A}" type="presParOf" srcId="{F27BB756-4B69-4133-A93B-F7E9568F3B06}" destId="{03B2919D-9484-4261-B124-4DBDAAA4BA28}" srcOrd="9" destOrd="0" presId="urn:microsoft.com/office/officeart/2005/8/layout/default"/>
    <dgm:cxn modelId="{80164381-941D-4F66-B2EC-95CBF83D29C9}" type="presParOf" srcId="{F27BB756-4B69-4133-A93B-F7E9568F3B06}" destId="{2ABF858C-C35A-433C-8F99-A9CC63345D7C}" srcOrd="10" destOrd="0" presId="urn:microsoft.com/office/officeart/2005/8/layout/default"/>
    <dgm:cxn modelId="{B2818851-CC35-445A-A667-ABAFC5B9152B}" type="presParOf" srcId="{F27BB756-4B69-4133-A93B-F7E9568F3B06}" destId="{53C97A99-9F4E-44F3-A143-75176210671B}" srcOrd="11" destOrd="0" presId="urn:microsoft.com/office/officeart/2005/8/layout/default"/>
    <dgm:cxn modelId="{AFFC9533-1800-4608-A12A-A2E0998C2139}" type="presParOf" srcId="{F27BB756-4B69-4133-A93B-F7E9568F3B06}" destId="{8D9E1AE7-0470-4668-B70C-1ED8BD735DD4}" srcOrd="12" destOrd="0" presId="urn:microsoft.com/office/officeart/2005/8/layout/default"/>
    <dgm:cxn modelId="{1173AB9E-9089-422A-934A-426D00C9A63E}" type="presParOf" srcId="{F27BB756-4B69-4133-A93B-F7E9568F3B06}" destId="{CCCFB954-859E-40AF-969F-097BB2D5B988}" srcOrd="13" destOrd="0" presId="urn:microsoft.com/office/officeart/2005/8/layout/default"/>
    <dgm:cxn modelId="{A609E068-89D6-4FD9-B2AF-F4589356B3AB}" type="presParOf" srcId="{F27BB756-4B69-4133-A93B-F7E9568F3B06}" destId="{DEF5C5F4-49CE-4BC4-869B-A51190D8D13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0EFA-8C1C-4CE1-A989-4F1796E51A43}">
      <dsp:nvSpPr>
        <dsp:cNvPr id="0" name=""/>
        <dsp:cNvSpPr/>
      </dsp:nvSpPr>
      <dsp:spPr>
        <a:xfrm>
          <a:off x="2964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Խնդիրները վերհանելու</a:t>
          </a:r>
          <a:endParaRPr lang="en-US" sz="1800" kern="1200"/>
        </a:p>
      </dsp:txBody>
      <dsp:txXfrm>
        <a:off x="2964" y="36907"/>
        <a:ext cx="2351960" cy="1411176"/>
      </dsp:txXfrm>
    </dsp:sp>
    <dsp:sp modelId="{EB5259A6-7C53-4421-B337-17F5AD04DB05}">
      <dsp:nvSpPr>
        <dsp:cNvPr id="0" name=""/>
        <dsp:cNvSpPr/>
      </dsp:nvSpPr>
      <dsp:spPr>
        <a:xfrm>
          <a:off x="2590121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Իրավիճակը և փոփոխությունների ներուժը գնահատելու</a:t>
          </a:r>
          <a:endParaRPr lang="en-US" sz="1800" kern="1200"/>
        </a:p>
      </dsp:txBody>
      <dsp:txXfrm>
        <a:off x="2590121" y="36907"/>
        <a:ext cx="2351960" cy="1411176"/>
      </dsp:txXfrm>
    </dsp:sp>
    <dsp:sp modelId="{22EE65D7-AF24-44EB-991E-7CEA43712B06}">
      <dsp:nvSpPr>
        <dsp:cNvPr id="0" name=""/>
        <dsp:cNvSpPr/>
      </dsp:nvSpPr>
      <dsp:spPr>
        <a:xfrm>
          <a:off x="5177278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Որոշումներ կայացնելու</a:t>
          </a:r>
          <a:endParaRPr lang="en-US" sz="1800" kern="1200"/>
        </a:p>
      </dsp:txBody>
      <dsp:txXfrm>
        <a:off x="5177278" y="36907"/>
        <a:ext cx="2351960" cy="1411176"/>
      </dsp:txXfrm>
    </dsp:sp>
    <dsp:sp modelId="{9418B374-A4DB-4C6A-A9A5-83A6DE41F0C6}">
      <dsp:nvSpPr>
        <dsp:cNvPr id="0" name=""/>
        <dsp:cNvSpPr/>
      </dsp:nvSpPr>
      <dsp:spPr>
        <a:xfrm>
          <a:off x="7764434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Քաղաքականություն մշակելու</a:t>
          </a:r>
          <a:endParaRPr lang="en-US" sz="1800" kern="1200"/>
        </a:p>
      </dsp:txBody>
      <dsp:txXfrm>
        <a:off x="7764434" y="36907"/>
        <a:ext cx="2351960" cy="1411176"/>
      </dsp:txXfrm>
    </dsp:sp>
    <dsp:sp modelId="{15792021-39D5-48B9-B21C-127C9B5BC222}">
      <dsp:nvSpPr>
        <dsp:cNvPr id="0" name=""/>
        <dsp:cNvSpPr/>
      </dsp:nvSpPr>
      <dsp:spPr>
        <a:xfrm>
          <a:off x="2964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Գործողությունների ծրագրեր մշակելու</a:t>
          </a:r>
          <a:endParaRPr lang="en-US" sz="1800" kern="1200"/>
        </a:p>
      </dsp:txBody>
      <dsp:txXfrm>
        <a:off x="2964" y="1683280"/>
        <a:ext cx="2351960" cy="1411176"/>
      </dsp:txXfrm>
    </dsp:sp>
    <dsp:sp modelId="{2ABF858C-C35A-433C-8F99-A9CC63345D7C}">
      <dsp:nvSpPr>
        <dsp:cNvPr id="0" name=""/>
        <dsp:cNvSpPr/>
      </dsp:nvSpPr>
      <dsp:spPr>
        <a:xfrm>
          <a:off x="2590121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Բիզնես մոդել կառուցելու </a:t>
          </a:r>
          <a:endParaRPr lang="en-US" sz="1800" kern="1200"/>
        </a:p>
      </dsp:txBody>
      <dsp:txXfrm>
        <a:off x="2590121" y="1683280"/>
        <a:ext cx="2351960" cy="1411176"/>
      </dsp:txXfrm>
    </dsp:sp>
    <dsp:sp modelId="{8D9E1AE7-0470-4668-B70C-1ED8BD735DD4}">
      <dsp:nvSpPr>
        <dsp:cNvPr id="0" name=""/>
        <dsp:cNvSpPr/>
      </dsp:nvSpPr>
      <dsp:spPr>
        <a:xfrm>
          <a:off x="5177278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Ֆինանսական միջոցներ ներգրավելու</a:t>
          </a:r>
          <a:endParaRPr lang="en-US" sz="1800" kern="1200"/>
        </a:p>
      </dsp:txBody>
      <dsp:txXfrm>
        <a:off x="5177278" y="1683280"/>
        <a:ext cx="2351960" cy="1411176"/>
      </dsp:txXfrm>
    </dsp:sp>
    <dsp:sp modelId="{DEF5C5F4-49CE-4BC4-869B-A51190D8D134}">
      <dsp:nvSpPr>
        <dsp:cNvPr id="0" name=""/>
        <dsp:cNvSpPr/>
      </dsp:nvSpPr>
      <dsp:spPr>
        <a:xfrm>
          <a:off x="7764434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Իրազեկելու և մշակույթ ձևավորելու</a:t>
          </a:r>
          <a:endParaRPr lang="en-US" sz="1800" kern="1200" dirty="0"/>
        </a:p>
      </dsp:txBody>
      <dsp:txXfrm>
        <a:off x="7764434" y="1683280"/>
        <a:ext cx="2351960" cy="1411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7AF77-478F-4390-B856-78800F1C2C2E}">
      <dsp:nvSpPr>
        <dsp:cNvPr id="0" name=""/>
        <dsp:cNvSpPr/>
      </dsp:nvSpPr>
      <dsp:spPr>
        <a:xfrm>
          <a:off x="815969" y="3"/>
          <a:ext cx="1846609" cy="1107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Արտաքին և ներշենքային լուսավորություն</a:t>
          </a:r>
          <a:endParaRPr lang="en-US" sz="1400" kern="1200" dirty="0"/>
        </a:p>
      </dsp:txBody>
      <dsp:txXfrm>
        <a:off x="815969" y="3"/>
        <a:ext cx="1846609" cy="1107965"/>
      </dsp:txXfrm>
    </dsp:sp>
    <dsp:sp modelId="{DB0AA743-0DCA-4185-AF68-BBA8590A5457}">
      <dsp:nvSpPr>
        <dsp:cNvPr id="0" name=""/>
        <dsp:cNvSpPr/>
      </dsp:nvSpPr>
      <dsp:spPr>
        <a:xfrm>
          <a:off x="2847240" y="3"/>
          <a:ext cx="1846609" cy="110796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Շենքերի էներգաարդյունավետության բարձրացում</a:t>
          </a:r>
          <a:endParaRPr lang="en-US" sz="1400" kern="1200" dirty="0"/>
        </a:p>
      </dsp:txBody>
      <dsp:txXfrm>
        <a:off x="2847240" y="3"/>
        <a:ext cx="1846609" cy="1107965"/>
      </dsp:txXfrm>
    </dsp:sp>
    <dsp:sp modelId="{3954B1F8-665F-44D6-9408-C08126DF434F}">
      <dsp:nvSpPr>
        <dsp:cNvPr id="0" name=""/>
        <dsp:cNvSpPr/>
      </dsp:nvSpPr>
      <dsp:spPr>
        <a:xfrm>
          <a:off x="4878510" y="3"/>
          <a:ext cx="1846609" cy="110796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Քաղաքային տրանսպորտ</a:t>
          </a:r>
          <a:endParaRPr lang="en-US" sz="1400" kern="1200" dirty="0"/>
        </a:p>
      </dsp:txBody>
      <dsp:txXfrm>
        <a:off x="4878510" y="3"/>
        <a:ext cx="1846609" cy="1107965"/>
      </dsp:txXfrm>
    </dsp:sp>
    <dsp:sp modelId="{96D5ED0D-13B1-471A-BB31-A080D1313298}">
      <dsp:nvSpPr>
        <dsp:cNvPr id="0" name=""/>
        <dsp:cNvSpPr/>
      </dsp:nvSpPr>
      <dsp:spPr>
        <a:xfrm>
          <a:off x="1831604" y="1292629"/>
          <a:ext cx="1846609" cy="110796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Արդյունավետ սարքավորումների օգտագործում</a:t>
          </a:r>
          <a:endParaRPr lang="en-US" sz="1400" kern="1200" dirty="0"/>
        </a:p>
      </dsp:txBody>
      <dsp:txXfrm>
        <a:off x="1831604" y="1292629"/>
        <a:ext cx="1846609" cy="1107965"/>
      </dsp:txXfrm>
    </dsp:sp>
    <dsp:sp modelId="{A48729B7-E618-4B04-93ED-B06F9AC165EB}">
      <dsp:nvSpPr>
        <dsp:cNvPr id="0" name=""/>
        <dsp:cNvSpPr/>
      </dsp:nvSpPr>
      <dsp:spPr>
        <a:xfrm>
          <a:off x="3862875" y="1292629"/>
          <a:ext cx="1846609" cy="110796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0" i="0" kern="1200">
              <a:effectLst/>
              <a:latin typeface="+mn-lt"/>
              <a:ea typeface="+mn-ea"/>
              <a:cs typeface="+mn-cs"/>
            </a:rPr>
            <a:t>Ծառայությունների մատուցման և այլ ոլորտներ</a:t>
          </a:r>
          <a:endParaRPr lang="en-US" sz="1400" kern="1200" dirty="0"/>
        </a:p>
      </dsp:txBody>
      <dsp:txXfrm>
        <a:off x="3862875" y="1292629"/>
        <a:ext cx="1846609" cy="1107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D824B-0F45-49CA-AAB5-DBBE673BE04A}">
      <dsp:nvSpPr>
        <dsp:cNvPr id="0" name=""/>
        <dsp:cNvSpPr/>
      </dsp:nvSpPr>
      <dsp:spPr>
        <a:xfrm>
          <a:off x="0" y="3102"/>
          <a:ext cx="4803637" cy="71505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Լուսատուների տեսակ</a:t>
          </a:r>
          <a:endParaRPr lang="en-US" sz="1800" kern="1200"/>
        </a:p>
      </dsp:txBody>
      <dsp:txXfrm>
        <a:off x="34906" y="38008"/>
        <a:ext cx="4733825" cy="645240"/>
      </dsp:txXfrm>
    </dsp:sp>
    <dsp:sp modelId="{19B4D11A-6909-4CD0-A04C-F2E647F3A058}">
      <dsp:nvSpPr>
        <dsp:cNvPr id="0" name=""/>
        <dsp:cNvSpPr/>
      </dsp:nvSpPr>
      <dsp:spPr>
        <a:xfrm>
          <a:off x="0" y="769995"/>
          <a:ext cx="4803637" cy="715052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Լուսատուների և լամպերի քանակ</a:t>
          </a:r>
          <a:endParaRPr lang="en-US" sz="1800" kern="1200"/>
        </a:p>
      </dsp:txBody>
      <dsp:txXfrm>
        <a:off x="34906" y="804901"/>
        <a:ext cx="4733825" cy="645240"/>
      </dsp:txXfrm>
    </dsp:sp>
    <dsp:sp modelId="{8CC5C65B-4C66-48F4-BD9B-66EE0DDCD67C}">
      <dsp:nvSpPr>
        <dsp:cNvPr id="0" name=""/>
        <dsp:cNvSpPr/>
      </dsp:nvSpPr>
      <dsp:spPr>
        <a:xfrm>
          <a:off x="0" y="1536888"/>
          <a:ext cx="4803637" cy="715052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Հզորություն</a:t>
          </a:r>
          <a:endParaRPr lang="en-US" sz="1800" kern="1200"/>
        </a:p>
      </dsp:txBody>
      <dsp:txXfrm>
        <a:off x="34906" y="1571794"/>
        <a:ext cx="4733825" cy="645240"/>
      </dsp:txXfrm>
    </dsp:sp>
    <dsp:sp modelId="{9DF89260-29DD-4422-97C1-90B599DBEDFF}">
      <dsp:nvSpPr>
        <dsp:cNvPr id="0" name=""/>
        <dsp:cNvSpPr/>
      </dsp:nvSpPr>
      <dsp:spPr>
        <a:xfrm>
          <a:off x="0" y="2303781"/>
          <a:ext cx="4803637" cy="715052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էլեկտրաէներգիայի տարեկան սպառումը</a:t>
          </a:r>
          <a:endParaRPr lang="en-US" sz="1800" kern="1200"/>
        </a:p>
      </dsp:txBody>
      <dsp:txXfrm>
        <a:off x="34906" y="2338687"/>
        <a:ext cx="4733825" cy="645240"/>
      </dsp:txXfrm>
    </dsp:sp>
    <dsp:sp modelId="{0DB2EB66-0C88-4D9E-B890-F70A7514EEE1}">
      <dsp:nvSpPr>
        <dsp:cNvPr id="0" name=""/>
        <dsp:cNvSpPr/>
      </dsp:nvSpPr>
      <dsp:spPr>
        <a:xfrm>
          <a:off x="0" y="3070674"/>
          <a:ext cx="4803637" cy="715052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Ամառային</a:t>
          </a:r>
          <a:r>
            <a:rPr lang="hy-AM" sz="1800" kern="1200" dirty="0"/>
            <a:t> և ձմեռային</a:t>
          </a:r>
          <a:r>
            <a:rPr lang="en-GB" sz="1800" kern="1200" dirty="0"/>
            <a:t> </a:t>
          </a:r>
          <a:r>
            <a:rPr lang="en-GB" sz="1800" kern="1200" dirty="0" err="1"/>
            <a:t>ամիսներին</a:t>
          </a:r>
          <a:r>
            <a:rPr lang="en-GB" sz="1800" kern="1200" dirty="0"/>
            <a:t> </a:t>
          </a:r>
          <a:r>
            <a:rPr lang="en-GB" sz="1800" kern="1200" dirty="0" err="1"/>
            <a:t>միջին</a:t>
          </a:r>
          <a:r>
            <a:rPr lang="en-GB" sz="1800" kern="1200" dirty="0"/>
            <a:t> </a:t>
          </a:r>
          <a:r>
            <a:rPr lang="en-GB" sz="1800" kern="1200" dirty="0" err="1"/>
            <a:t>օրական</a:t>
          </a:r>
          <a:r>
            <a:rPr lang="en-GB" sz="1800" kern="1200" dirty="0"/>
            <a:t> </a:t>
          </a:r>
          <a:r>
            <a:rPr lang="en-GB" sz="1800" kern="1200" dirty="0" err="1"/>
            <a:t>միացման</a:t>
          </a:r>
          <a:r>
            <a:rPr lang="en-GB" sz="1800" kern="1200" dirty="0"/>
            <a:t> </a:t>
          </a:r>
          <a:r>
            <a:rPr lang="en-GB" sz="1800" kern="1200" dirty="0" err="1"/>
            <a:t>աշխատաժամերը</a:t>
          </a:r>
          <a:endParaRPr lang="en-US" sz="1800" kern="1200" dirty="0"/>
        </a:p>
      </dsp:txBody>
      <dsp:txXfrm>
        <a:off x="34906" y="3105580"/>
        <a:ext cx="4733825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D715-C147-4CBD-96A4-5953FDD9C8F4}">
      <dsp:nvSpPr>
        <dsp:cNvPr id="0" name=""/>
        <dsp:cNvSpPr/>
      </dsp:nvSpPr>
      <dsp:spPr>
        <a:xfrm>
          <a:off x="3534" y="2033942"/>
          <a:ext cx="1244394" cy="14411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501" tIns="92456" rIns="885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/>
            <a:t>Կարողությունների կարիքներ</a:t>
          </a:r>
          <a:endParaRPr lang="en-US" sz="1300" kern="1200"/>
        </a:p>
      </dsp:txBody>
      <dsp:txXfrm>
        <a:off x="3534" y="2033942"/>
        <a:ext cx="1244394" cy="1441144"/>
      </dsp:txXfrm>
    </dsp:sp>
    <dsp:sp modelId="{02719A88-19EF-461F-A544-9534CF19B56C}">
      <dsp:nvSpPr>
        <dsp:cNvPr id="0" name=""/>
        <dsp:cNvSpPr/>
      </dsp:nvSpPr>
      <dsp:spPr>
        <a:xfrm>
          <a:off x="1244394" y="2045702"/>
          <a:ext cx="3733183" cy="14411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27" tIns="165100" rIns="7572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 dirty="0"/>
            <a:t>Որոնք են տեխնիկական, ինստիտուցիոնալ, ֆինանսական կամ կառավարման հետ կապված կարողությունները:</a:t>
          </a:r>
          <a:endParaRPr lang="en-US" sz="1300" kern="1200" dirty="0"/>
        </a:p>
      </dsp:txBody>
      <dsp:txXfrm>
        <a:off x="1244394" y="2045702"/>
        <a:ext cx="3733183" cy="1441144"/>
      </dsp:txXfrm>
    </dsp:sp>
    <dsp:sp modelId="{6A127CD7-31B0-436A-9F70-EFCD29D64C11}">
      <dsp:nvSpPr>
        <dsp:cNvPr id="0" name=""/>
        <dsp:cNvSpPr/>
      </dsp:nvSpPr>
      <dsp:spPr>
        <a:xfrm rot="10800000">
          <a:off x="0" y="1641"/>
          <a:ext cx="1244394" cy="22164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501" tIns="92456" rIns="885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/>
            <a:t>Էներգետիկ կարիքներ</a:t>
          </a:r>
          <a:endParaRPr lang="en-US" sz="1300" kern="1200"/>
        </a:p>
      </dsp:txBody>
      <dsp:txXfrm rot="-10800000">
        <a:off x="0" y="1641"/>
        <a:ext cx="1244394" cy="1440711"/>
      </dsp:txXfrm>
    </dsp:sp>
    <dsp:sp modelId="{387EDE67-BE57-491A-B955-FF96A4F1FCCF}">
      <dsp:nvSpPr>
        <dsp:cNvPr id="0" name=""/>
        <dsp:cNvSpPr/>
      </dsp:nvSpPr>
      <dsp:spPr>
        <a:xfrm>
          <a:off x="1244394" y="1641"/>
          <a:ext cx="3733183" cy="14407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27" tIns="165100" rIns="7572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/>
            <a:t>Որքան է կազմում էլ․ էներգիայի սպառումը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/>
            <a:t>Որքան էլ․ էներգիա է հարկավոր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300" b="0" i="0" kern="1200"/>
            <a:t>Ինչի համար է օգտագործվելու էլ․ էներգիան</a:t>
          </a:r>
          <a:endParaRPr lang="en-US" sz="1300" b="0" i="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300" b="0" i="0" kern="1200"/>
            <a:t>Ժամանակի ընթացքում ինչպես են փոխվելու էներգետիկ կարիքները</a:t>
          </a:r>
          <a:endParaRPr lang="en-US" sz="1300" b="0" i="0" kern="1200"/>
        </a:p>
      </dsp:txBody>
      <dsp:txXfrm>
        <a:off x="1244394" y="1641"/>
        <a:ext cx="3733183" cy="1440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0EFA-8C1C-4CE1-A989-4F1796E51A43}">
      <dsp:nvSpPr>
        <dsp:cNvPr id="0" name=""/>
        <dsp:cNvSpPr/>
      </dsp:nvSpPr>
      <dsp:spPr>
        <a:xfrm>
          <a:off x="2964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Խնդիրները վերհանելու</a:t>
          </a:r>
          <a:endParaRPr lang="en-US" sz="1800" kern="1200"/>
        </a:p>
      </dsp:txBody>
      <dsp:txXfrm>
        <a:off x="2964" y="36907"/>
        <a:ext cx="2351960" cy="1411176"/>
      </dsp:txXfrm>
    </dsp:sp>
    <dsp:sp modelId="{EB5259A6-7C53-4421-B337-17F5AD04DB05}">
      <dsp:nvSpPr>
        <dsp:cNvPr id="0" name=""/>
        <dsp:cNvSpPr/>
      </dsp:nvSpPr>
      <dsp:spPr>
        <a:xfrm>
          <a:off x="2590121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Իրավիճակը և փոփոխությունների ներուժը գնահատելու</a:t>
          </a:r>
          <a:endParaRPr lang="en-US" sz="1800" kern="1200"/>
        </a:p>
      </dsp:txBody>
      <dsp:txXfrm>
        <a:off x="2590121" y="36907"/>
        <a:ext cx="2351960" cy="1411176"/>
      </dsp:txXfrm>
    </dsp:sp>
    <dsp:sp modelId="{22EE65D7-AF24-44EB-991E-7CEA43712B06}">
      <dsp:nvSpPr>
        <dsp:cNvPr id="0" name=""/>
        <dsp:cNvSpPr/>
      </dsp:nvSpPr>
      <dsp:spPr>
        <a:xfrm>
          <a:off x="5177278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Որոշումներ կայացնելու</a:t>
          </a:r>
          <a:endParaRPr lang="en-US" sz="1800" kern="1200"/>
        </a:p>
      </dsp:txBody>
      <dsp:txXfrm>
        <a:off x="5177278" y="36907"/>
        <a:ext cx="2351960" cy="1411176"/>
      </dsp:txXfrm>
    </dsp:sp>
    <dsp:sp modelId="{9418B374-A4DB-4C6A-A9A5-83A6DE41F0C6}">
      <dsp:nvSpPr>
        <dsp:cNvPr id="0" name=""/>
        <dsp:cNvSpPr/>
      </dsp:nvSpPr>
      <dsp:spPr>
        <a:xfrm>
          <a:off x="7764434" y="36907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Քաղաքականություն մշակելու</a:t>
          </a:r>
          <a:endParaRPr lang="en-US" sz="1800" kern="1200"/>
        </a:p>
      </dsp:txBody>
      <dsp:txXfrm>
        <a:off x="7764434" y="36907"/>
        <a:ext cx="2351960" cy="1411176"/>
      </dsp:txXfrm>
    </dsp:sp>
    <dsp:sp modelId="{15792021-39D5-48B9-B21C-127C9B5BC222}">
      <dsp:nvSpPr>
        <dsp:cNvPr id="0" name=""/>
        <dsp:cNvSpPr/>
      </dsp:nvSpPr>
      <dsp:spPr>
        <a:xfrm>
          <a:off x="2964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Գործողությունների ծրագրեր մշակելու</a:t>
          </a:r>
          <a:endParaRPr lang="en-US" sz="1800" kern="1200"/>
        </a:p>
      </dsp:txBody>
      <dsp:txXfrm>
        <a:off x="2964" y="1683280"/>
        <a:ext cx="2351960" cy="1411176"/>
      </dsp:txXfrm>
    </dsp:sp>
    <dsp:sp modelId="{2ABF858C-C35A-433C-8F99-A9CC63345D7C}">
      <dsp:nvSpPr>
        <dsp:cNvPr id="0" name=""/>
        <dsp:cNvSpPr/>
      </dsp:nvSpPr>
      <dsp:spPr>
        <a:xfrm>
          <a:off x="2590121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Բիզնես մոդել կառուցելու </a:t>
          </a:r>
          <a:endParaRPr lang="en-US" sz="1800" kern="1200"/>
        </a:p>
      </dsp:txBody>
      <dsp:txXfrm>
        <a:off x="2590121" y="1683280"/>
        <a:ext cx="2351960" cy="1411176"/>
      </dsp:txXfrm>
    </dsp:sp>
    <dsp:sp modelId="{8D9E1AE7-0470-4668-B70C-1ED8BD735DD4}">
      <dsp:nvSpPr>
        <dsp:cNvPr id="0" name=""/>
        <dsp:cNvSpPr/>
      </dsp:nvSpPr>
      <dsp:spPr>
        <a:xfrm>
          <a:off x="5177278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Ֆինանսական միջոցներ ներգրավելու</a:t>
          </a:r>
          <a:endParaRPr lang="en-US" sz="1800" kern="1200"/>
        </a:p>
      </dsp:txBody>
      <dsp:txXfrm>
        <a:off x="5177278" y="1683280"/>
        <a:ext cx="2351960" cy="1411176"/>
      </dsp:txXfrm>
    </dsp:sp>
    <dsp:sp modelId="{DEF5C5F4-49CE-4BC4-869B-A51190D8D134}">
      <dsp:nvSpPr>
        <dsp:cNvPr id="0" name=""/>
        <dsp:cNvSpPr/>
      </dsp:nvSpPr>
      <dsp:spPr>
        <a:xfrm>
          <a:off x="7764434" y="1683280"/>
          <a:ext cx="2351960" cy="14111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Իրազեկելու և մշակույթ ձևավորելու</a:t>
          </a:r>
          <a:endParaRPr lang="en-US" sz="1800" kern="1200" dirty="0"/>
        </a:p>
      </dsp:txBody>
      <dsp:txXfrm>
        <a:off x="7764434" y="1683280"/>
        <a:ext cx="2351960" cy="141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DD64-B3A4-40F2-B04A-51038EF1F072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A352-BB9C-48B3-9362-7643BFA82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68C-ED00-4492-B1BC-DEDB62E60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1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00E1D-E0CE-4A09-8919-3703D8DCB1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4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E433-DB2B-43B5-961D-55CE60FFB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B53FB-80B3-44D3-A609-7FC8E7739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AFE1-5C13-49AA-AFFB-1D07AD15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E96B-4ACF-42CB-BF9F-1B488DD5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A8B2-2983-4DE6-90AB-80B2BCED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10C8-ECD2-494F-A608-524DBA39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3A6CD-8931-468D-8697-027A82AB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389F-0DDD-458E-B1CF-92D3F364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B500-96FE-4F27-971D-EADFCE19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6115-FAE9-4C98-9C6C-EDB8D58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98CBF-E0D2-472F-B536-4A6671C4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6CF35-2476-440C-9657-B9372AE84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535A-F603-477B-95F3-40E116A3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6FFD5-063B-4128-93F6-B4EFC26A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2409-51F0-41E9-87D3-1511150E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998B-0C96-4166-9297-7FC3F681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4BB8D-A340-40A3-93F3-0D2E425E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8C7E-6878-4B0F-B7A4-2C3BFDC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EC5A-534B-4D9D-B044-90C2274A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9D492-8E8A-416D-9AB9-387BACB5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5604-315D-429B-A136-BD972EF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801F-44A5-4719-8921-B0D556AE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6CAB-5E27-4815-8853-0ABD2F37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70AD-1C7F-4740-8B5A-95AEDA4E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05B6-4BB0-4E7F-BC09-867B441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0769-7412-4E8E-8A69-C52E0473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F21D-77FC-4DAC-80E9-70DC89051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A14EA-AAEE-4E91-9E05-A45F10D98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3E8E2-C9F6-4B95-8071-1B9B69F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01A34-DC4C-48F3-A9BF-C11B5D15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52833-0441-437D-B119-7FABBA1F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33E9-24DC-442A-9218-3A2286D7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B6A45-F031-472A-A0EB-85F741DF4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0A257-C5A7-47B4-A4BF-55B55127B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FC4DA-32B5-4426-86E1-70C462775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3CA9-8BF2-4450-A3D7-D065ED667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0D54E-1048-46D9-BC5F-ADC43889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EF2E-EA3C-4BF0-8754-9929F50F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81BD6-77C7-4857-9491-4B4E870B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B0B5-93AD-4B1A-B406-ACD9E15E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63B15-E8DA-4D83-BD96-694AA631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4813D-32AA-4BE4-ABEA-6E6DE9FA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61F76-72FC-430D-AECF-7CEC646C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D7793-327E-4C46-B1A9-BAEDFDD1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A7E92-5767-4C90-945C-A1C0B66C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1404F-B044-4187-8662-6EE8F202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5F32-5457-49D7-8AB7-72891E06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71C-BEF5-43A3-9A35-DC460176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782FA-7153-44F6-BE61-DA0748511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93FBF-7BCD-45FB-90D9-1DBAA563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DA85B-49DC-436D-B53F-35BD290A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0FDC-7E8B-4C0F-9DA7-91973C4C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3590-E1C9-4F71-8CCA-792F3C46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E7572-1E6C-4AAA-AB61-2EC5B518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D792C-DDCA-4CD1-A7FC-4480F4695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A575D-EBE8-4532-8C8E-A5845E0F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0230D-10FC-4195-98CD-E7268CB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83A12-EC42-4B83-A1EE-E115D83F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009C4-E8CC-4099-B7AB-1B787902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B1DDB-588A-4ECE-B9BE-37344B286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58DC-1E6C-43B2-AE2C-DB56CBCE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B390-14FA-4629-8810-BA00FF6EB0B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E597-967A-4C4C-A915-B851DB57D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6D71-75C2-436E-91F9-A8A34FE4F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2AD7-1224-40FD-88BD-F9EFC343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19" Type="http://schemas.openxmlformats.org/officeDocument/2006/relationships/image" Target="../media/image12.png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1.jpe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B8C40A6-1710-438C-B79E-20934C431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382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62C7A-F3EE-451E-A3A8-3A0483DF1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y-AM" sz="2800" dirty="0">
                <a:solidFill>
                  <a:schemeClr val="accent6">
                    <a:lumMod val="50000"/>
                  </a:schemeClr>
                </a:solidFill>
              </a:rPr>
              <a:t>Հետազոտություններ համայնքներում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581B4-8902-446E-BC6F-0A4995B85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9793" y="5242674"/>
            <a:ext cx="4703379" cy="924433"/>
          </a:xfrm>
        </p:spPr>
        <p:txBody>
          <a:bodyPr>
            <a:normAutofit/>
          </a:bodyPr>
          <a:lstStyle/>
          <a:p>
            <a:r>
              <a:rPr lang="hy-AM" sz="2000" dirty="0"/>
              <a:t>Նունե Սաքանյան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8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Քաղաքային փողոցային լուսավորության համակարգերը ՀՀ-ում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46696"/>
              </p:ext>
            </p:extLst>
          </p:nvPr>
        </p:nvGraphicFramePr>
        <p:xfrm>
          <a:off x="828675" y="1942453"/>
          <a:ext cx="10525126" cy="41176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Ցուցանիշները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Երևան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Այլ քաղաքներ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Լուսավորված օբյեկտների թիվը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1235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981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Փողոցային լույսերի </a:t>
                      </a:r>
                      <a:r>
                        <a:rPr lang="fr-FR" sz="1800">
                          <a:effectLst/>
                        </a:rPr>
                        <a:t>թ</a:t>
                      </a:r>
                      <a:r>
                        <a:rPr lang="en-US" sz="1800">
                          <a:effectLst/>
                        </a:rPr>
                        <a:t>իվը և տեսակը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54880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7450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Բարձր ճնշման նատրիում</a:t>
                      </a:r>
                      <a:r>
                        <a:rPr lang="hy-AM" sz="1800">
                          <a:effectLst/>
                        </a:rPr>
                        <a:t>ային</a:t>
                      </a:r>
                      <a:r>
                        <a:rPr lang="fr-FR" sz="1800">
                          <a:effectLst/>
                        </a:rPr>
                        <a:t> 150</a:t>
                      </a:r>
                      <a:r>
                        <a:rPr lang="en-US" sz="1800">
                          <a:effectLst/>
                        </a:rPr>
                        <a:t>Վ</a:t>
                      </a:r>
                      <a:r>
                        <a:rPr lang="hy-AM" sz="1800">
                          <a:effectLst/>
                        </a:rPr>
                        <a:t>տ</a:t>
                      </a:r>
                      <a:r>
                        <a:rPr lang="fr-FR" sz="1800">
                          <a:effectLst/>
                        </a:rPr>
                        <a:t>/250</a:t>
                      </a:r>
                      <a:r>
                        <a:rPr lang="en-US" sz="1800">
                          <a:effectLst/>
                        </a:rPr>
                        <a:t>Վ</a:t>
                      </a:r>
                      <a:r>
                        <a:rPr lang="hy-AM" sz="1800">
                          <a:effectLst/>
                        </a:rPr>
                        <a:t>տ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50785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7450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Մերկուրի</a:t>
                      </a:r>
                      <a:r>
                        <a:rPr lang="hy-AM" sz="1800">
                          <a:effectLst/>
                        </a:rPr>
                        <a:t>ական</a:t>
                      </a:r>
                      <a:r>
                        <a:rPr lang="fr-FR" sz="1800">
                          <a:effectLst/>
                        </a:rPr>
                        <a:t> (250Վ</a:t>
                      </a:r>
                      <a:r>
                        <a:rPr lang="hy-AM" sz="1800">
                          <a:effectLst/>
                        </a:rPr>
                        <a:t>տ</a:t>
                      </a:r>
                      <a:r>
                        <a:rPr lang="fr-FR" sz="1800">
                          <a:effectLst/>
                        </a:rPr>
                        <a:t>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2000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3734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Մերկուրի</a:t>
                      </a:r>
                      <a:r>
                        <a:rPr lang="hy-AM" sz="1500">
                          <a:effectLst/>
                        </a:rPr>
                        <a:t>ական</a:t>
                      </a:r>
                      <a:r>
                        <a:rPr lang="fr-FR" sz="1500">
                          <a:effectLst/>
                        </a:rPr>
                        <a:t> (400Վ</a:t>
                      </a:r>
                      <a:r>
                        <a:rPr lang="hy-AM" sz="1500">
                          <a:effectLst/>
                        </a:rPr>
                        <a:t>տ</a:t>
                      </a:r>
                      <a:r>
                        <a:rPr lang="fr-FR" sz="1500">
                          <a:effectLst/>
                        </a:rPr>
                        <a:t>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700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2740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ԿՑԼ </a:t>
                      </a:r>
                      <a:r>
                        <a:rPr lang="en-US" sz="1500">
                          <a:effectLst/>
                        </a:rPr>
                        <a:t>(</a:t>
                      </a:r>
                      <a:r>
                        <a:rPr lang="hy-AM" sz="1500">
                          <a:effectLst/>
                        </a:rPr>
                        <a:t>կոմպակտ ցերեկային լամպեր</a:t>
                      </a:r>
                      <a:r>
                        <a:rPr lang="en-US" sz="1500">
                          <a:effectLst/>
                        </a:rPr>
                        <a:t>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110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ԼԴԼ (</a:t>
                      </a:r>
                      <a:r>
                        <a:rPr lang="hy-AM" sz="1500">
                          <a:effectLst/>
                        </a:rPr>
                        <a:t>լուսարձակող դիոդային </a:t>
                      </a:r>
                      <a:r>
                        <a:rPr lang="fr-FR" sz="1500">
                          <a:effectLst/>
                        </a:rPr>
                        <a:t>LED </a:t>
                      </a:r>
                      <a:r>
                        <a:rPr lang="hy-AM" sz="1500">
                          <a:effectLst/>
                        </a:rPr>
                        <a:t>լամպեր</a:t>
                      </a:r>
                      <a:r>
                        <a:rPr lang="fr-FR" sz="1500">
                          <a:effectLst/>
                        </a:rPr>
                        <a:t>) և հալոգեն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229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Փողոցային լուսավորության համակարգի ընդհանուր տեղակայված հզորությունը</a:t>
                      </a:r>
                      <a:r>
                        <a:rPr lang="fr-FR" sz="1500">
                          <a:effectLst/>
                        </a:rPr>
                        <a:t>, ՄՎ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15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2011</a:t>
                      </a:r>
                      <a:r>
                        <a:rPr lang="en-US" sz="1500">
                          <a:effectLst/>
                        </a:rPr>
                        <a:t>թ</a:t>
                      </a:r>
                      <a:r>
                        <a:rPr lang="fr-FR" sz="1500">
                          <a:effectLst/>
                        </a:rPr>
                        <a:t>. </a:t>
                      </a:r>
                      <a:r>
                        <a:rPr lang="en-US" sz="1500">
                          <a:effectLst/>
                        </a:rPr>
                        <a:t>էլեկտրա էներգասպառումը՝ </a:t>
                      </a:r>
                      <a:r>
                        <a:rPr lang="hy-AM" sz="1500">
                          <a:effectLst/>
                        </a:rPr>
                        <a:t>մլն կՎտժ / տարի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31,3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8,7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2011</a:t>
                      </a:r>
                      <a:r>
                        <a:rPr lang="en-US" sz="1500">
                          <a:effectLst/>
                        </a:rPr>
                        <a:t>թ</a:t>
                      </a:r>
                      <a:r>
                        <a:rPr lang="fr-FR" sz="1500">
                          <a:effectLst/>
                        </a:rPr>
                        <a:t>. էլեկտրաէներգիայի տարեկան ծախսերը, </a:t>
                      </a:r>
                      <a:r>
                        <a:rPr lang="en-US" sz="1500">
                          <a:effectLst/>
                        </a:rPr>
                        <a:t>մլն ԱՄՆ դոլար</a:t>
                      </a:r>
                      <a:r>
                        <a:rPr lang="fr-FR" sz="1500">
                          <a:effectLst/>
                        </a:rPr>
                        <a:t>/</a:t>
                      </a:r>
                      <a:r>
                        <a:rPr lang="en-US" sz="1500">
                          <a:effectLst/>
                        </a:rPr>
                        <a:t>տարեկան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1,99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0,6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Փողոցային լուսավորության շահագործման միջին օրական տևողությունը՝ ժամ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8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6,44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5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500">
                          <a:effectLst/>
                        </a:rPr>
                        <a:t>Տարեկան ջերմոցային գազերի արտանետումները, փողոցային լուսավորության համակարգեր</a:t>
                      </a:r>
                      <a:r>
                        <a:rPr lang="en-US" sz="1500">
                          <a:effectLst/>
                        </a:rPr>
                        <a:t>ը</a:t>
                      </a:r>
                      <a:r>
                        <a:rPr lang="hy-AM" sz="1500">
                          <a:effectLst/>
                        </a:rPr>
                        <a:t>, </a:t>
                      </a:r>
                      <a:r>
                        <a:rPr lang="hy-AM" sz="1800">
                          <a:effectLst/>
                        </a:rPr>
                        <a:t>տոննա </a:t>
                      </a:r>
                      <a:r>
                        <a:rPr lang="hy-AM" sz="1500">
                          <a:effectLst/>
                        </a:rPr>
                        <a:t>CO</a:t>
                      </a:r>
                      <a:r>
                        <a:rPr lang="hy-AM" sz="1500" baseline="-25000">
                          <a:effectLst/>
                        </a:rPr>
                        <a:t>2</a:t>
                      </a:r>
                      <a:r>
                        <a:rPr lang="hy-AM" sz="1500">
                          <a:effectLst/>
                        </a:rPr>
                        <a:t> / տարեկան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12500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3500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57" marR="627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6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8A53D-8711-46E7-91D5-85913FAC7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128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9B0C-7B98-4E12-A626-CACEEA16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y-AM" sz="2300"/>
              <a:t>Քաղաքային լուսավորության էներգաարդյունավետության հաջողակ փորձ</a:t>
            </a:r>
            <a:endParaRPr lang="en-US" sz="23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30E63-538F-4E54-ACDC-EDE6EC9B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y-AM" sz="1500"/>
              <a:t>Երևանի փողոցային լուսավորության դրվածքային հզորությունը՝  15Մ</a:t>
            </a:r>
            <a:r>
              <a:rPr lang="en-US" sz="1500"/>
              <a:t>Վ</a:t>
            </a:r>
            <a:r>
              <a:rPr lang="hy-AM" sz="1500"/>
              <a:t>տ։ Նվազեցման ներուժը</a:t>
            </a:r>
            <a:r>
              <a:rPr lang="en-US" sz="1500"/>
              <a:t>՝</a:t>
            </a:r>
            <a:r>
              <a:rPr lang="hy-AM" sz="1500"/>
              <a:t> 60</a:t>
            </a:r>
            <a:r>
              <a:rPr lang="en-US" sz="1500"/>
              <a:t>%</a:t>
            </a:r>
            <a:r>
              <a:rPr lang="hy-AM" sz="1500"/>
              <a:t> </a:t>
            </a:r>
            <a:r>
              <a:rPr lang="en-US" sz="1500"/>
              <a:t>կամ</a:t>
            </a:r>
            <a:r>
              <a:rPr lang="hy-AM" sz="1500"/>
              <a:t> 9 ՄՎտ, կամ տարեկան 2960</a:t>
            </a:r>
            <a:r>
              <a:rPr lang="en-US" sz="1500"/>
              <a:t>0 </a:t>
            </a:r>
            <a:r>
              <a:rPr lang="hy-AM" sz="1500"/>
              <a:t>ՄՎտժ </a:t>
            </a:r>
            <a:r>
              <a:rPr lang="en-US" sz="1500"/>
              <a:t>(</a:t>
            </a:r>
            <a:r>
              <a:rPr lang="hy-AM" sz="1500"/>
              <a:t>ավելի քան է 1 միլիարդ դրամ</a:t>
            </a:r>
            <a:r>
              <a:rPr lang="en-US" sz="1500"/>
              <a:t>)</a:t>
            </a:r>
            <a:r>
              <a:rPr lang="hy-AM" sz="1500"/>
              <a:t>։</a:t>
            </a:r>
          </a:p>
          <a:p>
            <a:pPr marL="0" indent="0">
              <a:buNone/>
            </a:pPr>
            <a:r>
              <a:rPr lang="hy-AM" sz="1500"/>
              <a:t>2015-2016թթ. ընթացքում ՄԱԶԾ ծրագրի և Երևանի քաղաքապետարանի կողմից համատեղ իրականացված  6 փողոցների լուսավորության արդիականացման հաշվին դրվածքային հզորությունը 0,</a:t>
            </a:r>
            <a:r>
              <a:rPr lang="en-US" sz="1500"/>
              <a:t>39 </a:t>
            </a:r>
            <a:r>
              <a:rPr lang="hy-AM" sz="1500"/>
              <a:t>ՄՎտ-ից դա</a:t>
            </a:r>
            <a:r>
              <a:rPr lang="en-US" sz="1500"/>
              <a:t>րձ</a:t>
            </a:r>
            <a:r>
              <a:rPr lang="hy-AM" sz="1500"/>
              <a:t>ել է 0,1</a:t>
            </a:r>
            <a:r>
              <a:rPr lang="en-US" sz="1500"/>
              <a:t>26</a:t>
            </a:r>
            <a:r>
              <a:rPr lang="hy-AM" sz="1500"/>
              <a:t> ՄՎտ, կամ 33</a:t>
            </a:r>
            <a:r>
              <a:rPr lang="en-US" sz="1500"/>
              <a:t>,3</a:t>
            </a:r>
            <a:r>
              <a:rPr lang="hy-AM" sz="1500"/>
              <a:t> մլն դրամ տարեկան տնտեսում։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05231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DF340B-3FDC-4F94-B2EC-79D3FF34F0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81833" y="643031"/>
            <a:ext cx="8112589" cy="11303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Փ</a:t>
            </a:r>
            <a:r>
              <a:rPr lang="hy-AM" sz="3600" dirty="0">
                <a:solidFill>
                  <a:schemeClr val="accent1">
                    <a:lumMod val="75000"/>
                  </a:schemeClr>
                </a:solidFill>
              </a:rPr>
              <a:t>ողոցների լուսավորության համակարգերի արդիակա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նա</a:t>
            </a:r>
            <a:r>
              <a:rPr lang="hy-AM" sz="3600" dirty="0">
                <a:solidFill>
                  <a:schemeClr val="accent1">
                    <a:lumMod val="75000"/>
                  </a:schemeClr>
                </a:solidFill>
              </a:rPr>
              <a:t>ցում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15141B3-C8D0-48D8-8542-7EA89C050A2F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40692" y="1932406"/>
          <a:ext cx="9253446" cy="45162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Իսակովի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պողոտա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Մաշտոցի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պողոտա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Աթենքի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փողոց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500" dirty="0" err="1">
                          <a:effectLst/>
                        </a:rPr>
                        <a:t>Արշա-կունյաց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500" dirty="0">
                          <a:effectLst/>
                        </a:rPr>
                        <a:t>Ընդա-</a:t>
                      </a:r>
                      <a:r>
                        <a:rPr lang="en-US" sz="1500" dirty="0" err="1">
                          <a:effectLst/>
                        </a:rPr>
                        <a:t>մենը</a:t>
                      </a:r>
                      <a:endParaRPr lang="hy-AM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500" dirty="0">
                          <a:effectLst/>
                        </a:rPr>
                        <a:t>Երևան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600" dirty="0">
                          <a:effectLst/>
                        </a:rPr>
                        <a:t>Ե</a:t>
                      </a:r>
                      <a:r>
                        <a:rPr lang="en-US" sz="1600" dirty="0" err="1">
                          <a:effectLst/>
                        </a:rPr>
                        <a:t>րկարություն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կմ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2.8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2.5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900" dirty="0">
                          <a:effectLst/>
                        </a:rPr>
                        <a:t>4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kern="1200" dirty="0">
                          <a:effectLst/>
                        </a:rPr>
                        <a:t>18.3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Տեղադրված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հզորության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նվազում</a:t>
                      </a:r>
                      <a:r>
                        <a:rPr lang="en-US" sz="1600" dirty="0">
                          <a:effectLst/>
                        </a:rPr>
                        <a:t>, կՎտ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136.5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86.4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41.1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900" dirty="0">
                          <a:effectLst/>
                        </a:rPr>
                        <a:t>94.1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kern="1200" dirty="0">
                          <a:effectLst/>
                        </a:rPr>
                        <a:t>358.1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Տարեկան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էներգա-սպառման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նվազում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ՄՎտժ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503.2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293.0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139.5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900" dirty="0">
                          <a:effectLst/>
                        </a:rPr>
                        <a:t>319.1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kern="1200" dirty="0">
                          <a:effectLst/>
                        </a:rPr>
                        <a:t>1254.8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Շ</a:t>
                      </a:r>
                      <a:r>
                        <a:rPr lang="hy-AM" sz="1600" dirty="0" err="1">
                          <a:effectLst/>
                        </a:rPr>
                        <a:t>ևՊ</a:t>
                      </a:r>
                      <a:r>
                        <a:rPr lang="hy-AM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ծախսերի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կրճատում</a:t>
                      </a:r>
                      <a:r>
                        <a:rPr lang="en-US" sz="1600" dirty="0">
                          <a:effectLst/>
                        </a:rPr>
                        <a:t>, ԱՄՆ </a:t>
                      </a:r>
                      <a:r>
                        <a:rPr lang="en-US" sz="1600" dirty="0" err="1">
                          <a:effectLst/>
                        </a:rPr>
                        <a:t>դոլար</a:t>
                      </a:r>
                      <a:r>
                        <a:rPr lang="hy-AM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տարի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45,380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27,579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12,367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y-AM" sz="1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900" dirty="0">
                          <a:effectLst/>
                        </a:rPr>
                        <a:t>23,564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kern="1200" dirty="0">
                          <a:effectLst/>
                        </a:rPr>
                        <a:t>108</a:t>
                      </a:r>
                      <a:r>
                        <a:rPr lang="hy-AM" sz="1900" kern="1200" dirty="0">
                          <a:effectLst/>
                        </a:rPr>
                        <a:t>,</a:t>
                      </a:r>
                      <a:r>
                        <a:rPr lang="ru-RU" sz="1900" kern="1200" dirty="0">
                          <a:effectLst/>
                        </a:rPr>
                        <a:t>890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Ջ</a:t>
                      </a:r>
                      <a:r>
                        <a:rPr lang="hy-AM" sz="1600" dirty="0">
                          <a:effectLst/>
                        </a:rPr>
                        <a:t>Գ </a:t>
                      </a:r>
                      <a:r>
                        <a:rPr lang="en-US" sz="1600" dirty="0" err="1">
                          <a:effectLst/>
                        </a:rPr>
                        <a:t>արտանետումների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նվազեցում</a:t>
                      </a:r>
                      <a:r>
                        <a:rPr lang="en-US" sz="1600" dirty="0">
                          <a:effectLst/>
                        </a:rPr>
                        <a:t>, տCO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hy-AM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տարի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223.4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</a:t>
                      </a:r>
                      <a:r>
                        <a:rPr lang="hy-AM" sz="1900" dirty="0">
                          <a:effectLst/>
                        </a:rPr>
                        <a:t>30</a:t>
                      </a:r>
                      <a:r>
                        <a:rPr lang="en-US" sz="1900" dirty="0">
                          <a:effectLst/>
                        </a:rPr>
                        <a:t>.1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61.9 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900" dirty="0">
                          <a:effectLst/>
                        </a:rPr>
                        <a:t>141.7</a:t>
                      </a:r>
                      <a:endParaRPr lang="en-US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kern="1200" dirty="0">
                          <a:effectLst/>
                        </a:rPr>
                        <a:t>557.1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E819F46-39C7-4B1F-9590-865572CE2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83" y="454613"/>
            <a:ext cx="219473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3D01-C23F-4CFF-9199-13485BECB6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617" y="0"/>
            <a:ext cx="11717383" cy="1014413"/>
          </a:xfrm>
        </p:spPr>
        <p:txBody>
          <a:bodyPr>
            <a:noAutofit/>
          </a:bodyPr>
          <a:lstStyle/>
          <a:p>
            <a:r>
              <a:rPr lang="hy-AM" sz="2000" dirty="0">
                <a:solidFill>
                  <a:schemeClr val="accent1">
                    <a:lumMod val="75000"/>
                  </a:schemeClr>
                </a:solidFill>
              </a:rPr>
              <a:t>Երեվանի էներգախնայողության քաղաքային  շրջանառու հիմնադրամի հոսքերը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87E9AF-719F-48B8-93BA-C10349386CD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1014413"/>
            <a:ext cx="8438605" cy="5372914"/>
          </a:xfrm>
        </p:spPr>
      </p:pic>
    </p:spTree>
    <p:extLst>
      <p:ext uri="{BB962C8B-B14F-4D97-AF65-F5344CB8AC3E}">
        <p14:creationId xmlns:p14="http://schemas.microsoft.com/office/powerpoint/2010/main" val="39747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B18-2734-440A-BD9D-0A55CB804477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132" y="393938"/>
            <a:ext cx="11956870" cy="1058629"/>
          </a:xfrm>
        </p:spPr>
        <p:txBody>
          <a:bodyPr vert="horz" lIns="84406" tIns="42203" rIns="84406" bIns="42203" rtlCol="0" anchor="ctr">
            <a:noAutofit/>
          </a:bodyPr>
          <a:lstStyle/>
          <a:p>
            <a:pPr algn="ctr"/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Էներգախնայողության համայնքային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շրջանառու հիմնադրամ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751993" y="1274763"/>
            <a:ext cx="8918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963987" y="4584701"/>
            <a:ext cx="4973638" cy="17795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963987" y="4584701"/>
            <a:ext cx="4973638" cy="177958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108451" y="4670432"/>
            <a:ext cx="577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5435608"/>
            <a:ext cx="668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36816" y="4835533"/>
            <a:ext cx="1031875" cy="625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7" y="4779963"/>
            <a:ext cx="698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2" y="5026033"/>
            <a:ext cx="1092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4" y="1422401"/>
            <a:ext cx="1530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4" y="1808163"/>
            <a:ext cx="963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9" y="2339976"/>
            <a:ext cx="6445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6" y="2339976"/>
            <a:ext cx="9874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4" y="2530483"/>
            <a:ext cx="14335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979863"/>
            <a:ext cx="15938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reeform 55"/>
          <p:cNvSpPr>
            <a:spLocks/>
          </p:cNvSpPr>
          <p:nvPr/>
        </p:nvSpPr>
        <p:spPr bwMode="auto">
          <a:xfrm>
            <a:off x="5815012" y="3340103"/>
            <a:ext cx="228600" cy="1203325"/>
          </a:xfrm>
          <a:custGeom>
            <a:avLst/>
            <a:gdLst>
              <a:gd name="T0" fmla="*/ 0 w 144"/>
              <a:gd name="T1" fmla="*/ 77 h 758"/>
              <a:gd name="T2" fmla="*/ 72 w 144"/>
              <a:gd name="T3" fmla="*/ 0 h 758"/>
              <a:gd name="T4" fmla="*/ 144 w 144"/>
              <a:gd name="T5" fmla="*/ 77 h 758"/>
              <a:gd name="T6" fmla="*/ 108 w 144"/>
              <a:gd name="T7" fmla="*/ 77 h 758"/>
              <a:gd name="T8" fmla="*/ 108 w 144"/>
              <a:gd name="T9" fmla="*/ 758 h 758"/>
              <a:gd name="T10" fmla="*/ 36 w 144"/>
              <a:gd name="T11" fmla="*/ 758 h 758"/>
              <a:gd name="T12" fmla="*/ 36 w 144"/>
              <a:gd name="T13" fmla="*/ 77 h 758"/>
              <a:gd name="T14" fmla="*/ 0 w 144"/>
              <a:gd name="T15" fmla="*/ 77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758">
                <a:moveTo>
                  <a:pt x="0" y="77"/>
                </a:moveTo>
                <a:lnTo>
                  <a:pt x="72" y="0"/>
                </a:lnTo>
                <a:lnTo>
                  <a:pt x="144" y="77"/>
                </a:lnTo>
                <a:lnTo>
                  <a:pt x="108" y="77"/>
                </a:lnTo>
                <a:lnTo>
                  <a:pt x="108" y="758"/>
                </a:lnTo>
                <a:lnTo>
                  <a:pt x="36" y="758"/>
                </a:lnTo>
                <a:lnTo>
                  <a:pt x="36" y="77"/>
                </a:lnTo>
                <a:lnTo>
                  <a:pt x="0" y="77"/>
                </a:lnTo>
                <a:close/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6"/>
          <p:cNvSpPr>
            <a:spLocks/>
          </p:cNvSpPr>
          <p:nvPr/>
        </p:nvSpPr>
        <p:spPr bwMode="auto">
          <a:xfrm>
            <a:off x="5815012" y="3340103"/>
            <a:ext cx="228600" cy="1203325"/>
          </a:xfrm>
          <a:custGeom>
            <a:avLst/>
            <a:gdLst>
              <a:gd name="T0" fmla="*/ 0 w 144"/>
              <a:gd name="T1" fmla="*/ 77 h 758"/>
              <a:gd name="T2" fmla="*/ 72 w 144"/>
              <a:gd name="T3" fmla="*/ 0 h 758"/>
              <a:gd name="T4" fmla="*/ 144 w 144"/>
              <a:gd name="T5" fmla="*/ 77 h 758"/>
              <a:gd name="T6" fmla="*/ 108 w 144"/>
              <a:gd name="T7" fmla="*/ 77 h 758"/>
              <a:gd name="T8" fmla="*/ 108 w 144"/>
              <a:gd name="T9" fmla="*/ 758 h 758"/>
              <a:gd name="T10" fmla="*/ 36 w 144"/>
              <a:gd name="T11" fmla="*/ 758 h 758"/>
              <a:gd name="T12" fmla="*/ 36 w 144"/>
              <a:gd name="T13" fmla="*/ 77 h 758"/>
              <a:gd name="T14" fmla="*/ 0 w 144"/>
              <a:gd name="T15" fmla="*/ 77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758">
                <a:moveTo>
                  <a:pt x="0" y="77"/>
                </a:moveTo>
                <a:lnTo>
                  <a:pt x="72" y="0"/>
                </a:lnTo>
                <a:lnTo>
                  <a:pt x="144" y="77"/>
                </a:lnTo>
                <a:lnTo>
                  <a:pt x="108" y="77"/>
                </a:lnTo>
                <a:lnTo>
                  <a:pt x="108" y="758"/>
                </a:lnTo>
                <a:lnTo>
                  <a:pt x="36" y="758"/>
                </a:lnTo>
                <a:lnTo>
                  <a:pt x="36" y="77"/>
                </a:lnTo>
                <a:lnTo>
                  <a:pt x="0" y="77"/>
                </a:lnTo>
                <a:close/>
              </a:path>
            </a:pathLst>
          </a:custGeom>
          <a:noFill/>
          <a:ln w="19050" cap="flat">
            <a:solidFill>
              <a:srgbClr val="385D8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3598863"/>
            <a:ext cx="20399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7"/>
            <a:ext cx="1911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83045"/>
            <a:ext cx="1900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63"/>
          <p:cNvSpPr>
            <a:spLocks/>
          </p:cNvSpPr>
          <p:nvPr/>
        </p:nvSpPr>
        <p:spPr bwMode="auto">
          <a:xfrm>
            <a:off x="4419600" y="1365251"/>
            <a:ext cx="2693988" cy="1860550"/>
          </a:xfrm>
          <a:custGeom>
            <a:avLst/>
            <a:gdLst>
              <a:gd name="T0" fmla="*/ 0 w 1697"/>
              <a:gd name="T1" fmla="*/ 586 h 1172"/>
              <a:gd name="T2" fmla="*/ 274 w 1697"/>
              <a:gd name="T3" fmla="*/ 0 h 1172"/>
              <a:gd name="T4" fmla="*/ 1422 w 1697"/>
              <a:gd name="T5" fmla="*/ 0 h 1172"/>
              <a:gd name="T6" fmla="*/ 1697 w 1697"/>
              <a:gd name="T7" fmla="*/ 586 h 1172"/>
              <a:gd name="T8" fmla="*/ 1422 w 1697"/>
              <a:gd name="T9" fmla="*/ 1172 h 1172"/>
              <a:gd name="T10" fmla="*/ 274 w 1697"/>
              <a:gd name="T11" fmla="*/ 1172 h 1172"/>
              <a:gd name="T12" fmla="*/ 0 w 1697"/>
              <a:gd name="T13" fmla="*/ 586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7" h="1172">
                <a:moveTo>
                  <a:pt x="0" y="586"/>
                </a:moveTo>
                <a:lnTo>
                  <a:pt x="274" y="0"/>
                </a:lnTo>
                <a:lnTo>
                  <a:pt x="1422" y="0"/>
                </a:lnTo>
                <a:lnTo>
                  <a:pt x="1697" y="586"/>
                </a:lnTo>
                <a:lnTo>
                  <a:pt x="1422" y="1172"/>
                </a:lnTo>
                <a:lnTo>
                  <a:pt x="274" y="1172"/>
                </a:lnTo>
                <a:lnTo>
                  <a:pt x="0" y="586"/>
                </a:lnTo>
                <a:close/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4"/>
          <p:cNvSpPr>
            <a:spLocks/>
          </p:cNvSpPr>
          <p:nvPr/>
        </p:nvSpPr>
        <p:spPr bwMode="auto">
          <a:xfrm>
            <a:off x="4419600" y="1365251"/>
            <a:ext cx="2693988" cy="1860550"/>
          </a:xfrm>
          <a:custGeom>
            <a:avLst/>
            <a:gdLst>
              <a:gd name="T0" fmla="*/ 0 w 1697"/>
              <a:gd name="T1" fmla="*/ 586 h 1172"/>
              <a:gd name="T2" fmla="*/ 274 w 1697"/>
              <a:gd name="T3" fmla="*/ 0 h 1172"/>
              <a:gd name="T4" fmla="*/ 1422 w 1697"/>
              <a:gd name="T5" fmla="*/ 0 h 1172"/>
              <a:gd name="T6" fmla="*/ 1697 w 1697"/>
              <a:gd name="T7" fmla="*/ 586 h 1172"/>
              <a:gd name="T8" fmla="*/ 1422 w 1697"/>
              <a:gd name="T9" fmla="*/ 1172 h 1172"/>
              <a:gd name="T10" fmla="*/ 274 w 1697"/>
              <a:gd name="T11" fmla="*/ 1172 h 1172"/>
              <a:gd name="T12" fmla="*/ 0 w 1697"/>
              <a:gd name="T13" fmla="*/ 586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7" h="1172">
                <a:moveTo>
                  <a:pt x="0" y="586"/>
                </a:moveTo>
                <a:lnTo>
                  <a:pt x="274" y="0"/>
                </a:lnTo>
                <a:lnTo>
                  <a:pt x="1422" y="0"/>
                </a:lnTo>
                <a:lnTo>
                  <a:pt x="1697" y="586"/>
                </a:lnTo>
                <a:lnTo>
                  <a:pt x="1422" y="1172"/>
                </a:lnTo>
                <a:lnTo>
                  <a:pt x="274" y="1172"/>
                </a:lnTo>
                <a:lnTo>
                  <a:pt x="0" y="586"/>
                </a:lnTo>
                <a:close/>
              </a:path>
            </a:pathLst>
          </a:custGeom>
          <a:noFill/>
          <a:ln w="19050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8574091" y="1365251"/>
            <a:ext cx="1592263" cy="2439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78"/>
          <p:cNvSpPr>
            <a:spLocks noChangeArrowheads="1"/>
          </p:cNvSpPr>
          <p:nvPr/>
        </p:nvSpPr>
        <p:spPr bwMode="auto">
          <a:xfrm>
            <a:off x="8574091" y="1365251"/>
            <a:ext cx="1592263" cy="243998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1"/>
          <p:cNvSpPr>
            <a:spLocks/>
          </p:cNvSpPr>
          <p:nvPr/>
        </p:nvSpPr>
        <p:spPr bwMode="auto">
          <a:xfrm>
            <a:off x="7094538" y="1350963"/>
            <a:ext cx="1408113" cy="185738"/>
          </a:xfrm>
          <a:custGeom>
            <a:avLst/>
            <a:gdLst>
              <a:gd name="T0" fmla="*/ 0 w 887"/>
              <a:gd name="T1" fmla="*/ 88 h 117"/>
              <a:gd name="T2" fmla="*/ 832 w 887"/>
              <a:gd name="T3" fmla="*/ 88 h 117"/>
              <a:gd name="T4" fmla="*/ 832 w 887"/>
              <a:gd name="T5" fmla="*/ 117 h 117"/>
              <a:gd name="T6" fmla="*/ 887 w 887"/>
              <a:gd name="T7" fmla="*/ 58 h 117"/>
              <a:gd name="T8" fmla="*/ 832 w 887"/>
              <a:gd name="T9" fmla="*/ 0 h 117"/>
              <a:gd name="T10" fmla="*/ 832 w 887"/>
              <a:gd name="T11" fmla="*/ 29 h 117"/>
              <a:gd name="T12" fmla="*/ 0 w 887"/>
              <a:gd name="T13" fmla="*/ 29 h 117"/>
              <a:gd name="T14" fmla="*/ 0 w 887"/>
              <a:gd name="T15" fmla="*/ 8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7" h="117">
                <a:moveTo>
                  <a:pt x="0" y="88"/>
                </a:moveTo>
                <a:lnTo>
                  <a:pt x="832" y="88"/>
                </a:lnTo>
                <a:lnTo>
                  <a:pt x="832" y="117"/>
                </a:lnTo>
                <a:lnTo>
                  <a:pt x="887" y="58"/>
                </a:lnTo>
                <a:lnTo>
                  <a:pt x="832" y="0"/>
                </a:lnTo>
                <a:lnTo>
                  <a:pt x="832" y="29"/>
                </a:lnTo>
                <a:lnTo>
                  <a:pt x="0" y="29"/>
                </a:lnTo>
                <a:lnTo>
                  <a:pt x="0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2"/>
          <p:cNvSpPr>
            <a:spLocks/>
          </p:cNvSpPr>
          <p:nvPr/>
        </p:nvSpPr>
        <p:spPr bwMode="auto">
          <a:xfrm>
            <a:off x="7094538" y="1350963"/>
            <a:ext cx="1408113" cy="185738"/>
          </a:xfrm>
          <a:custGeom>
            <a:avLst/>
            <a:gdLst>
              <a:gd name="T0" fmla="*/ 0 w 887"/>
              <a:gd name="T1" fmla="*/ 88 h 117"/>
              <a:gd name="T2" fmla="*/ 832 w 887"/>
              <a:gd name="T3" fmla="*/ 88 h 117"/>
              <a:gd name="T4" fmla="*/ 832 w 887"/>
              <a:gd name="T5" fmla="*/ 117 h 117"/>
              <a:gd name="T6" fmla="*/ 887 w 887"/>
              <a:gd name="T7" fmla="*/ 58 h 117"/>
              <a:gd name="T8" fmla="*/ 832 w 887"/>
              <a:gd name="T9" fmla="*/ 0 h 117"/>
              <a:gd name="T10" fmla="*/ 832 w 887"/>
              <a:gd name="T11" fmla="*/ 29 h 117"/>
              <a:gd name="T12" fmla="*/ 0 w 887"/>
              <a:gd name="T13" fmla="*/ 29 h 117"/>
              <a:gd name="T14" fmla="*/ 0 w 887"/>
              <a:gd name="T15" fmla="*/ 8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7" h="117">
                <a:moveTo>
                  <a:pt x="0" y="88"/>
                </a:moveTo>
                <a:lnTo>
                  <a:pt x="832" y="88"/>
                </a:lnTo>
                <a:lnTo>
                  <a:pt x="832" y="117"/>
                </a:lnTo>
                <a:lnTo>
                  <a:pt x="887" y="58"/>
                </a:lnTo>
                <a:lnTo>
                  <a:pt x="832" y="0"/>
                </a:lnTo>
                <a:lnTo>
                  <a:pt x="832" y="29"/>
                </a:lnTo>
                <a:lnTo>
                  <a:pt x="0" y="29"/>
                </a:lnTo>
                <a:lnTo>
                  <a:pt x="0" y="88"/>
                </a:lnTo>
                <a:close/>
              </a:path>
            </a:pathLst>
          </a:custGeom>
          <a:noFill/>
          <a:ln w="19050" cap="flat">
            <a:solidFill>
              <a:srgbClr val="385D8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>
            <a:off x="7058025" y="3055938"/>
            <a:ext cx="1409700" cy="184150"/>
          </a:xfrm>
          <a:custGeom>
            <a:avLst/>
            <a:gdLst>
              <a:gd name="T0" fmla="*/ 0 w 888"/>
              <a:gd name="T1" fmla="*/ 58 h 116"/>
              <a:gd name="T2" fmla="*/ 54 w 888"/>
              <a:gd name="T3" fmla="*/ 0 h 116"/>
              <a:gd name="T4" fmla="*/ 54 w 888"/>
              <a:gd name="T5" fmla="*/ 29 h 116"/>
              <a:gd name="T6" fmla="*/ 888 w 888"/>
              <a:gd name="T7" fmla="*/ 29 h 116"/>
              <a:gd name="T8" fmla="*/ 888 w 888"/>
              <a:gd name="T9" fmla="*/ 87 h 116"/>
              <a:gd name="T10" fmla="*/ 54 w 888"/>
              <a:gd name="T11" fmla="*/ 87 h 116"/>
              <a:gd name="T12" fmla="*/ 54 w 888"/>
              <a:gd name="T13" fmla="*/ 116 h 116"/>
              <a:gd name="T14" fmla="*/ 0 w 888"/>
              <a:gd name="T1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8" h="116">
                <a:moveTo>
                  <a:pt x="0" y="58"/>
                </a:moveTo>
                <a:lnTo>
                  <a:pt x="54" y="0"/>
                </a:lnTo>
                <a:lnTo>
                  <a:pt x="54" y="29"/>
                </a:lnTo>
                <a:lnTo>
                  <a:pt x="888" y="29"/>
                </a:lnTo>
                <a:lnTo>
                  <a:pt x="888" y="87"/>
                </a:lnTo>
                <a:lnTo>
                  <a:pt x="54" y="87"/>
                </a:lnTo>
                <a:lnTo>
                  <a:pt x="54" y="116"/>
                </a:lnTo>
                <a:lnTo>
                  <a:pt x="0" y="58"/>
                </a:lnTo>
                <a:close/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4"/>
          <p:cNvSpPr>
            <a:spLocks/>
          </p:cNvSpPr>
          <p:nvPr/>
        </p:nvSpPr>
        <p:spPr bwMode="auto">
          <a:xfrm>
            <a:off x="7058025" y="3055938"/>
            <a:ext cx="1409700" cy="184150"/>
          </a:xfrm>
          <a:custGeom>
            <a:avLst/>
            <a:gdLst>
              <a:gd name="T0" fmla="*/ 0 w 888"/>
              <a:gd name="T1" fmla="*/ 58 h 116"/>
              <a:gd name="T2" fmla="*/ 54 w 888"/>
              <a:gd name="T3" fmla="*/ 0 h 116"/>
              <a:gd name="T4" fmla="*/ 54 w 888"/>
              <a:gd name="T5" fmla="*/ 29 h 116"/>
              <a:gd name="T6" fmla="*/ 888 w 888"/>
              <a:gd name="T7" fmla="*/ 29 h 116"/>
              <a:gd name="T8" fmla="*/ 888 w 888"/>
              <a:gd name="T9" fmla="*/ 87 h 116"/>
              <a:gd name="T10" fmla="*/ 54 w 888"/>
              <a:gd name="T11" fmla="*/ 87 h 116"/>
              <a:gd name="T12" fmla="*/ 54 w 888"/>
              <a:gd name="T13" fmla="*/ 116 h 116"/>
              <a:gd name="T14" fmla="*/ 0 w 888"/>
              <a:gd name="T1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8" h="116">
                <a:moveTo>
                  <a:pt x="0" y="58"/>
                </a:moveTo>
                <a:lnTo>
                  <a:pt x="54" y="0"/>
                </a:lnTo>
                <a:lnTo>
                  <a:pt x="54" y="29"/>
                </a:lnTo>
                <a:lnTo>
                  <a:pt x="888" y="29"/>
                </a:lnTo>
                <a:lnTo>
                  <a:pt x="888" y="87"/>
                </a:lnTo>
                <a:lnTo>
                  <a:pt x="54" y="87"/>
                </a:lnTo>
                <a:lnTo>
                  <a:pt x="54" y="116"/>
                </a:lnTo>
                <a:lnTo>
                  <a:pt x="0" y="58"/>
                </a:lnTo>
                <a:close/>
              </a:path>
            </a:pathLst>
          </a:custGeom>
          <a:noFill/>
          <a:ln w="19050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95"/>
          <p:cNvSpPr>
            <a:spLocks/>
          </p:cNvSpPr>
          <p:nvPr/>
        </p:nvSpPr>
        <p:spPr bwMode="auto">
          <a:xfrm>
            <a:off x="8504238" y="3992570"/>
            <a:ext cx="303213" cy="525463"/>
          </a:xfrm>
          <a:custGeom>
            <a:avLst/>
            <a:gdLst>
              <a:gd name="T0" fmla="*/ 0 w 191"/>
              <a:gd name="T1" fmla="*/ 102 h 331"/>
              <a:gd name="T2" fmla="*/ 95 w 191"/>
              <a:gd name="T3" fmla="*/ 0 h 331"/>
              <a:gd name="T4" fmla="*/ 191 w 191"/>
              <a:gd name="T5" fmla="*/ 102 h 331"/>
              <a:gd name="T6" fmla="*/ 143 w 191"/>
              <a:gd name="T7" fmla="*/ 102 h 331"/>
              <a:gd name="T8" fmla="*/ 143 w 191"/>
              <a:gd name="T9" fmla="*/ 331 h 331"/>
              <a:gd name="T10" fmla="*/ 48 w 191"/>
              <a:gd name="T11" fmla="*/ 331 h 331"/>
              <a:gd name="T12" fmla="*/ 48 w 191"/>
              <a:gd name="T13" fmla="*/ 102 h 331"/>
              <a:gd name="T14" fmla="*/ 0 w 191"/>
              <a:gd name="T15" fmla="*/ 102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31">
                <a:moveTo>
                  <a:pt x="0" y="102"/>
                </a:moveTo>
                <a:lnTo>
                  <a:pt x="95" y="0"/>
                </a:lnTo>
                <a:lnTo>
                  <a:pt x="191" y="102"/>
                </a:lnTo>
                <a:lnTo>
                  <a:pt x="143" y="102"/>
                </a:lnTo>
                <a:lnTo>
                  <a:pt x="143" y="331"/>
                </a:lnTo>
                <a:lnTo>
                  <a:pt x="48" y="331"/>
                </a:lnTo>
                <a:lnTo>
                  <a:pt x="48" y="102"/>
                </a:lnTo>
                <a:lnTo>
                  <a:pt x="0" y="1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6"/>
          <p:cNvSpPr>
            <a:spLocks/>
          </p:cNvSpPr>
          <p:nvPr/>
        </p:nvSpPr>
        <p:spPr bwMode="auto">
          <a:xfrm>
            <a:off x="8504238" y="3992570"/>
            <a:ext cx="303213" cy="525463"/>
          </a:xfrm>
          <a:custGeom>
            <a:avLst/>
            <a:gdLst>
              <a:gd name="T0" fmla="*/ 0 w 191"/>
              <a:gd name="T1" fmla="*/ 102 h 331"/>
              <a:gd name="T2" fmla="*/ 95 w 191"/>
              <a:gd name="T3" fmla="*/ 0 h 331"/>
              <a:gd name="T4" fmla="*/ 191 w 191"/>
              <a:gd name="T5" fmla="*/ 102 h 331"/>
              <a:gd name="T6" fmla="*/ 143 w 191"/>
              <a:gd name="T7" fmla="*/ 102 h 331"/>
              <a:gd name="T8" fmla="*/ 143 w 191"/>
              <a:gd name="T9" fmla="*/ 331 h 331"/>
              <a:gd name="T10" fmla="*/ 48 w 191"/>
              <a:gd name="T11" fmla="*/ 331 h 331"/>
              <a:gd name="T12" fmla="*/ 48 w 191"/>
              <a:gd name="T13" fmla="*/ 102 h 331"/>
              <a:gd name="T14" fmla="*/ 0 w 191"/>
              <a:gd name="T15" fmla="*/ 102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31">
                <a:moveTo>
                  <a:pt x="0" y="102"/>
                </a:moveTo>
                <a:lnTo>
                  <a:pt x="95" y="0"/>
                </a:lnTo>
                <a:lnTo>
                  <a:pt x="191" y="102"/>
                </a:lnTo>
                <a:lnTo>
                  <a:pt x="143" y="102"/>
                </a:lnTo>
                <a:lnTo>
                  <a:pt x="143" y="331"/>
                </a:lnTo>
                <a:lnTo>
                  <a:pt x="48" y="331"/>
                </a:lnTo>
                <a:lnTo>
                  <a:pt x="48" y="102"/>
                </a:lnTo>
                <a:lnTo>
                  <a:pt x="0" y="102"/>
                </a:lnTo>
                <a:close/>
              </a:path>
            </a:pathLst>
          </a:custGeom>
          <a:noFill/>
          <a:ln w="30163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97"/>
          <p:cNvSpPr>
            <a:spLocks noChangeArrowheads="1"/>
          </p:cNvSpPr>
          <p:nvPr/>
        </p:nvSpPr>
        <p:spPr bwMode="auto">
          <a:xfrm>
            <a:off x="1725612" y="1787534"/>
            <a:ext cx="2489200" cy="811213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98"/>
          <p:cNvSpPr>
            <a:spLocks noChangeArrowheads="1"/>
          </p:cNvSpPr>
          <p:nvPr/>
        </p:nvSpPr>
        <p:spPr bwMode="auto">
          <a:xfrm>
            <a:off x="1725612" y="1779594"/>
            <a:ext cx="2489200" cy="811213"/>
          </a:xfrm>
          <a:prstGeom prst="rect">
            <a:avLst/>
          </a:prstGeom>
          <a:noFill/>
          <a:ln w="19050" cap="flat">
            <a:solidFill>
              <a:srgbClr val="1737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1725612" y="3178176"/>
            <a:ext cx="2489200" cy="11684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104"/>
          <p:cNvSpPr>
            <a:spLocks noChangeArrowheads="1"/>
          </p:cNvSpPr>
          <p:nvPr/>
        </p:nvSpPr>
        <p:spPr bwMode="auto">
          <a:xfrm>
            <a:off x="1725612" y="3178176"/>
            <a:ext cx="2489200" cy="1168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23"/>
          <p:cNvSpPr>
            <a:spLocks/>
          </p:cNvSpPr>
          <p:nvPr/>
        </p:nvSpPr>
        <p:spPr bwMode="auto">
          <a:xfrm>
            <a:off x="2601915" y="6035683"/>
            <a:ext cx="1133475" cy="271463"/>
          </a:xfrm>
          <a:custGeom>
            <a:avLst/>
            <a:gdLst>
              <a:gd name="T0" fmla="*/ 0 w 714"/>
              <a:gd name="T1" fmla="*/ 128 h 171"/>
              <a:gd name="T2" fmla="*/ 633 w 714"/>
              <a:gd name="T3" fmla="*/ 128 h 171"/>
              <a:gd name="T4" fmla="*/ 633 w 714"/>
              <a:gd name="T5" fmla="*/ 171 h 171"/>
              <a:gd name="T6" fmla="*/ 714 w 714"/>
              <a:gd name="T7" fmla="*/ 86 h 171"/>
              <a:gd name="T8" fmla="*/ 633 w 714"/>
              <a:gd name="T9" fmla="*/ 0 h 171"/>
              <a:gd name="T10" fmla="*/ 633 w 714"/>
              <a:gd name="T11" fmla="*/ 43 h 171"/>
              <a:gd name="T12" fmla="*/ 0 w 714"/>
              <a:gd name="T13" fmla="*/ 43 h 171"/>
              <a:gd name="T14" fmla="*/ 0 w 714"/>
              <a:gd name="T15" fmla="*/ 12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4" h="171">
                <a:moveTo>
                  <a:pt x="0" y="128"/>
                </a:moveTo>
                <a:lnTo>
                  <a:pt x="633" y="128"/>
                </a:lnTo>
                <a:lnTo>
                  <a:pt x="633" y="171"/>
                </a:lnTo>
                <a:lnTo>
                  <a:pt x="714" y="86"/>
                </a:lnTo>
                <a:lnTo>
                  <a:pt x="633" y="0"/>
                </a:lnTo>
                <a:lnTo>
                  <a:pt x="633" y="43"/>
                </a:lnTo>
                <a:lnTo>
                  <a:pt x="0" y="43"/>
                </a:lnTo>
                <a:lnTo>
                  <a:pt x="0" y="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24"/>
          <p:cNvSpPr>
            <a:spLocks/>
          </p:cNvSpPr>
          <p:nvPr/>
        </p:nvSpPr>
        <p:spPr bwMode="auto">
          <a:xfrm>
            <a:off x="2601915" y="6035683"/>
            <a:ext cx="1133475" cy="271463"/>
          </a:xfrm>
          <a:custGeom>
            <a:avLst/>
            <a:gdLst>
              <a:gd name="T0" fmla="*/ 0 w 714"/>
              <a:gd name="T1" fmla="*/ 128 h 171"/>
              <a:gd name="T2" fmla="*/ 633 w 714"/>
              <a:gd name="T3" fmla="*/ 128 h 171"/>
              <a:gd name="T4" fmla="*/ 633 w 714"/>
              <a:gd name="T5" fmla="*/ 171 h 171"/>
              <a:gd name="T6" fmla="*/ 714 w 714"/>
              <a:gd name="T7" fmla="*/ 86 h 171"/>
              <a:gd name="T8" fmla="*/ 633 w 714"/>
              <a:gd name="T9" fmla="*/ 0 h 171"/>
              <a:gd name="T10" fmla="*/ 633 w 714"/>
              <a:gd name="T11" fmla="*/ 43 h 171"/>
              <a:gd name="T12" fmla="*/ 0 w 714"/>
              <a:gd name="T13" fmla="*/ 43 h 171"/>
              <a:gd name="T14" fmla="*/ 0 w 714"/>
              <a:gd name="T15" fmla="*/ 12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4" h="171">
                <a:moveTo>
                  <a:pt x="0" y="128"/>
                </a:moveTo>
                <a:lnTo>
                  <a:pt x="633" y="128"/>
                </a:lnTo>
                <a:lnTo>
                  <a:pt x="633" y="171"/>
                </a:lnTo>
                <a:lnTo>
                  <a:pt x="714" y="86"/>
                </a:lnTo>
                <a:lnTo>
                  <a:pt x="633" y="0"/>
                </a:lnTo>
                <a:lnTo>
                  <a:pt x="633" y="43"/>
                </a:lnTo>
                <a:lnTo>
                  <a:pt x="0" y="43"/>
                </a:lnTo>
                <a:lnTo>
                  <a:pt x="0" y="128"/>
                </a:lnTo>
                <a:close/>
              </a:path>
            </a:pathLst>
          </a:custGeom>
          <a:noFill/>
          <a:ln w="19050" cap="flat">
            <a:solidFill>
              <a:srgbClr val="385D8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25"/>
          <p:cNvSpPr>
            <a:spLocks/>
          </p:cNvSpPr>
          <p:nvPr/>
        </p:nvSpPr>
        <p:spPr bwMode="auto">
          <a:xfrm>
            <a:off x="2827338" y="4418013"/>
            <a:ext cx="241300" cy="355600"/>
          </a:xfrm>
          <a:custGeom>
            <a:avLst/>
            <a:gdLst>
              <a:gd name="T0" fmla="*/ 152 w 152"/>
              <a:gd name="T1" fmla="*/ 143 h 224"/>
              <a:gd name="T2" fmla="*/ 114 w 152"/>
              <a:gd name="T3" fmla="*/ 143 h 224"/>
              <a:gd name="T4" fmla="*/ 114 w 152"/>
              <a:gd name="T5" fmla="*/ 0 h 224"/>
              <a:gd name="T6" fmla="*/ 38 w 152"/>
              <a:gd name="T7" fmla="*/ 0 h 224"/>
              <a:gd name="T8" fmla="*/ 38 w 152"/>
              <a:gd name="T9" fmla="*/ 143 h 224"/>
              <a:gd name="T10" fmla="*/ 0 w 152"/>
              <a:gd name="T11" fmla="*/ 143 h 224"/>
              <a:gd name="T12" fmla="*/ 76 w 152"/>
              <a:gd name="T13" fmla="*/ 224 h 224"/>
              <a:gd name="T14" fmla="*/ 152 w 152"/>
              <a:gd name="T15" fmla="*/ 14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224">
                <a:moveTo>
                  <a:pt x="152" y="143"/>
                </a:moveTo>
                <a:lnTo>
                  <a:pt x="114" y="143"/>
                </a:lnTo>
                <a:lnTo>
                  <a:pt x="114" y="0"/>
                </a:lnTo>
                <a:lnTo>
                  <a:pt x="38" y="0"/>
                </a:lnTo>
                <a:lnTo>
                  <a:pt x="38" y="143"/>
                </a:lnTo>
                <a:lnTo>
                  <a:pt x="0" y="143"/>
                </a:lnTo>
                <a:lnTo>
                  <a:pt x="76" y="224"/>
                </a:lnTo>
                <a:lnTo>
                  <a:pt x="152" y="143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6"/>
          <p:cNvSpPr>
            <a:spLocks/>
          </p:cNvSpPr>
          <p:nvPr/>
        </p:nvSpPr>
        <p:spPr bwMode="auto">
          <a:xfrm>
            <a:off x="2827338" y="4418013"/>
            <a:ext cx="241300" cy="355600"/>
          </a:xfrm>
          <a:custGeom>
            <a:avLst/>
            <a:gdLst>
              <a:gd name="T0" fmla="*/ 152 w 152"/>
              <a:gd name="T1" fmla="*/ 143 h 224"/>
              <a:gd name="T2" fmla="*/ 114 w 152"/>
              <a:gd name="T3" fmla="*/ 143 h 224"/>
              <a:gd name="T4" fmla="*/ 114 w 152"/>
              <a:gd name="T5" fmla="*/ 0 h 224"/>
              <a:gd name="T6" fmla="*/ 38 w 152"/>
              <a:gd name="T7" fmla="*/ 0 h 224"/>
              <a:gd name="T8" fmla="*/ 38 w 152"/>
              <a:gd name="T9" fmla="*/ 143 h 224"/>
              <a:gd name="T10" fmla="*/ 0 w 152"/>
              <a:gd name="T11" fmla="*/ 143 h 224"/>
              <a:gd name="T12" fmla="*/ 76 w 152"/>
              <a:gd name="T13" fmla="*/ 224 h 224"/>
              <a:gd name="T14" fmla="*/ 152 w 152"/>
              <a:gd name="T15" fmla="*/ 14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224">
                <a:moveTo>
                  <a:pt x="152" y="143"/>
                </a:moveTo>
                <a:lnTo>
                  <a:pt x="114" y="143"/>
                </a:lnTo>
                <a:lnTo>
                  <a:pt x="114" y="0"/>
                </a:lnTo>
                <a:lnTo>
                  <a:pt x="38" y="0"/>
                </a:lnTo>
                <a:lnTo>
                  <a:pt x="38" y="143"/>
                </a:lnTo>
                <a:lnTo>
                  <a:pt x="0" y="143"/>
                </a:lnTo>
                <a:lnTo>
                  <a:pt x="76" y="224"/>
                </a:lnTo>
                <a:lnTo>
                  <a:pt x="152" y="143"/>
                </a:lnTo>
                <a:close/>
              </a:path>
            </a:pathLst>
          </a:custGeom>
          <a:noFill/>
          <a:ln w="19050" cap="flat">
            <a:solidFill>
              <a:srgbClr val="17375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27"/>
          <p:cNvSpPr>
            <a:spLocks/>
          </p:cNvSpPr>
          <p:nvPr/>
        </p:nvSpPr>
        <p:spPr bwMode="auto">
          <a:xfrm>
            <a:off x="2841627" y="2798763"/>
            <a:ext cx="241300" cy="355600"/>
          </a:xfrm>
          <a:custGeom>
            <a:avLst/>
            <a:gdLst>
              <a:gd name="T0" fmla="*/ 152 w 152"/>
              <a:gd name="T1" fmla="*/ 143 h 224"/>
              <a:gd name="T2" fmla="*/ 114 w 152"/>
              <a:gd name="T3" fmla="*/ 143 h 224"/>
              <a:gd name="T4" fmla="*/ 114 w 152"/>
              <a:gd name="T5" fmla="*/ 0 h 224"/>
              <a:gd name="T6" fmla="*/ 38 w 152"/>
              <a:gd name="T7" fmla="*/ 0 h 224"/>
              <a:gd name="T8" fmla="*/ 38 w 152"/>
              <a:gd name="T9" fmla="*/ 143 h 224"/>
              <a:gd name="T10" fmla="*/ 0 w 152"/>
              <a:gd name="T11" fmla="*/ 143 h 224"/>
              <a:gd name="T12" fmla="*/ 76 w 152"/>
              <a:gd name="T13" fmla="*/ 224 h 224"/>
              <a:gd name="T14" fmla="*/ 152 w 152"/>
              <a:gd name="T15" fmla="*/ 14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224">
                <a:moveTo>
                  <a:pt x="152" y="143"/>
                </a:moveTo>
                <a:lnTo>
                  <a:pt x="114" y="143"/>
                </a:lnTo>
                <a:lnTo>
                  <a:pt x="114" y="0"/>
                </a:lnTo>
                <a:lnTo>
                  <a:pt x="38" y="0"/>
                </a:lnTo>
                <a:lnTo>
                  <a:pt x="38" y="143"/>
                </a:lnTo>
                <a:lnTo>
                  <a:pt x="0" y="143"/>
                </a:lnTo>
                <a:lnTo>
                  <a:pt x="76" y="224"/>
                </a:lnTo>
                <a:lnTo>
                  <a:pt x="152" y="143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28"/>
          <p:cNvSpPr>
            <a:spLocks/>
          </p:cNvSpPr>
          <p:nvPr/>
        </p:nvSpPr>
        <p:spPr bwMode="auto">
          <a:xfrm>
            <a:off x="2841627" y="2798763"/>
            <a:ext cx="241300" cy="355600"/>
          </a:xfrm>
          <a:custGeom>
            <a:avLst/>
            <a:gdLst>
              <a:gd name="T0" fmla="*/ 152 w 152"/>
              <a:gd name="T1" fmla="*/ 143 h 224"/>
              <a:gd name="T2" fmla="*/ 114 w 152"/>
              <a:gd name="T3" fmla="*/ 143 h 224"/>
              <a:gd name="T4" fmla="*/ 114 w 152"/>
              <a:gd name="T5" fmla="*/ 0 h 224"/>
              <a:gd name="T6" fmla="*/ 38 w 152"/>
              <a:gd name="T7" fmla="*/ 0 h 224"/>
              <a:gd name="T8" fmla="*/ 38 w 152"/>
              <a:gd name="T9" fmla="*/ 143 h 224"/>
              <a:gd name="T10" fmla="*/ 0 w 152"/>
              <a:gd name="T11" fmla="*/ 143 h 224"/>
              <a:gd name="T12" fmla="*/ 76 w 152"/>
              <a:gd name="T13" fmla="*/ 224 h 224"/>
              <a:gd name="T14" fmla="*/ 152 w 152"/>
              <a:gd name="T15" fmla="*/ 14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224">
                <a:moveTo>
                  <a:pt x="152" y="143"/>
                </a:moveTo>
                <a:lnTo>
                  <a:pt x="114" y="143"/>
                </a:lnTo>
                <a:lnTo>
                  <a:pt x="114" y="0"/>
                </a:lnTo>
                <a:lnTo>
                  <a:pt x="38" y="0"/>
                </a:lnTo>
                <a:lnTo>
                  <a:pt x="38" y="143"/>
                </a:lnTo>
                <a:lnTo>
                  <a:pt x="0" y="143"/>
                </a:lnTo>
                <a:lnTo>
                  <a:pt x="76" y="224"/>
                </a:lnTo>
                <a:lnTo>
                  <a:pt x="152" y="143"/>
                </a:lnTo>
                <a:close/>
              </a:path>
            </a:pathLst>
          </a:custGeom>
          <a:noFill/>
          <a:ln w="19050" cap="flat">
            <a:solidFill>
              <a:srgbClr val="17375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833945"/>
            <a:ext cx="12842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4" name="Picture 1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833945"/>
            <a:ext cx="12842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47"/>
          <p:cNvSpPr>
            <a:spLocks noChangeArrowheads="1"/>
          </p:cNvSpPr>
          <p:nvPr/>
        </p:nvSpPr>
        <p:spPr bwMode="auto">
          <a:xfrm>
            <a:off x="4065588" y="4605338"/>
            <a:ext cx="962025" cy="10668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48"/>
          <p:cNvSpPr>
            <a:spLocks noChangeArrowheads="1"/>
          </p:cNvSpPr>
          <p:nvPr/>
        </p:nvSpPr>
        <p:spPr bwMode="auto">
          <a:xfrm>
            <a:off x="4065588" y="4605338"/>
            <a:ext cx="962025" cy="1066800"/>
          </a:xfrm>
          <a:prstGeom prst="rect">
            <a:avLst/>
          </a:prstGeom>
          <a:noFill/>
          <a:ln w="19050" cap="flat">
            <a:solidFill>
              <a:srgbClr val="1737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153"/>
          <p:cNvSpPr>
            <a:spLocks noChangeArrowheads="1"/>
          </p:cNvSpPr>
          <p:nvPr/>
        </p:nvSpPr>
        <p:spPr bwMode="auto">
          <a:xfrm>
            <a:off x="4065588" y="5632458"/>
            <a:ext cx="962025" cy="696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154"/>
          <p:cNvSpPr>
            <a:spLocks noChangeArrowheads="1"/>
          </p:cNvSpPr>
          <p:nvPr/>
        </p:nvSpPr>
        <p:spPr bwMode="auto">
          <a:xfrm>
            <a:off x="4065588" y="5632458"/>
            <a:ext cx="962025" cy="696913"/>
          </a:xfrm>
          <a:prstGeom prst="rect">
            <a:avLst/>
          </a:prstGeom>
          <a:noFill/>
          <a:ln w="19050" cap="flat">
            <a:solidFill>
              <a:srgbClr val="1737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1" name="Picture 15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652963"/>
            <a:ext cx="2936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2" name="Picture 15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652963"/>
            <a:ext cx="2936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5263" y="3979863"/>
            <a:ext cx="12525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HEA Grapalat" panose="02000506050000020003" pitchFamily="50" charset="0"/>
              </a:rPr>
              <a:t>Քաղաքա-պետարան-ների</a:t>
            </a:r>
            <a:r>
              <a:rPr lang="en-US" sz="1400" dirty="0"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latin typeface="GHEA Grapalat" panose="02000506050000020003" pitchFamily="50" charset="0"/>
              </a:rPr>
              <a:t>աշխա-տակիցների</a:t>
            </a:r>
            <a:r>
              <a:rPr lang="en-US" sz="1400" dirty="0"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latin typeface="GHEA Grapalat" panose="02000506050000020003" pitchFamily="50" charset="0"/>
              </a:rPr>
              <a:t>փորձը</a:t>
            </a:r>
            <a:r>
              <a:rPr lang="en-US" sz="1400" dirty="0">
                <a:latin typeface="GHEA Grapalat" panose="02000506050000020003" pitchFamily="50" charset="0"/>
              </a:rPr>
              <a:t> և </a:t>
            </a:r>
            <a:r>
              <a:rPr lang="en-US" sz="1400" dirty="0" err="1">
                <a:latin typeface="GHEA Grapalat" panose="02000506050000020003" pitchFamily="50" charset="0"/>
              </a:rPr>
              <a:t>կարողու-թյունները</a:t>
            </a:r>
            <a:endParaRPr lang="en-US" sz="1400" dirty="0">
              <a:latin typeface="GHEA Grapalat" panose="0200050605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1" y="1752606"/>
            <a:ext cx="266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y-AM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hy-AM" sz="1600" dirty="0">
                <a:solidFill>
                  <a:schemeClr val="bg1">
                    <a:lumMod val="95000"/>
                  </a:schemeClr>
                </a:solidFill>
              </a:rPr>
              <a:t>Ն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երդրումներ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2973" y="3173850"/>
            <a:ext cx="2533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400" dirty="0"/>
              <a:t>Փ</a:t>
            </a:r>
            <a:r>
              <a:rPr lang="en-US" sz="1400" dirty="0" err="1"/>
              <a:t>ողոցային</a:t>
            </a:r>
            <a:r>
              <a:rPr lang="en-US" sz="1400" dirty="0"/>
              <a:t> </a:t>
            </a:r>
            <a:r>
              <a:rPr lang="en-US" sz="1400" dirty="0" err="1"/>
              <a:t>լուսավորության</a:t>
            </a:r>
            <a:r>
              <a:rPr lang="en-US" sz="1400" dirty="0"/>
              <a:t> </a:t>
            </a:r>
            <a:r>
              <a:rPr lang="en-US" sz="1400" dirty="0" err="1"/>
              <a:t>համակարգի</a:t>
            </a:r>
            <a:r>
              <a:rPr lang="en-US" sz="1400" dirty="0"/>
              <a:t> </a:t>
            </a:r>
            <a:r>
              <a:rPr lang="en-US" sz="1400" dirty="0" err="1"/>
              <a:t>էներգաարդյու-նավետ</a:t>
            </a:r>
            <a:r>
              <a:rPr lang="en-US" sz="1400" dirty="0"/>
              <a:t> </a:t>
            </a:r>
            <a:r>
              <a:rPr lang="en-US" sz="1400" dirty="0" err="1"/>
              <a:t>արդիականացման</a:t>
            </a:r>
            <a:r>
              <a:rPr lang="en-US" sz="1400" dirty="0"/>
              <a:t> </a:t>
            </a:r>
            <a:r>
              <a:rPr lang="en-US" sz="1400" dirty="0" err="1"/>
              <a:t>ցուցադրական</a:t>
            </a:r>
            <a:r>
              <a:rPr lang="en-US" sz="1400" dirty="0"/>
              <a:t> </a:t>
            </a:r>
            <a:r>
              <a:rPr lang="en-US" sz="1400" dirty="0" err="1"/>
              <a:t>ծրագիր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օր</a:t>
            </a:r>
            <a:r>
              <a:rPr lang="en-US" sz="1400" dirty="0"/>
              <a:t>.՝ </a:t>
            </a:r>
            <a:r>
              <a:rPr lang="en-US" sz="1400" dirty="0">
                <a:solidFill>
                  <a:srgbClr val="C00000"/>
                </a:solidFill>
              </a:rPr>
              <a:t>ԲՃՆԼ</a:t>
            </a:r>
            <a:r>
              <a:rPr lang="en-US" sz="1400" dirty="0"/>
              <a:t>-</a:t>
            </a:r>
            <a:r>
              <a:rPr lang="en-US" sz="1400" dirty="0" err="1"/>
              <a:t>ից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ԼԵԴ</a:t>
            </a:r>
            <a:r>
              <a:rPr lang="en-US" sz="14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8217" y="1464232"/>
            <a:ext cx="2022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400" dirty="0">
                <a:solidFill>
                  <a:srgbClr val="C00000"/>
                </a:solidFill>
              </a:rPr>
              <a:t>Վ</a:t>
            </a:r>
            <a:r>
              <a:rPr lang="en-US" sz="1400" dirty="0" err="1">
                <a:solidFill>
                  <a:srgbClr val="C00000"/>
                </a:solidFill>
              </a:rPr>
              <a:t>երաներդրում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 err="1">
                <a:solidFill>
                  <a:srgbClr val="C00000"/>
                </a:solidFill>
              </a:rPr>
              <a:t>նոր</a:t>
            </a:r>
            <a:r>
              <a:rPr lang="en-US" sz="1400" dirty="0">
                <a:solidFill>
                  <a:srgbClr val="C00000"/>
                </a:solidFill>
              </a:rPr>
              <a:t> ԷԱ </a:t>
            </a:r>
            <a:r>
              <a:rPr lang="en-US" sz="1400" dirty="0" err="1">
                <a:solidFill>
                  <a:srgbClr val="C00000"/>
                </a:solidFill>
              </a:rPr>
              <a:t>նախա-գծերում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934200" y="2362200"/>
            <a:ext cx="182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Ծախսերի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կրճա-տում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նոր</a:t>
            </a:r>
            <a:r>
              <a:rPr lang="en-US" sz="1400" dirty="0">
                <a:solidFill>
                  <a:srgbClr val="008000"/>
                </a:solidFill>
              </a:rPr>
              <a:t> ԷԱ </a:t>
            </a:r>
            <a:r>
              <a:rPr lang="en-US" sz="1400" dirty="0" err="1">
                <a:solidFill>
                  <a:srgbClr val="008000"/>
                </a:solidFill>
              </a:rPr>
              <a:t>նախագծերում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971410" y="3505202"/>
            <a:ext cx="2258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dirty="0">
                <a:solidFill>
                  <a:srgbClr val="008000"/>
                </a:solidFill>
              </a:rPr>
              <a:t>Խ</a:t>
            </a:r>
            <a:r>
              <a:rPr lang="en-US" sz="1400" dirty="0" err="1">
                <a:solidFill>
                  <a:srgbClr val="008000"/>
                </a:solidFill>
              </a:rPr>
              <a:t>նայողությունների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փոխանցում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ամսական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մոնիտորինգի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արդյունք-ների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հիման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վրա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000563" y="4671536"/>
            <a:ext cx="1065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400" dirty="0"/>
              <a:t>Խ</a:t>
            </a:r>
            <a:r>
              <a:rPr lang="en-US" sz="1400" dirty="0" err="1"/>
              <a:t>նայողու-թյուններ</a:t>
            </a:r>
            <a:br>
              <a:rPr lang="en-US" sz="1400" dirty="0"/>
            </a:br>
            <a:r>
              <a:rPr lang="en-US" sz="1400" b="1" dirty="0"/>
              <a:t>&gt;60%</a:t>
            </a:r>
            <a:r>
              <a:rPr lang="en-US" sz="1400" dirty="0"/>
              <a:t> 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014350" y="5733998"/>
            <a:ext cx="122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Ծախսեր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40050" y="4800600"/>
            <a:ext cx="106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Ծախսերի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կրճատում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668843" y="1524004"/>
            <a:ext cx="2189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b="1" dirty="0">
                <a:latin typeface="GHEA Grapalat" panose="02000506050000020003" pitchFamily="50" charset="0"/>
              </a:rPr>
              <a:t>Ք</a:t>
            </a:r>
            <a:r>
              <a:rPr lang="en-US" sz="1600" b="1" dirty="0" err="1">
                <a:latin typeface="GHEA Grapalat" panose="02000506050000020003" pitchFamily="50" charset="0"/>
              </a:rPr>
              <a:t>աղաքային</a:t>
            </a:r>
            <a:r>
              <a:rPr lang="en-US" sz="1600" b="1" dirty="0">
                <a:latin typeface="GHEA Grapalat" panose="02000506050000020003" pitchFamily="50" charset="0"/>
              </a:rPr>
              <a:t> </a:t>
            </a:r>
            <a:r>
              <a:rPr lang="en-US" sz="1600" b="1" dirty="0" err="1">
                <a:latin typeface="GHEA Grapalat" panose="02000506050000020003" pitchFamily="50" charset="0"/>
              </a:rPr>
              <a:t>էներաարդյունավետ</a:t>
            </a:r>
            <a:r>
              <a:rPr lang="en-US" sz="1600" b="1" dirty="0">
                <a:latin typeface="GHEA Grapalat" panose="02000506050000020003" pitchFamily="50" charset="0"/>
              </a:rPr>
              <a:t> </a:t>
            </a:r>
            <a:r>
              <a:rPr lang="en-US" sz="1600" b="1" dirty="0" err="1">
                <a:latin typeface="GHEA Grapalat" panose="02000506050000020003" pitchFamily="50" charset="0"/>
              </a:rPr>
              <a:t>վերականգնվող</a:t>
            </a:r>
            <a:r>
              <a:rPr lang="en-US" sz="1600" b="1" dirty="0">
                <a:latin typeface="GHEA Grapalat" panose="02000506050000020003" pitchFamily="50" charset="0"/>
              </a:rPr>
              <a:t> </a:t>
            </a:r>
            <a:r>
              <a:rPr lang="en-US" sz="1600" b="1" dirty="0" err="1">
                <a:latin typeface="GHEA Grapalat" panose="02000506050000020003" pitchFamily="50" charset="0"/>
              </a:rPr>
              <a:t>հիմնադրամ</a:t>
            </a:r>
            <a:br>
              <a:rPr lang="en-US" sz="1400" dirty="0">
                <a:latin typeface="GHEA Grapalat" panose="02000506050000020003" pitchFamily="50" charset="0"/>
              </a:rPr>
            </a:br>
            <a:r>
              <a:rPr lang="en-US" sz="1400" dirty="0">
                <a:latin typeface="GHEA Grapalat" panose="02000506050000020003" pitchFamily="50" charset="0"/>
              </a:rPr>
              <a:t>(</a:t>
            </a:r>
            <a:r>
              <a:rPr lang="en-US" sz="1400" dirty="0" err="1">
                <a:latin typeface="GHEA Grapalat" panose="02000506050000020003" pitchFamily="50" charset="0"/>
              </a:rPr>
              <a:t>արտաբյուջետային</a:t>
            </a:r>
            <a:r>
              <a:rPr lang="en-US" sz="1400" dirty="0"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latin typeface="GHEA Grapalat" panose="02000506050000020003" pitchFamily="50" charset="0"/>
              </a:rPr>
              <a:t>հաշիվ</a:t>
            </a:r>
            <a:r>
              <a:rPr lang="en-US" sz="1400" dirty="0">
                <a:latin typeface="GHEA Grapalat" panose="02000506050000020003" pitchFamily="50" charset="0"/>
              </a:rPr>
              <a:t>)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610601" y="1560497"/>
            <a:ext cx="163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HEA Grapalat" panose="02000506050000020003" pitchFamily="50" charset="0"/>
              </a:rPr>
              <a:t>Նոր</a:t>
            </a:r>
            <a:r>
              <a:rPr lang="en-US" sz="1400" dirty="0">
                <a:latin typeface="GHEA Grapalat" panose="02000506050000020003" pitchFamily="50" charset="0"/>
              </a:rPr>
              <a:t> ԷԱ </a:t>
            </a:r>
            <a:r>
              <a:rPr lang="en-US" sz="1400" dirty="0" err="1">
                <a:latin typeface="GHEA Grapalat" panose="02000506050000020003" pitchFamily="50" charset="0"/>
              </a:rPr>
              <a:t>լուսավորության</a:t>
            </a:r>
            <a:r>
              <a:rPr lang="en-US" sz="1400" dirty="0"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latin typeface="GHEA Grapalat" panose="02000506050000020003" pitchFamily="50" charset="0"/>
              </a:rPr>
              <a:t>նախագծերի</a:t>
            </a:r>
            <a:r>
              <a:rPr lang="en-US" sz="1400" dirty="0">
                <a:latin typeface="GHEA Grapalat" panose="02000506050000020003" pitchFamily="50" charset="0"/>
              </a:rPr>
              <a:t> </a:t>
            </a:r>
            <a:br>
              <a:rPr lang="en-US" sz="1400" dirty="0">
                <a:latin typeface="GHEA Grapalat" panose="02000506050000020003" pitchFamily="50" charset="0"/>
              </a:rPr>
            </a:br>
            <a:r>
              <a:rPr lang="en-US" sz="1400" dirty="0" err="1">
                <a:solidFill>
                  <a:srgbClr val="008000"/>
                </a:solidFill>
                <a:latin typeface="GHEA Grapalat" panose="02000506050000020003" pitchFamily="50" charset="0"/>
              </a:rPr>
              <a:t>կրկնօրինակում</a:t>
            </a:r>
            <a:endParaRPr lang="en-US" sz="1400" dirty="0">
              <a:solidFill>
                <a:srgbClr val="008000"/>
              </a:solidFill>
              <a:latin typeface="GHEA Grapalat" panose="02000506050000020003" pitchFamily="50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283078" y="4826983"/>
            <a:ext cx="1252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Ե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լակետային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ծախսեր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արդիակա-նացումից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առաջ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)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170616" y="4630011"/>
            <a:ext cx="158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>
                <a:latin typeface="GHEA Grapalat" panose="02000506050000020003" pitchFamily="50" charset="0"/>
              </a:rPr>
              <a:t>Ց</a:t>
            </a:r>
            <a:r>
              <a:rPr lang="en-US" sz="1600" dirty="0" err="1">
                <a:latin typeface="GHEA Grapalat" panose="02000506050000020003" pitchFamily="50" charset="0"/>
              </a:rPr>
              <a:t>ուցադրական</a:t>
            </a:r>
            <a:r>
              <a:rPr lang="en-US" sz="1600" dirty="0">
                <a:latin typeface="GHEA Grapalat" panose="02000506050000020003" pitchFamily="50" charset="0"/>
              </a:rPr>
              <a:t> </a:t>
            </a:r>
            <a:r>
              <a:rPr lang="en-US" sz="1600" dirty="0" err="1">
                <a:latin typeface="GHEA Grapalat" panose="02000506050000020003" pitchFamily="50" charset="0"/>
              </a:rPr>
              <a:t>նախագիծ</a:t>
            </a:r>
            <a:endParaRPr lang="en-US" sz="1600" dirty="0">
              <a:latin typeface="GHEA Grapalat" panose="02000506050000020003" pitchFamily="50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863743" y="5432743"/>
            <a:ext cx="1761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բարելավված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 ԷԱ և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լուսավորության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50" charset="0"/>
              </a:rPr>
              <a:t>որակ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50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338" y="5562610"/>
            <a:ext cx="219473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4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D3A5E-F6A3-4A51-894F-EF4F1996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y-AM" sz="3700">
                <a:solidFill>
                  <a:srgbClr val="FFFFFF"/>
                </a:solidFill>
              </a:rPr>
              <a:t>Համայնքային ջերմոցային տնտեսության էներգաարդյունավետության բարձրացում</a:t>
            </a:r>
            <a:endParaRPr lang="en-US" sz="37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C0548C-BBED-444F-AF05-180AD5B5F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067690"/>
              </p:ext>
            </p:extLst>
          </p:nvPr>
        </p:nvGraphicFramePr>
        <p:xfrm>
          <a:off x="1036320" y="3317787"/>
          <a:ext cx="10119362" cy="2295703"/>
        </p:xfrm>
        <a:graphic>
          <a:graphicData uri="http://schemas.openxmlformats.org/drawingml/2006/table">
            <a:tbl>
              <a:tblPr firstRow="1" firstCol="1" bandRow="1"/>
              <a:tblGrid>
                <a:gridCol w="3804365">
                  <a:extLst>
                    <a:ext uri="{9D8B030D-6E8A-4147-A177-3AD203B41FA5}">
                      <a16:colId xmlns:a16="http://schemas.microsoft.com/office/drawing/2014/main" val="3384594978"/>
                    </a:ext>
                  </a:extLst>
                </a:gridCol>
                <a:gridCol w="1813407">
                  <a:extLst>
                    <a:ext uri="{9D8B030D-6E8A-4147-A177-3AD203B41FA5}">
                      <a16:colId xmlns:a16="http://schemas.microsoft.com/office/drawing/2014/main" val="3303116498"/>
                    </a:ext>
                  </a:extLst>
                </a:gridCol>
                <a:gridCol w="2768651">
                  <a:extLst>
                    <a:ext uri="{9D8B030D-6E8A-4147-A177-3AD203B41FA5}">
                      <a16:colId xmlns:a16="http://schemas.microsoft.com/office/drawing/2014/main" val="1307521616"/>
                    </a:ext>
                  </a:extLst>
                </a:gridCol>
                <a:gridCol w="1732939">
                  <a:extLst>
                    <a:ext uri="{9D8B030D-6E8A-4147-A177-3AD203B41FA5}">
                      <a16:colId xmlns:a16="http://schemas.microsoft.com/office/drawing/2014/main" val="3428268608"/>
                    </a:ext>
                  </a:extLst>
                </a:gridCol>
              </a:tblGrid>
              <a:tr h="8977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Համեմատության ցուցանիշները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Առկա ջերմոց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Էներգաարդյունավետ</a:t>
                      </a:r>
                      <a:r>
                        <a:rPr lang="hy-AM" sz="1800" b="1" i="0" u="none" strike="noStrike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ջերմոց</a:t>
                      </a:r>
                      <a:endParaRPr lang="hy-AM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Էներգախնա-յողության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ներուժ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1157"/>
                  </a:ext>
                </a:extLst>
              </a:tr>
              <a:tr h="34949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Էլեկտրաէներգիա (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ՄՎտժ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50</a:t>
                      </a:r>
                      <a:endParaRPr lang="ru-RU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-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86933"/>
                  </a:ext>
                </a:extLst>
              </a:tr>
              <a:tr h="34949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Բնական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գազ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մ</a:t>
                      </a:r>
                      <a:r>
                        <a:rPr lang="hy-AM" sz="1800" b="1" i="0" u="none" strike="noStrike" baseline="300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79,006.0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9,000.0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70,006.0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914380"/>
                  </a:ext>
                </a:extLst>
              </a:tr>
              <a:tr h="34949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Ընդամենը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էներգիա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ՄՎտժ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hy-AM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725.8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643.1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8017"/>
                  </a:ext>
                </a:extLst>
              </a:tr>
              <a:tr h="34949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ՋԳ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արտանետումները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տ</a:t>
                      </a:r>
                      <a:r>
                        <a:rPr lang="hy-AM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800" b="1" i="0" u="none" strike="noStrike" baseline="-250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154.8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129.9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37" marR="112137" marT="15575" marB="0">
                    <a:lnL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7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81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7C0FD-CD33-466F-8CF8-7A649C07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y-AM">
                <a:solidFill>
                  <a:srgbClr val="000000"/>
                </a:solidFill>
              </a:rPr>
              <a:t>Կարիքների գնահատում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93166-59FA-4958-8EEF-1951462CD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9" r="2652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B4926B-9330-4C90-9EDD-BA8539B97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6557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637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B1363-FCE5-491A-82D4-930AFDF3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hy-AM">
                <a:solidFill>
                  <a:srgbClr val="000000"/>
                </a:solidFill>
              </a:rPr>
              <a:t>Բիզնես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hy-AM">
                <a:solidFill>
                  <a:srgbClr val="000000"/>
                </a:solidFill>
              </a:rPr>
              <a:t>հետազոտություն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B3AFAAEE-BEDC-4B47-AEE0-6A552BA42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2824" b="3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9BC385FB-D9B2-412C-809B-65A7B6C5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hy-AM" sz="2400" dirty="0">
                <a:solidFill>
                  <a:srgbClr val="000000"/>
                </a:solidFill>
              </a:rPr>
              <a:t>Բիզնես մոդելի մշակում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hy-AM" sz="2400" dirty="0">
                <a:solidFill>
                  <a:srgbClr val="000000"/>
                </a:solidFill>
              </a:rPr>
              <a:t>Սոցիալական ձեռներեցություն</a:t>
            </a:r>
          </a:p>
          <a:p>
            <a:pPr>
              <a:buFontTx/>
              <a:buChar char="-"/>
            </a:pPr>
            <a:r>
              <a:rPr lang="hy-AM" sz="2400" dirty="0">
                <a:solidFill>
                  <a:srgbClr val="000000"/>
                </a:solidFill>
              </a:rPr>
              <a:t>Ներդրումների ներգրավում</a:t>
            </a:r>
          </a:p>
          <a:p>
            <a:pPr>
              <a:buFontTx/>
              <a:buChar char="-"/>
            </a:pPr>
            <a:r>
              <a:rPr lang="hy-AM" sz="2400" dirty="0">
                <a:solidFill>
                  <a:srgbClr val="000000"/>
                </a:solidFill>
              </a:rPr>
              <a:t>Ֆինանսական մեխանիզմներ</a:t>
            </a:r>
          </a:p>
          <a:p>
            <a:pPr>
              <a:buFontTx/>
              <a:buChar char="-"/>
            </a:pPr>
            <a:r>
              <a:rPr lang="hy-AM" sz="2400" dirty="0">
                <a:solidFill>
                  <a:srgbClr val="000000"/>
                </a:solidFill>
              </a:rPr>
              <a:t>և այլն</a:t>
            </a:r>
          </a:p>
        </p:txBody>
      </p:sp>
      <p:sp>
        <p:nvSpPr>
          <p:cNvPr id="21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Content Placeholder 4" descr="A close up of a blackboard&#10;&#10;Description generated with high confidence">
            <a:extLst>
              <a:ext uri="{FF2B5EF4-FFF2-40B4-BE49-F238E27FC236}">
                <a16:creationId xmlns:a16="http://schemas.microsoft.com/office/drawing/2014/main" id="{FBB11834-CB57-472F-94B2-FCBC754D10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4902" b="2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906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5CB371D-9A55-47E1-A3F7-D9613CD56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138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A853C-A9C1-4724-A8FD-2AE8C396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Փորձարարական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հետազոտություն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79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407D29-03F9-4D2C-A69C-BA77CB7D73AA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Փորձարարական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հետազոտություն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10457"/>
            <a:ext cx="10905066" cy="4089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DF425B-3AB9-4855-B455-65CDD657885B}"/>
              </a:ext>
            </a:extLst>
          </p:cNvPr>
          <p:cNvSpPr/>
          <p:nvPr/>
        </p:nvSpPr>
        <p:spPr>
          <a:xfrm>
            <a:off x="643466" y="5922010"/>
            <a:ext cx="10489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dirty="0"/>
              <a:t>Տարեկան էներգասպառումը 178կՎտժ/մ</a:t>
            </a:r>
            <a:r>
              <a:rPr lang="hy-AM" baseline="30000" dirty="0"/>
              <a:t>2</a:t>
            </a:r>
            <a:r>
              <a:rPr lang="hy-AM" dirty="0"/>
              <a:t>-ից նվազել և մինչև 74կՎտժ/մ</a:t>
            </a:r>
            <a:r>
              <a:rPr lang="hy-AM" baseline="30000" dirty="0"/>
              <a:t>2</a:t>
            </a:r>
            <a:r>
              <a:rPr lang="hy-AM" dirty="0"/>
              <a:t>-ի (58%-ով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A9CCE-2037-455A-9555-6D5735A0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y-AM" sz="4000">
                <a:solidFill>
                  <a:srgbClr val="FFFFFF"/>
                </a:solidFill>
              </a:rPr>
              <a:t>Ինչու է կարևոր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09AF4F5-A082-4069-98D7-EAC7BFB06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18956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809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36100-AC54-4F62-8F14-D02506AA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Հարցումներ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E9AF34F7-A184-431C-B35E-ACD87BA13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-3" b="-3"/>
          <a:stretch/>
        </p:blipFill>
        <p:spPr>
          <a:xfrm>
            <a:off x="366100" y="597986"/>
            <a:ext cx="2629584" cy="2212775"/>
          </a:xfrm>
          <a:prstGeom prst="rect">
            <a:avLst/>
          </a:prstGeom>
        </p:spPr>
      </p:pic>
      <p:sp>
        <p:nvSpPr>
          <p:cNvPr id="84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B5D0E689-B6A8-4FC3-AE47-19281B3473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r="18008" b="4"/>
          <a:stretch/>
        </p:blipFill>
        <p:spPr>
          <a:xfrm>
            <a:off x="5043415" y="388314"/>
            <a:ext cx="2291697" cy="1893076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EC9031-480F-486A-ADA3-08DAFEBE26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37578" b="5"/>
          <a:stretch/>
        </p:blipFill>
        <p:spPr>
          <a:xfrm>
            <a:off x="8704899" y="3214929"/>
            <a:ext cx="3217333" cy="32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A9CCE-2037-455A-9555-6D5735A0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y-AM" sz="4000">
                <a:solidFill>
                  <a:srgbClr val="FFFFFF"/>
                </a:solidFill>
              </a:rPr>
              <a:t>Ինչու է կարևոր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09AF4F5-A082-4069-98D7-EAC7BFB06C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59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29E665C-3BD9-4097-9F0C-BABB15556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18135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D206C-1A5C-4D85-B79D-ECB64439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3992591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Շնորհակալություն</a:t>
            </a:r>
          </a:p>
        </p:txBody>
      </p:sp>
    </p:spTree>
    <p:extLst>
      <p:ext uri="{BB962C8B-B14F-4D97-AF65-F5344CB8AC3E}">
        <p14:creationId xmlns:p14="http://schemas.microsoft.com/office/powerpoint/2010/main" val="85466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AB775-E143-41ED-8E6F-FC8DB390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85138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Բազային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u="sng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ուսումնասիրություններ</a:t>
            </a:r>
            <a:r>
              <a:rPr lang="hy-AM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br>
              <a:rPr lang="hy-AM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chemeClr val="bg1"/>
                </a:solidFill>
              </a:rPr>
              <a:t>Վիճակագրական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հետազոտություններ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BC06-A040-4135-BFC0-99F01E636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152567"/>
            <a:ext cx="3363974" cy="43353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Էներգասպառման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աղբյուրների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բացահայտում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Անհրաժեշտ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տեղեկատվության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սահմանում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Տեղեկատվության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հավաքագրում</a:t>
            </a:r>
            <a:r>
              <a:rPr lang="hy-AM" sz="1600" dirty="0">
                <a:solidFill>
                  <a:schemeClr val="bg1"/>
                </a:solidFill>
              </a:rPr>
              <a:t> վստահելի աղբյուրնեից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հաշվառում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Իրավիճակի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գնահատում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միջամտության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հնարավորությունների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բացահայտում</a:t>
            </a:r>
            <a:r>
              <a:rPr lang="en-US" sz="1600" dirty="0">
                <a:solidFill>
                  <a:schemeClr val="bg1"/>
                </a:solidFill>
              </a:rPr>
              <a:t>՝ </a:t>
            </a:r>
            <a:r>
              <a:rPr lang="en-US" sz="1600" dirty="0" err="1">
                <a:solidFill>
                  <a:schemeClr val="bg1"/>
                </a:solidFill>
              </a:rPr>
              <a:t>օգտագործելով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առանցքային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ցուցանիշներ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էլ</a:t>
            </a:r>
            <a:r>
              <a:rPr lang="en-US" sz="1600" i="1" dirty="0">
                <a:solidFill>
                  <a:schemeClr val="bg1"/>
                </a:solidFill>
              </a:rPr>
              <a:t>․ </a:t>
            </a:r>
            <a:r>
              <a:rPr lang="en-US" sz="1600" i="1" dirty="0" err="1">
                <a:solidFill>
                  <a:schemeClr val="bg1"/>
                </a:solidFill>
              </a:rPr>
              <a:t>էներգիայի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տարեկան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սպառում</a:t>
            </a:r>
            <a:r>
              <a:rPr lang="en-US" sz="1600" i="1" dirty="0">
                <a:solidFill>
                  <a:schemeClr val="bg1"/>
                </a:solidFill>
              </a:rPr>
              <a:t> 1 </a:t>
            </a:r>
            <a:r>
              <a:rPr lang="en-US" sz="1600" i="1" dirty="0" err="1">
                <a:solidFill>
                  <a:schemeClr val="bg1"/>
                </a:solidFill>
              </a:rPr>
              <a:t>ք․մ</a:t>
            </a:r>
            <a:r>
              <a:rPr lang="en-US" sz="1600" i="1" dirty="0">
                <a:solidFill>
                  <a:schemeClr val="bg1"/>
                </a:solidFill>
              </a:rPr>
              <a:t>․  </a:t>
            </a:r>
            <a:r>
              <a:rPr lang="en-US" sz="1600" i="1" dirty="0" err="1">
                <a:solidFill>
                  <a:schemeClr val="bg1"/>
                </a:solidFill>
              </a:rPr>
              <a:t>մակերեսի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կամ</a:t>
            </a:r>
            <a:r>
              <a:rPr lang="en-US" sz="1600" i="1" dirty="0">
                <a:solidFill>
                  <a:schemeClr val="bg1"/>
                </a:solidFill>
              </a:rPr>
              <a:t> 1 </a:t>
            </a:r>
            <a:r>
              <a:rPr lang="en-US" sz="1600" i="1" dirty="0" err="1">
                <a:solidFill>
                  <a:schemeClr val="bg1"/>
                </a:solidFill>
              </a:rPr>
              <a:t>սպառողի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հաշվարկով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Էներգաաարդյունավետության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ապահովման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ներուժի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գնահատում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DBFEAC69-71E0-42BE-8F70-2D159FB6F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46429"/>
              </p:ext>
            </p:extLst>
          </p:nvPr>
        </p:nvGraphicFramePr>
        <p:xfrm>
          <a:off x="4650910" y="3902149"/>
          <a:ext cx="7541090" cy="2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45">
            <a:extLst>
              <a:ext uri="{FF2B5EF4-FFF2-40B4-BE49-F238E27FC236}">
                <a16:creationId xmlns:a16="http://schemas.microsoft.com/office/drawing/2014/main" id="{9817CDAE-EEB5-44EE-AEFB-07379DB7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4" y="571201"/>
            <a:ext cx="6348656" cy="30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8FE71-8590-41CA-B74C-A0DB92A2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>
                <a:solidFill>
                  <a:srgbClr val="FFFFFF"/>
                </a:solidFill>
              </a:rPr>
              <a:t>Համայնքային պատկանելիության շենքերի և շինությունների հիմնական բնութագրերը</a:t>
            </a:r>
            <a:endParaRPr lang="en-US" sz="3700">
              <a:solidFill>
                <a:srgbClr val="FFFFFF"/>
              </a:solidFill>
            </a:endParaRPr>
          </a:p>
        </p:txBody>
      </p:sp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D79AE685-A4A8-481C-8131-B6161D7F4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47911"/>
              </p:ext>
            </p:extLst>
          </p:nvPr>
        </p:nvGraphicFramePr>
        <p:xfrm>
          <a:off x="850605" y="2753937"/>
          <a:ext cx="10590027" cy="35192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62827">
                  <a:extLst>
                    <a:ext uri="{9D8B030D-6E8A-4147-A177-3AD203B41FA5}">
                      <a16:colId xmlns:a16="http://schemas.microsoft.com/office/drawing/2014/main" val="2475852698"/>
                    </a:ext>
                  </a:extLst>
                </a:gridCol>
                <a:gridCol w="1030545">
                  <a:extLst>
                    <a:ext uri="{9D8B030D-6E8A-4147-A177-3AD203B41FA5}">
                      <a16:colId xmlns:a16="http://schemas.microsoft.com/office/drawing/2014/main" val="3476315017"/>
                    </a:ext>
                  </a:extLst>
                </a:gridCol>
                <a:gridCol w="1107380">
                  <a:extLst>
                    <a:ext uri="{9D8B030D-6E8A-4147-A177-3AD203B41FA5}">
                      <a16:colId xmlns:a16="http://schemas.microsoft.com/office/drawing/2014/main" val="1416851763"/>
                    </a:ext>
                  </a:extLst>
                </a:gridCol>
                <a:gridCol w="1289914">
                  <a:extLst>
                    <a:ext uri="{9D8B030D-6E8A-4147-A177-3AD203B41FA5}">
                      <a16:colId xmlns:a16="http://schemas.microsoft.com/office/drawing/2014/main" val="696187904"/>
                    </a:ext>
                  </a:extLst>
                </a:gridCol>
                <a:gridCol w="1546544">
                  <a:extLst>
                    <a:ext uri="{9D8B030D-6E8A-4147-A177-3AD203B41FA5}">
                      <a16:colId xmlns:a16="http://schemas.microsoft.com/office/drawing/2014/main" val="2093653568"/>
                    </a:ext>
                  </a:extLst>
                </a:gridCol>
                <a:gridCol w="1332152">
                  <a:extLst>
                    <a:ext uri="{9D8B030D-6E8A-4147-A177-3AD203B41FA5}">
                      <a16:colId xmlns:a16="http://schemas.microsoft.com/office/drawing/2014/main" val="678080107"/>
                    </a:ext>
                  </a:extLst>
                </a:gridCol>
                <a:gridCol w="1437532">
                  <a:extLst>
                    <a:ext uri="{9D8B030D-6E8A-4147-A177-3AD203B41FA5}">
                      <a16:colId xmlns:a16="http://schemas.microsoft.com/office/drawing/2014/main" val="3421105029"/>
                    </a:ext>
                  </a:extLst>
                </a:gridCol>
                <a:gridCol w="1183133">
                  <a:extLst>
                    <a:ext uri="{9D8B030D-6E8A-4147-A177-3AD203B41FA5}">
                      <a16:colId xmlns:a16="http://schemas.microsoft.com/office/drawing/2014/main" val="2826594139"/>
                    </a:ext>
                  </a:extLst>
                </a:gridCol>
              </a:tblGrid>
              <a:tr h="468094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Ա ն վ ա ն ու մ ը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 anchor="ctr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Մակերեսը, մ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Պատող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կոնստրուկցիաների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բնութագրերը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Ջեռուցումը***)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y-AM" sz="1200" dirty="0">
                          <a:effectLst/>
                        </a:rPr>
                        <a:t>Էներգասպառումը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y-AM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/էլ․ էներգիա, գազ/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Օգտվողների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թիվը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2998947902"/>
                  </a:ext>
                </a:extLst>
              </a:tr>
              <a:tr h="468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ընդհանուր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ջեռուցվող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արտաքին պատեր*)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պատուհաններ</a:t>
                      </a:r>
                      <a:r>
                        <a:rPr lang="en-US" sz="1200" dirty="0">
                          <a:effectLst/>
                        </a:rPr>
                        <a:t>**)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66349"/>
                  </a:ext>
                </a:extLst>
              </a:tr>
              <a:tr h="4221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Քաղաքապետարան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3665857493"/>
                  </a:ext>
                </a:extLst>
              </a:tr>
              <a:tr h="2623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Վարչական շենքեր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3281616656"/>
                  </a:ext>
                </a:extLst>
              </a:tr>
              <a:tr h="2623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3517994396"/>
                  </a:ext>
                </a:extLst>
              </a:tr>
              <a:tr h="2623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Հանրային շենքեր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40192795"/>
                  </a:ext>
                </a:extLst>
              </a:tr>
              <a:tr h="2623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4007210322"/>
                  </a:ext>
                </a:extLst>
              </a:tr>
              <a:tr h="2623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2" marR="48612" marT="10417" marB="0"/>
                </a:tc>
                <a:extLst>
                  <a:ext uri="{0D108BD9-81ED-4DB2-BD59-A6C34878D82A}">
                    <a16:rowId xmlns:a16="http://schemas.microsoft.com/office/drawing/2014/main" val="2686555111"/>
                  </a:ext>
                </a:extLst>
              </a:tr>
              <a:tr h="849211">
                <a:tc gridSpan="8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*) </a:t>
                      </a:r>
                      <a:r>
                        <a:rPr lang="en-US" sz="1200" dirty="0" err="1">
                          <a:effectLst/>
                        </a:rPr>
                        <a:t>Ներկայացնել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կոնստրուկցիայի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տեսակը</a:t>
                      </a:r>
                      <a:r>
                        <a:rPr lang="en-US" sz="1200" dirty="0">
                          <a:effectLst/>
                        </a:rPr>
                        <a:t>` </a:t>
                      </a:r>
                      <a:r>
                        <a:rPr lang="en-US" sz="1200" dirty="0" err="1">
                          <a:effectLst/>
                        </a:rPr>
                        <a:t>տուֆե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մեդիս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շարվածք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պանելային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կարկասային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մոնոլիտ</a:t>
                      </a:r>
                      <a:r>
                        <a:rPr lang="en-US" sz="1200" dirty="0">
                          <a:effectLst/>
                        </a:rPr>
                        <a:t> և </a:t>
                      </a:r>
                      <a:r>
                        <a:rPr lang="en-US" sz="1200" dirty="0" err="1">
                          <a:effectLst/>
                        </a:rPr>
                        <a:t>այլն</a:t>
                      </a:r>
                      <a:r>
                        <a:rPr lang="en-US" sz="1200" dirty="0">
                          <a:effectLst/>
                        </a:rPr>
                        <a:t>;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**) </a:t>
                      </a:r>
                      <a:r>
                        <a:rPr lang="en-US" sz="1200" dirty="0" err="1">
                          <a:effectLst/>
                        </a:rPr>
                        <a:t>Նշել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շրջանակի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տեսակը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ալյումինե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փայտյա</a:t>
                      </a:r>
                      <a:r>
                        <a:rPr lang="en-US" sz="1200" dirty="0">
                          <a:effectLst/>
                        </a:rPr>
                        <a:t> և </a:t>
                      </a:r>
                      <a:r>
                        <a:rPr lang="en-US" sz="1200" dirty="0" err="1">
                          <a:effectLst/>
                        </a:rPr>
                        <a:t>այլն</a:t>
                      </a:r>
                      <a:r>
                        <a:rPr lang="en-US" sz="1200" dirty="0">
                          <a:effectLst/>
                        </a:rPr>
                        <a:t>), </a:t>
                      </a:r>
                      <a:r>
                        <a:rPr lang="en-US" sz="1200" dirty="0" err="1">
                          <a:effectLst/>
                        </a:rPr>
                        <a:t>ապակյա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փեղկերի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թիվը</a:t>
                      </a:r>
                      <a:r>
                        <a:rPr lang="en-US" sz="1200" dirty="0">
                          <a:effectLst/>
                        </a:rPr>
                        <a:t>;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***) </a:t>
                      </a:r>
                      <a:r>
                        <a:rPr lang="en-US" sz="1200" dirty="0" err="1">
                          <a:effectLst/>
                        </a:rPr>
                        <a:t>Նշել</a:t>
                      </a:r>
                      <a:r>
                        <a:rPr lang="en-US" sz="1200" dirty="0">
                          <a:effectLst/>
                        </a:rPr>
                        <a:t>` </a:t>
                      </a:r>
                      <a:r>
                        <a:rPr lang="en-US" sz="1200" dirty="0" err="1">
                          <a:effectLst/>
                        </a:rPr>
                        <a:t>կաթսայատնից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անհատական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կախովի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կաթսաներով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վառարանային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էլեկտրական</a:t>
                      </a:r>
                      <a:r>
                        <a:rPr lang="en-US" sz="1200" dirty="0">
                          <a:effectLst/>
                        </a:rPr>
                        <a:t> և </a:t>
                      </a:r>
                      <a:r>
                        <a:rPr lang="en-US" sz="1200" dirty="0" err="1">
                          <a:effectLst/>
                        </a:rPr>
                        <a:t>այլն</a:t>
                      </a:r>
                      <a:r>
                        <a:rPr lang="en-US" sz="1200" dirty="0">
                          <a:effectLst/>
                        </a:rPr>
                        <a:t>;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9707"/>
                  </a:ext>
                </a:extLst>
              </a:tr>
            </a:tbl>
          </a:graphicData>
        </a:graphic>
      </p:graphicFrame>
      <p:pic>
        <p:nvPicPr>
          <p:cNvPr id="4098" name="Picture 19">
            <a:extLst>
              <a:ext uri="{FF2B5EF4-FFF2-40B4-BE49-F238E27FC236}">
                <a16:creationId xmlns:a16="http://schemas.microsoft.com/office/drawing/2014/main" id="{A33E2382-20BF-4D5C-B7B9-ED6492D3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66" y="3619204"/>
            <a:ext cx="285115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908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B226D-D59C-498F-8EC6-9156586E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Նախակրթարանների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բերված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էներգասպառումը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՝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ըստ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առանձին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նախակրթարանների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14">
            <a:extLst>
              <a:ext uri="{FF2B5EF4-FFF2-40B4-BE49-F238E27FC236}">
                <a16:creationId xmlns:a16="http://schemas.microsoft.com/office/drawing/2014/main" id="{B1AC5903-1D36-4F15-9D0E-48786A35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4" y="492573"/>
            <a:ext cx="6412570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55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CE6E7B2E-494B-4AA2-8203-D5926F4CC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81" r="-2" b="-2"/>
          <a:stretch/>
        </p:blipFill>
        <p:spPr>
          <a:xfrm>
            <a:off x="6091688" y="0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Picture 7" descr="A close up of a street at night&#10;&#10;Description generated with very high confidence">
            <a:extLst>
              <a:ext uri="{FF2B5EF4-FFF2-40B4-BE49-F238E27FC236}">
                <a16:creationId xmlns:a16="http://schemas.microsoft.com/office/drawing/2014/main" id="{F781C113-1BAA-4EA6-8EEF-637F2BF465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"/>
          <a:stretch/>
        </p:blipFill>
        <p:spPr>
          <a:xfrm>
            <a:off x="6169887" y="2546923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8" name="Picture 2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22E7-DB6C-4291-A4C3-DC7B70E6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hy-AM" sz="3100" dirty="0">
                <a:solidFill>
                  <a:srgbClr val="000000"/>
                </a:solidFill>
              </a:rPr>
              <a:t>Արտաքին և ներշենքային լուսավորություն</a:t>
            </a:r>
            <a:endParaRPr lang="en-US" sz="3100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5CCCD7-2995-4B95-B53B-27A317AC3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441678"/>
              </p:ext>
            </p:extLst>
          </p:nvPr>
        </p:nvGraphicFramePr>
        <p:xfrm>
          <a:off x="804997" y="2272143"/>
          <a:ext cx="4803637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088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E1EDB-4A49-4CA1-A562-24356F54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Հանրային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շենքերում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օգտագործվող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լուսավորության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լամպերի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քանակական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կառուցված</a:t>
            </a:r>
            <a:r>
              <a:rPr lang="hy-AM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ք</a:t>
            </a:r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ը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3BC26EB-5390-4CD2-9A78-DA8BC14A1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60" y="2509911"/>
            <a:ext cx="962758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0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32820-A2EF-426F-862A-05BFD99498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Երևանի 160 նախակրթարանների ներքին մակերեսների տեսակարար լուսավորվածության մակարդակը </a:t>
            </a:r>
          </a:p>
        </p:txBody>
      </p:sp>
      <p:pic>
        <p:nvPicPr>
          <p:cNvPr id="2050" name="Picture 5">
            <a:extLst>
              <a:ext uri="{FF2B5EF4-FFF2-40B4-BE49-F238E27FC236}">
                <a16:creationId xmlns:a16="http://schemas.microsoft.com/office/drawing/2014/main" id="{A0F45DA5-410F-4E94-A588-524D77C5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9" y="1675227"/>
            <a:ext cx="732366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1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A1EF993-9837-4EE3-8181-7346BC449C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Քաղաքային</a:t>
            </a:r>
            <a:r>
              <a:rPr lang="en-US" alt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լուսավորության</a:t>
            </a:r>
            <a:r>
              <a:rPr lang="en-US" alt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համակարգ</a:t>
            </a:r>
            <a:endParaRPr lang="en-US" altLang="ru-RU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875A6E-14C8-482B-B883-2AD109F2E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42301"/>
              </p:ext>
            </p:extLst>
          </p:nvPr>
        </p:nvGraphicFramePr>
        <p:xfrm>
          <a:off x="1389404" y="1825626"/>
          <a:ext cx="9403671" cy="476015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99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250">
                <a:tc rowSpan="2">
                  <a:txBody>
                    <a:bodyPr/>
                    <a:lstStyle/>
                    <a:p>
                      <a:pPr marL="0" marR="0" indent="90043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50">
                        <a:effectLst/>
                      </a:endParaRPr>
                    </a:p>
                    <a:p>
                      <a:pPr marL="0" marR="0" indent="90043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Անվանումը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y-AM" sz="16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Չափման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միավորը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y-AM" sz="16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Մեծությունը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2010թ.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2011թ.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2012թ.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1.Փողոցային լուսատուների հենասյուների թիվր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0">
                          <a:effectLst/>
                        </a:rPr>
                        <a:t>հ</a:t>
                      </a:r>
                      <a:r>
                        <a:rPr lang="hy-AM" sz="1600" spc="50">
                          <a:effectLst/>
                        </a:rPr>
                        <a:t>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26,178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27,170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28,950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 dirty="0">
                          <a:effectLst/>
                        </a:rPr>
                        <a:t>2.Լուսատուների ընդհանուր թիվը</a:t>
                      </a:r>
                      <a:r>
                        <a:rPr lang="en-US" sz="1600" spc="50" dirty="0">
                          <a:effectLst/>
                        </a:rPr>
                        <a:t>**** </a:t>
                      </a:r>
                      <a:r>
                        <a:rPr lang="hy-AM" sz="1600" spc="50" dirty="0">
                          <a:effectLst/>
                        </a:rPr>
                        <a:t>այդ թվում՝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0">
                          <a:effectLst/>
                        </a:rPr>
                        <a:t>հ</a:t>
                      </a:r>
                      <a:r>
                        <a:rPr lang="hy-AM" sz="1600" spc="50">
                          <a:effectLst/>
                        </a:rPr>
                        <a:t>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48,222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49,765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1828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51,015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8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    շիկացման լամպերը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0">
                          <a:effectLst/>
                        </a:rPr>
                        <a:t>հ</a:t>
                      </a:r>
                      <a:r>
                        <a:rPr lang="hy-AM" sz="1600" spc="50">
                          <a:effectLst/>
                        </a:rPr>
                        <a:t>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1,488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Վտ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8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   լյումինե­սցենտային լամպեր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Հատ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5,694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4,799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2,447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Հատ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616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751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Վտ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100-400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100-400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100-400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73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    նատրիումային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Հատ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41,040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44,350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46,817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Վտ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100-400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100-400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pc="50">
                        <a:effectLst/>
                      </a:endParaRPr>
                    </a:p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70-250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7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    լուսադիոդային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Հատ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Վտ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15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spc="50">
                          <a:effectLst/>
                        </a:rPr>
                        <a:t>3.Լուսավորվող փողոցների ընդհանուր երկարությունը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0">
                          <a:effectLst/>
                        </a:rPr>
                        <a:t>կ</a:t>
                      </a:r>
                      <a:r>
                        <a:rPr lang="hy-AM" sz="1600" spc="50">
                          <a:effectLst/>
                        </a:rPr>
                        <a:t>մ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1,174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1797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>
                          <a:effectLst/>
                        </a:rPr>
                        <a:t>1,196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tc>
                  <a:txBody>
                    <a:bodyPr/>
                    <a:lstStyle/>
                    <a:p>
                      <a:pPr marL="2527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spc="50" dirty="0">
                          <a:effectLst/>
                        </a:rPr>
                        <a:t>1,226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1073" marR="6107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7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753</Words>
  <Application>Microsoft Office PowerPoint</Application>
  <PresentationFormat>Widescreen</PresentationFormat>
  <Paragraphs>332</Paragraphs>
  <Slides>22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GHEA Grapalat</vt:lpstr>
      <vt:lpstr>Sylfaen</vt:lpstr>
      <vt:lpstr>Tahoma</vt:lpstr>
      <vt:lpstr>Times New Roman</vt:lpstr>
      <vt:lpstr>Office Theme</vt:lpstr>
      <vt:lpstr>Հետազոտություններ համայնքներում</vt:lpstr>
      <vt:lpstr>Ինչու է կարևոր</vt:lpstr>
      <vt:lpstr>Բազային ուսումնասիրություններ, Վիճակագրական հետազոտություններ</vt:lpstr>
      <vt:lpstr>Համայնքային պատկանելիության շենքերի և շինությունների հիմնական բնութագրերը</vt:lpstr>
      <vt:lpstr>Նախակրթարանների բերված էներգասպառումը՝ ըստ առանձին նախակրթարանների</vt:lpstr>
      <vt:lpstr>Արտաքին և ներշենքային լուսավորություն</vt:lpstr>
      <vt:lpstr> Հանրային շենքերում օգտագործվող լուսավորության լամպերի քանակական կառուցվածքը</vt:lpstr>
      <vt:lpstr>Երևանի 160 նախակրթարանների ներքին մակերեսների տեսակարար լուսավորվածության մակարդակը </vt:lpstr>
      <vt:lpstr>Քաղաքային լուսավորության համակարգ</vt:lpstr>
      <vt:lpstr>Քաղաքային փողոցային լուսավորության համակարգերը ՀՀ-ում</vt:lpstr>
      <vt:lpstr>Քաղաքային լուսավորության էներգաարդյունավետության հաջողակ փորձ</vt:lpstr>
      <vt:lpstr>Փողոցների լուսավորության համակարգերի արդիականացում</vt:lpstr>
      <vt:lpstr>Երեվանի էներգախնայողության քաղաքային  շրջանառու հիմնադրամի հոսքերը</vt:lpstr>
      <vt:lpstr>Էներգախնայողության համայնքային շրջանառու հիմնադրամ</vt:lpstr>
      <vt:lpstr>Համայնքային ջերմոցային տնտեսության էներգաարդյունավետության բարձրացում</vt:lpstr>
      <vt:lpstr>Կարիքների գնահատում</vt:lpstr>
      <vt:lpstr>Բիզնես հետազոտություն</vt:lpstr>
      <vt:lpstr>Փորձարարական հետազոտություն</vt:lpstr>
      <vt:lpstr>PowerPoint Presentation</vt:lpstr>
      <vt:lpstr>Հարցումներ</vt:lpstr>
      <vt:lpstr>Ինչու է կարևոր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Հետազոտություններ համայնքներում</dc:title>
  <dc:creator>Nune Sakanyan</dc:creator>
  <cp:lastModifiedBy>Nune Sakanyan</cp:lastModifiedBy>
  <cp:revision>5</cp:revision>
  <dcterms:created xsi:type="dcterms:W3CDTF">2018-09-16T00:11:35Z</dcterms:created>
  <dcterms:modified xsi:type="dcterms:W3CDTF">2018-09-16T06:46:59Z</dcterms:modified>
</cp:coreProperties>
</file>