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308" r:id="rId3"/>
    <p:sldId id="434" r:id="rId4"/>
    <p:sldId id="459" r:id="rId5"/>
    <p:sldId id="465" r:id="rId6"/>
    <p:sldId id="461" r:id="rId7"/>
    <p:sldId id="379" r:id="rId8"/>
    <p:sldId id="467" r:id="rId9"/>
    <p:sldId id="436" r:id="rId10"/>
    <p:sldId id="378" r:id="rId11"/>
    <p:sldId id="442" r:id="rId12"/>
    <p:sldId id="443" r:id="rId13"/>
    <p:sldId id="437" r:id="rId14"/>
    <p:sldId id="447" r:id="rId15"/>
    <p:sldId id="458" r:id="rId16"/>
    <p:sldId id="446" r:id="rId17"/>
    <p:sldId id="448" r:id="rId18"/>
    <p:sldId id="468" r:id="rId19"/>
  </p:sldIdLst>
  <p:sldSz cx="9144000" cy="6858000" type="screen4x3"/>
  <p:notesSz cx="9309100" cy="70231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orient="horz" pos="2251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6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2341">
          <p15:clr>
            <a:srgbClr val="A4A3A4"/>
          </p15:clr>
        </p15:guide>
        <p15:guide id="7" orient="horz" pos="1525">
          <p15:clr>
            <a:srgbClr val="A4A3A4"/>
          </p15:clr>
        </p15:guide>
        <p15:guide id="8" orient="horz" pos="2931">
          <p15:clr>
            <a:srgbClr val="A4A3A4"/>
          </p15:clr>
        </p15:guide>
        <p15:guide id="9" pos="204">
          <p15:clr>
            <a:srgbClr val="A4A3A4"/>
          </p15:clr>
        </p15:guide>
        <p15:guide id="10" pos="5556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40000"/>
    <a:srgbClr val="960000"/>
    <a:srgbClr val="A50021"/>
    <a:srgbClr val="1E0000"/>
    <a:srgbClr val="007BFF"/>
    <a:srgbClr val="A5A5A5"/>
    <a:srgbClr val="BEDA00"/>
    <a:srgbClr val="009FDA"/>
    <a:srgbClr val="005BBB"/>
    <a:srgbClr val="2800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624" autoAdjust="0"/>
  </p:normalViewPr>
  <p:slideViewPr>
    <p:cSldViewPr snapToGrid="0">
      <p:cViewPr varScale="1">
        <p:scale>
          <a:sx n="65" d="100"/>
          <a:sy n="65" d="100"/>
        </p:scale>
        <p:origin x="-1296" y="-108"/>
      </p:cViewPr>
      <p:guideLst>
        <p:guide orient="horz" pos="799"/>
        <p:guide orient="horz" pos="2251"/>
        <p:guide orient="horz" pos="3793"/>
        <p:guide orient="horz" pos="164"/>
        <p:guide orient="horz" pos="527"/>
        <p:guide orient="horz" pos="2341"/>
        <p:guide orient="horz" pos="1525"/>
        <p:guide orient="horz" pos="2931"/>
        <p:guide pos="204"/>
        <p:guide pos="5556"/>
        <p:guide pos="283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3943" cy="352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1"/>
            <a:ext cx="4033943" cy="352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A258E-9217-4501-A609-83F8503C8B37}" type="datetimeFigureOut">
              <a:rPr lang="en-US" smtClean="0"/>
              <a:pPr/>
              <a:t>04/02/2016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727"/>
            <a:ext cx="4033943" cy="352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7"/>
            <a:ext cx="4033943" cy="352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564AB-1687-4FB0-B7CF-9AA7F86D4A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9723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1DCA-8854-448C-9373-477C8DA8AD38}" type="datetimeFigureOut">
              <a:rPr lang="de-DE" smtClean="0"/>
              <a:pPr/>
              <a:t>02.04.2016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11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273003" y="6670727"/>
            <a:ext cx="4033943" cy="3511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B22FE-F869-4CFE-92A0-938D0E41CCB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508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29876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 smtClean="0">
              <a:solidFill>
                <a:srgbClr val="2D2D8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0292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 smtClean="0">
              <a:solidFill>
                <a:srgbClr val="2D2D8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43059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 smtClean="0">
              <a:solidFill>
                <a:srgbClr val="2D2D8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7761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Այն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համատեղում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է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բազմաթիվ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կազմակերպությունների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այդ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թվում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ՄԱԿ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ԶՀԿ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Համաշխարհային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ճանապարհորդության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և </a:t>
            </a:r>
            <a:r>
              <a:rPr lang="en-US" dirty="0" err="1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զբոսաշրջության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խորհրդի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և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Մոլորակի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խորհրդ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ի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կայուն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և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պատասխանատու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զբոսաշրջության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մոտեցումները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:</a:t>
            </a:r>
            <a:r>
              <a:rPr lang="en-US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7083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329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 smtClean="0">
              <a:solidFill>
                <a:srgbClr val="2D2D8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4536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7005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9789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6988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 smtClean="0">
              <a:solidFill>
                <a:srgbClr val="2D2D8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70687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 smtClean="0">
              <a:solidFill>
                <a:srgbClr val="2D2D8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7690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</a:t>
            </a:r>
            <a:br>
              <a:rPr lang="en-US" noProof="0" dirty="0" smtClean="0"/>
            </a:br>
            <a:r>
              <a:rPr lang="en-US" noProof="0" dirty="0" smtClean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</a:t>
            </a:r>
          </a:p>
          <a:p>
            <a:pPr lvl="0"/>
            <a:r>
              <a:rPr lang="en-US" noProof="0" dirty="0" smtClean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 cstate="email">
              <a:alphaModFix amt="3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99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30830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Title of Presentation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03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Title of Presentation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1799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Title of Presentation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57513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Title of Presentation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08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 cstate="email">
              <a:alphaModFix amt="3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30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xmlns="" val="282355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75227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6866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08962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541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4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 cstate="email">
              <a:alphaModFix amt="3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156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xmlns="" val="239607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</a:t>
            </a:r>
            <a:br>
              <a:rPr lang="en-US" noProof="0" dirty="0" smtClean="0"/>
            </a:br>
            <a:r>
              <a:rPr lang="en-US" noProof="0" dirty="0" smtClean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</a:t>
            </a:r>
          </a:p>
          <a:p>
            <a:pPr lvl="0"/>
            <a:r>
              <a:rPr lang="en-US" noProof="0" dirty="0" smtClean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 cstate="email">
              <a:alphaModFix amt="3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31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This is a headline</a:t>
            </a:r>
            <a:endParaRPr lang="en-US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0063" y="6360101"/>
            <a:ext cx="45583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15"/>
          <a:stretch/>
        </p:blipFill>
        <p:spPr bwMode="auto">
          <a:xfrm>
            <a:off x="323851" y="6302501"/>
            <a:ext cx="1689433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8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56" r:id="rId3"/>
    <p:sldLayoutId id="2147483660" r:id="rId4"/>
    <p:sldLayoutId id="2147483661" r:id="rId5"/>
    <p:sldLayoutId id="2147483659" r:id="rId6"/>
    <p:sldLayoutId id="2147483680" r:id="rId7"/>
    <p:sldLayoutId id="214748366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This is a headline</a:t>
            </a:r>
            <a:endParaRPr lang="en-US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0063" y="6360101"/>
            <a:ext cx="45583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Title of Presentation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15"/>
          <a:stretch/>
        </p:blipFill>
        <p:spPr bwMode="auto">
          <a:xfrm>
            <a:off x="323851" y="6302501"/>
            <a:ext cx="1689433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05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102" y="335840"/>
            <a:ext cx="3615235" cy="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05842" y="4468761"/>
            <a:ext cx="4979359" cy="943247"/>
          </a:xfrm>
        </p:spPr>
        <p:txBody>
          <a:bodyPr/>
          <a:lstStyle/>
          <a:p>
            <a:pPr lvl="0" algn="ctr"/>
            <a:r>
              <a:rPr lang="en-US" sz="2400" b="1" kern="0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Նոռա</a:t>
            </a:r>
            <a:r>
              <a:rPr lang="en-US" sz="2400" b="1" kern="0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Միրզոյան</a:t>
            </a:r>
            <a:r>
              <a:rPr lang="en-US" sz="2400" b="1" kern="0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/>
            </a:r>
            <a:br>
              <a:rPr lang="en-US" sz="2400" b="1" kern="0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en-US" sz="2400" b="1" kern="0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Երևան</a:t>
            </a:r>
            <a:r>
              <a:rPr lang="en-US" sz="2400" b="1" kern="0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, 2016 թ. </a:t>
            </a:r>
            <a:r>
              <a:rPr lang="en-US" sz="2400" b="1" kern="0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ապրիլի</a:t>
            </a:r>
            <a:r>
              <a:rPr lang="en-US" sz="2400" b="1" kern="0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2</a:t>
            </a:r>
            <a:endParaRPr lang="en-US" sz="3600" dirty="0">
              <a:solidFill>
                <a:srgbClr val="740000"/>
              </a:solidFill>
              <a:latin typeface="Sylfaen" panose="010A05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40632" y="212417"/>
            <a:ext cx="954174" cy="9541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39868" y="1770376"/>
            <a:ext cx="69143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ՀԱՅԱՍՏԱՆ. ՀԱՐԱՎԱՅԻՆ ՄԻՋԱՆՑՔԻ ԶԲՈՍԱՇՐՋՈՒԹՅԱՆ ԶԱՐԳԱՑՄԱՆ ՌԱԶՄԱՎԱՐՈՒԹՅՈՒՆ</a:t>
            </a:r>
            <a:endParaRPr lang="en-US" sz="3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99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latin typeface="Sylfaen" panose="010A0502050306030303" pitchFamily="18" charset="0"/>
              </a:rPr>
              <a:pPr>
                <a:defRPr/>
              </a:pPr>
              <a:t>10</a:t>
            </a:fld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6598" y="-66693"/>
            <a:ext cx="3752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7C341E"/>
                </a:solidFill>
                <a:latin typeface="Sylfaen" panose="010A0502050306030303" pitchFamily="18" charset="0"/>
              </a:rPr>
              <a:t>ԱՌԱՋԱՐԿՎՈՂ</a:t>
            </a:r>
            <a:r>
              <a:rPr lang="en-US" sz="2000" b="1" dirty="0" smtClean="0">
                <a:solidFill>
                  <a:srgbClr val="7C341E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7C341E"/>
                </a:solidFill>
                <a:latin typeface="Sylfaen" panose="010A0502050306030303" pitchFamily="18" charset="0"/>
              </a:rPr>
              <a:t>ՎԱՅՐԵՐ</a:t>
            </a:r>
            <a:endParaRPr lang="en-US" sz="2000" b="1" dirty="0">
              <a:solidFill>
                <a:srgbClr val="7C341E"/>
              </a:solidFill>
              <a:latin typeface="Sylfaen" panose="010A050205030603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1825" y="3085094"/>
            <a:ext cx="1167651" cy="338554"/>
          </a:xfrm>
          <a:prstGeom prst="rect">
            <a:avLst/>
          </a:prstGeom>
          <a:noFill/>
          <a:effectLst>
            <a:outerShdw blurRad="647700" dist="1333500" sx="23000" sy="23000" algn="ctr" rotWithShape="0">
              <a:schemeClr val="bg2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Sylfaen" panose="010A0502050306030303" pitchFamily="18" charset="0"/>
              </a:rPr>
              <a:t>GORIS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6598" y="542199"/>
            <a:ext cx="3426292" cy="2569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4616" y="2997724"/>
            <a:ext cx="3495802" cy="368446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9558" y="2292824"/>
            <a:ext cx="3751159" cy="3991970"/>
            <a:chOff x="-179310" y="192183"/>
            <a:chExt cx="4010467" cy="44179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-179310" y="192183"/>
              <a:ext cx="3194891" cy="441797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116607" y="1023635"/>
              <a:ext cx="3947764" cy="40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Sylfaen" panose="010A0502050306030303" pitchFamily="18" charset="0"/>
                  <a:cs typeface="Times New Roman" pitchFamily="18" charset="0"/>
                </a:rPr>
                <a:t>Գեղարդ</a:t>
              </a:r>
              <a:r>
                <a:rPr lang="hy-AM" b="1" dirty="0" smtClean="0">
                  <a:latin typeface="Sylfaen" panose="010A0502050306030303" pitchFamily="18" charset="0"/>
                  <a:cs typeface="Times New Roman" pitchFamily="18" charset="0"/>
                </a:rPr>
                <a:t>ի </a:t>
              </a:r>
              <a:r>
                <a:rPr lang="en-US" b="1" dirty="0" err="1" smtClean="0">
                  <a:latin typeface="Sylfaen" panose="010A0502050306030303" pitchFamily="18" charset="0"/>
                  <a:cs typeface="Times New Roman" pitchFamily="18" charset="0"/>
                </a:rPr>
                <a:t>վանք</a:t>
              </a:r>
              <a:endParaRPr lang="en-US" b="1" dirty="0">
                <a:latin typeface="Sylfaen" panose="010A0502050306030303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06436" y="6213556"/>
            <a:ext cx="426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ylfaen" panose="010A0502050306030303" pitchFamily="18" charset="0"/>
                <a:cs typeface="Times New Roman" pitchFamily="18" charset="0"/>
              </a:rPr>
              <a:t>Գառնու</a:t>
            </a:r>
            <a:r>
              <a:rPr lang="en-US" b="1" dirty="0" smtClean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  <a:cs typeface="Times New Roman" pitchFamily="18" charset="0"/>
              </a:rPr>
              <a:t>կիրճ</a:t>
            </a:r>
            <a:r>
              <a:rPr lang="en-US" b="1" dirty="0" smtClean="0">
                <a:latin typeface="Sylfaen" panose="010A0502050306030303" pitchFamily="18" charset="0"/>
                <a:cs typeface="Times New Roman" pitchFamily="18" charset="0"/>
              </a:rPr>
              <a:t>՝ </a:t>
            </a:r>
            <a:r>
              <a:rPr lang="en-US" b="1" dirty="0" err="1" smtClean="0">
                <a:latin typeface="Sylfaen" panose="010A0502050306030303" pitchFamily="18" charset="0"/>
                <a:cs typeface="Times New Roman" pitchFamily="18" charset="0"/>
              </a:rPr>
              <a:t>քարերի</a:t>
            </a:r>
            <a:r>
              <a:rPr lang="en-US" b="1" dirty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  <a:cs typeface="Times New Roman" pitchFamily="18" charset="0"/>
              </a:rPr>
              <a:t>սիմֆոնիա</a:t>
            </a:r>
            <a:endParaRPr lang="en-US" b="1" dirty="0">
              <a:latin typeface="Sylfaen" panose="010A0502050306030303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16567" y="237021"/>
            <a:ext cx="3591004" cy="26315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16567" y="2420361"/>
            <a:ext cx="394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Խոր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Վիրապ</a:t>
            </a:r>
            <a:endParaRPr lang="en-US" b="1" dirty="0">
              <a:solidFill>
                <a:schemeClr val="bg1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2878" y="626375"/>
            <a:ext cx="304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Գառնու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տաճար</a:t>
            </a:r>
            <a:endParaRPr lang="en-US" b="1" dirty="0">
              <a:solidFill>
                <a:schemeClr val="bg1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6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latin typeface="Sylfaen" panose="010A0502050306030303" pitchFamily="18" charset="0"/>
              </a:rPr>
              <a:pPr>
                <a:defRPr/>
              </a:pPr>
              <a:t>11</a:t>
            </a:fld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1825" y="3085094"/>
            <a:ext cx="1167651" cy="338554"/>
          </a:xfrm>
          <a:prstGeom prst="rect">
            <a:avLst/>
          </a:prstGeom>
          <a:noFill/>
          <a:effectLst>
            <a:outerShdw blurRad="647700" dist="1333500" sx="23000" sy="23000" algn="ctr" rotWithShape="0">
              <a:schemeClr val="bg2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Sylfaen" panose="010A0502050306030303" pitchFamily="18" charset="0"/>
              </a:rPr>
              <a:t>GORIS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0261" y="365887"/>
            <a:ext cx="3956290" cy="32419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8786" y="3859751"/>
            <a:ext cx="4188060" cy="2716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066" y="3871017"/>
            <a:ext cx="335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Սանահինի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վանք</a:t>
            </a:r>
            <a:endParaRPr lang="en-US" b="1" dirty="0">
              <a:solidFill>
                <a:schemeClr val="bg1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8406" y="3238496"/>
            <a:ext cx="319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ylfaen" panose="010A0502050306030303" pitchFamily="18" charset="0"/>
                <a:cs typeface="Times New Roman" pitchFamily="18" charset="0"/>
              </a:rPr>
              <a:t>Զորաց</a:t>
            </a:r>
            <a:r>
              <a:rPr lang="en-US" b="1" dirty="0" smtClean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  <a:cs typeface="Times New Roman" pitchFamily="18" charset="0"/>
              </a:rPr>
              <a:t>քարեր</a:t>
            </a:r>
            <a:endParaRPr lang="en-US" b="1" dirty="0">
              <a:latin typeface="Sylfaen" panose="010A0502050306030303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90064" y="3771165"/>
            <a:ext cx="4076691" cy="26968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43459" y="6135143"/>
            <a:ext cx="350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Հաղպատի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վանք</a:t>
            </a:r>
            <a:endParaRPr lang="en-US" b="1" dirty="0">
              <a:solidFill>
                <a:schemeClr val="bg1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9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11150" y="0"/>
            <a:ext cx="5885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ՄԱՐՏԱՀՐԱՎԵՐՆԵՐ</a:t>
            </a:r>
            <a:r>
              <a:rPr lang="en-US" sz="2400" b="1" kern="0" dirty="0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ՀԱՆԳՈՒՅՑՆԵՐՈՒՄ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C341E"/>
              </a:solidFill>
              <a:effectLst/>
              <a:uLnTx/>
              <a:uFillTx/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024" y="45404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2400" b="1" kern="0" dirty="0">
                <a:solidFill>
                  <a:srgbClr val="2D2D8A"/>
                </a:solidFill>
                <a:latin typeface="Sylfaen" panose="010A0502050306030303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Sylfaen" panose="010A0502050306030303" pitchFamily="18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70866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 kern="120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23C8E0-6B01-4517-B369-F0AF14D4ED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ylfaen" panose="010A0502050306030303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9782" y="336339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393" y="1047634"/>
            <a:ext cx="3732140" cy="20993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48894" y="44135"/>
            <a:ext cx="4022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Հ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ասարակական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տարածքների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այգիների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ճակատների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 և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պատշգամբների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վերա</a:t>
            </a:r>
            <a:r>
              <a:rPr lang="ru-RU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կանգնմ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ան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կարիքներ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rgbClr val="740000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04280" y="176505"/>
            <a:ext cx="670544" cy="4362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861" y="2776930"/>
            <a:ext cx="364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Վիենի</a:t>
            </a:r>
            <a:r>
              <a:rPr lang="en-US" b="1" dirty="0" smtClean="0">
                <a:solidFill>
                  <a:schemeClr val="bg2"/>
                </a:solidFill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այգի</a:t>
            </a:r>
            <a:r>
              <a:rPr lang="en-US" b="1" dirty="0" smtClean="0">
                <a:solidFill>
                  <a:schemeClr val="bg2"/>
                </a:solidFill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՝ </a:t>
            </a:r>
            <a:r>
              <a:rPr lang="en-US" b="1" dirty="0" err="1" smtClean="0">
                <a:solidFill>
                  <a:schemeClr val="bg2"/>
                </a:solidFill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Գորիս</a:t>
            </a:r>
            <a:r>
              <a:rPr lang="en-US" b="1" dirty="0" smtClean="0">
                <a:solidFill>
                  <a:schemeClr val="bg2"/>
                </a:solidFill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քաղաք</a:t>
            </a:r>
            <a:endParaRPr lang="en-US" b="1" dirty="0">
              <a:solidFill>
                <a:schemeClr val="bg2"/>
              </a:solidFill>
              <a:latin typeface="Sylfaen" panose="010A0502050306030303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3" name="Picture 4" descr="D:\DCIM\100D5100\DSC_07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4239" y="3784190"/>
            <a:ext cx="4453869" cy="27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711674" y="3886656"/>
            <a:ext cx="3947118" cy="2793415"/>
            <a:chOff x="119737" y="465722"/>
            <a:chExt cx="3947118" cy="2793415"/>
          </a:xfrm>
        </p:grpSpPr>
        <p:pic>
          <p:nvPicPr>
            <p:cNvPr id="17" name="Picture 16" descr="D:\DCIM\100D5100\DSC_072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24" y="796221"/>
              <a:ext cx="3718544" cy="246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19737" y="465722"/>
              <a:ext cx="394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Sylfaen" panose="010A0502050306030303" pitchFamily="18" charset="0"/>
                  <a:ea typeface="Tahoma" panose="020B0604030504040204" pitchFamily="34" charset="0"/>
                  <a:cs typeface="Times New Roman" pitchFamily="18" charset="0"/>
                </a:rPr>
                <a:t>Գորիս</a:t>
              </a:r>
              <a:r>
                <a:rPr lang="en-US" b="1" dirty="0" smtClean="0">
                  <a:latin typeface="Sylfaen" panose="010A0502050306030303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Sylfaen" panose="010A0502050306030303" pitchFamily="18" charset="0"/>
                  <a:ea typeface="Tahoma" panose="020B0604030504040204" pitchFamily="34" charset="0"/>
                  <a:cs typeface="Times New Roman" pitchFamily="18" charset="0"/>
                </a:rPr>
                <a:t>քաղաքի</a:t>
              </a:r>
              <a:r>
                <a:rPr lang="en-US" b="1" dirty="0" smtClean="0">
                  <a:latin typeface="Sylfaen" panose="010A0502050306030303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Sylfaen" panose="010A0502050306030303" pitchFamily="18" charset="0"/>
                  <a:ea typeface="Tahoma" panose="020B0604030504040204" pitchFamily="34" charset="0"/>
                  <a:cs typeface="Times New Roman" pitchFamily="18" charset="0"/>
                </a:rPr>
                <a:t>մայթեր</a:t>
              </a:r>
              <a:endParaRPr lang="en-US" b="1" dirty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pic>
        <p:nvPicPr>
          <p:cNvPr id="20" name="Picture 3" descr="D:\DCIM\100D5100\DSC_07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1881" y="1145517"/>
            <a:ext cx="3563352" cy="26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3235794"/>
            <a:ext cx="512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Գորիս</a:t>
            </a:r>
            <a:r>
              <a:rPr lang="en-US" b="1" dirty="0" smtClean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քաղաք</a:t>
            </a:r>
            <a:r>
              <a:rPr lang="en-US" b="1" dirty="0" smtClean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՝ </a:t>
            </a:r>
            <a:r>
              <a:rPr lang="en-US" b="1" dirty="0" err="1" smtClean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այգիներ</a:t>
            </a:r>
            <a:r>
              <a:rPr lang="en-US" b="1" dirty="0" smtClean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շենքերի</a:t>
            </a:r>
            <a:r>
              <a:rPr lang="en-US" b="1" dirty="0" smtClean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ճակատներ</a:t>
            </a:r>
            <a:r>
              <a:rPr lang="en-US" b="1" dirty="0" smtClean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 և </a:t>
            </a:r>
            <a:r>
              <a:rPr lang="en-US" b="1" dirty="0" err="1" smtClean="0">
                <a:latin typeface="Sylfaen" panose="010A0502050306030303" pitchFamily="18" charset="0"/>
                <a:ea typeface="Tahoma" panose="020B0604030504040204" pitchFamily="34" charset="0"/>
                <a:cs typeface="Times New Roman" pitchFamily="18" charset="0"/>
              </a:rPr>
              <a:t>պատշգամբներ</a:t>
            </a:r>
            <a:endParaRPr lang="en-US" b="1" dirty="0">
              <a:latin typeface="Sylfaen" panose="010A0502050306030303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6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4024" y="45404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2400" b="1" kern="0" dirty="0">
                <a:solidFill>
                  <a:srgbClr val="2D2D8A"/>
                </a:solidFill>
                <a:latin typeface="Sylfaen" panose="010A0502050306030303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Sylfaen" panose="010A0502050306030303" pitchFamily="18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70866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 kern="120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23C8E0-6B01-4517-B369-F0AF14D4ED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ylfaen" panose="010A0502050306030303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9782" y="336339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629265" y="-53397"/>
            <a:ext cx="6460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Մարտահրավերներ</a:t>
            </a:r>
            <a:r>
              <a:rPr lang="en-US" sz="2400" b="1" kern="0" dirty="0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հանգույցներում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C341E"/>
              </a:solidFill>
              <a:effectLst/>
              <a:uLnTx/>
              <a:uFillTx/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5148" y="0"/>
            <a:ext cx="3728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Թ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անգարանների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պատկերասրահների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 և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շուկայի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զարգացման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  <a:cs typeface="Times New Roman" pitchFamily="18" charset="0"/>
              </a:rPr>
              <a:t>կարիքներ</a:t>
            </a:r>
            <a:endParaRPr lang="en-US" sz="1600" b="1" dirty="0">
              <a:solidFill>
                <a:srgbClr val="740000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582962" y="476404"/>
            <a:ext cx="670544" cy="4362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69763" y="3214794"/>
            <a:ext cx="3338194" cy="3338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4024" y="694513"/>
            <a:ext cx="2807349" cy="2030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5477" y="1283062"/>
            <a:ext cx="2900438" cy="2065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38433" y="813239"/>
            <a:ext cx="3029647" cy="2126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8113" y="3160643"/>
            <a:ext cx="4958358" cy="34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3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4024" y="45404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2400" b="1" kern="0" dirty="0">
                <a:solidFill>
                  <a:srgbClr val="2D2D8A"/>
                </a:solidFill>
                <a:latin typeface="Sylfaen" panose="010A0502050306030303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Sylfaen" panose="010A0502050306030303" pitchFamily="18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70866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 kern="120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23C8E0-6B01-4517-B369-F0AF14D4ED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ylfaen" panose="010A0502050306030303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9782" y="336339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43515" y="4027794"/>
            <a:ext cx="5379258" cy="272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43515" y="1049330"/>
            <a:ext cx="5379258" cy="290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61" y="1461038"/>
            <a:ext cx="3405354" cy="435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-562482" y="172219"/>
            <a:ext cx="58857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US" sz="2500" b="1" kern="0" dirty="0" err="1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ՄԱՐՏԱՀՐԱՎԵՐՆԵՐ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7C341E"/>
              </a:solidFill>
              <a:effectLst/>
              <a:uLnTx/>
              <a:uFillTx/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375176" y="213055"/>
            <a:ext cx="670544" cy="4362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1547" y="215042"/>
            <a:ext cx="4072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Պահպանման</a:t>
            </a:r>
            <a:r>
              <a:rPr lang="en-US" b="1" dirty="0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հրատապ</a:t>
            </a:r>
            <a:r>
              <a:rPr lang="en-US" b="1" dirty="0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կարիքներ</a:t>
            </a:r>
            <a:r>
              <a:rPr lang="hy-AM" b="1" dirty="0" smtClean="0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ը </a:t>
            </a:r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վայրի</a:t>
            </a:r>
            <a:r>
              <a:rPr lang="en-US" b="1" dirty="0" smtClean="0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 և </a:t>
            </a:r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ացելուների</a:t>
            </a:r>
            <a:r>
              <a:rPr lang="en-US" b="1" dirty="0" smtClean="0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կառավարման</a:t>
            </a:r>
            <a:r>
              <a:rPr lang="hy-AM" b="1" dirty="0" smtClean="0">
                <a:solidFill>
                  <a:srgbClr val="74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itchFamily="18" charset="0"/>
              </a:rPr>
              <a:t> համար</a:t>
            </a:r>
            <a:endParaRPr lang="en-US" b="1" dirty="0" smtClean="0">
              <a:solidFill>
                <a:srgbClr val="740000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793" y="685544"/>
            <a:ext cx="277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Sylfaen" panose="010A0502050306030303" pitchFamily="18" charset="0"/>
                <a:cs typeface="Times New Roman" pitchFamily="18" charset="0"/>
              </a:rPr>
              <a:t>Հաղպատի</a:t>
            </a:r>
            <a:r>
              <a:rPr lang="en-US" sz="2000" b="1" dirty="0" smtClean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  <a:cs typeface="Times New Roman" pitchFamily="18" charset="0"/>
              </a:rPr>
              <a:t>վանք</a:t>
            </a:r>
            <a:endParaRPr lang="en-US" sz="2000" b="1" dirty="0"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1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4024" y="45404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2400" b="1" kern="0" dirty="0">
                <a:solidFill>
                  <a:srgbClr val="2D2D8A"/>
                </a:solidFill>
                <a:latin typeface="Sylfaen" panose="010A0502050306030303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Sylfaen" panose="010A0502050306030303" pitchFamily="18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70866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 kern="120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23C8E0-6B01-4517-B369-F0AF14D4ED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ylfaen" panose="010A0502050306030303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9782" y="336339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442452" y="13438"/>
            <a:ext cx="5885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US" sz="2000" b="1" kern="0" dirty="0" err="1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ՄԱՐՏԱՀՐԱՎԵՐՆԵՐ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C341E"/>
              </a:solidFill>
              <a:effectLst/>
              <a:uLnTx/>
              <a:uFillTx/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43320" y="86317"/>
            <a:ext cx="3566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Վատ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</a:rPr>
              <a:t>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վիճակում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</a:rPr>
              <a:t>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գտնվող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</a:rPr>
              <a:t>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մերձատար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</a:rPr>
              <a:t>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ճանապարհներ</a:t>
            </a:r>
            <a:r>
              <a:rPr lang="en-US" sz="1600" b="1" dirty="0" smtClean="0">
                <a:solidFill>
                  <a:srgbClr val="740000"/>
                </a:solidFill>
                <a:latin typeface="Sylfaen" panose="010A0502050306030303" pitchFamily="18" charset="0"/>
              </a:rPr>
              <a:t> և </a:t>
            </a:r>
            <a:r>
              <a:rPr lang="en-US" sz="1600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կայանատեղիներ</a:t>
            </a:r>
            <a:endParaRPr lang="en-US" sz="1600" b="1" dirty="0">
              <a:solidFill>
                <a:srgbClr val="740000"/>
              </a:solidFill>
              <a:latin typeface="Sylfaen" panose="010A0502050306030303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344947" y="193447"/>
            <a:ext cx="670544" cy="4362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3081" y="3524530"/>
            <a:ext cx="4146155" cy="256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9506" y="712519"/>
            <a:ext cx="3729275" cy="252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36728" y="5708067"/>
            <a:ext cx="39471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Սանահինի</a:t>
            </a:r>
            <a:r>
              <a:rPr lang="en-US" sz="17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վանք</a:t>
            </a:r>
            <a:r>
              <a:rPr lang="en-US" sz="17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տանող</a:t>
            </a:r>
            <a:r>
              <a:rPr lang="en-US" sz="17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ճանապարհ</a:t>
            </a:r>
            <a:endParaRPr lang="en-US" sz="1700" b="1" dirty="0">
              <a:solidFill>
                <a:schemeClr val="bg1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6765" y="2892472"/>
            <a:ext cx="394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Գեղարդի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վանքի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կայանատեղի</a:t>
            </a:r>
            <a:endParaRPr lang="en-US" b="1" dirty="0">
              <a:solidFill>
                <a:schemeClr val="bg1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17659" y="3592770"/>
            <a:ext cx="4126127" cy="2767088"/>
            <a:chOff x="224594" y="650388"/>
            <a:chExt cx="3797548" cy="2678479"/>
          </a:xfrm>
        </p:grpSpPr>
        <p:pic>
          <p:nvPicPr>
            <p:cNvPr id="22" name="Picture 2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94" y="650388"/>
              <a:ext cx="3797548" cy="2678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32230" y="2983624"/>
              <a:ext cx="3785768" cy="34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itchFamily="18" charset="0"/>
                </a:rPr>
                <a:t>Սանահինի</a:t>
              </a:r>
              <a:r>
                <a:rPr lang="en-US" sz="1700" b="1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itchFamily="18" charset="0"/>
                </a:rPr>
                <a:t>վանք</a:t>
              </a:r>
              <a:r>
                <a:rPr lang="en-US" sz="1700" b="1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itchFamily="18" charset="0"/>
                </a:rPr>
                <a:t>տանող</a:t>
              </a:r>
              <a:r>
                <a:rPr lang="en-US" sz="1700" b="1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itchFamily="18" charset="0"/>
                </a:rPr>
                <a:t>աստիճաններ</a:t>
              </a:r>
              <a:endParaRPr lang="en-US" sz="17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Picture 2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3003"/>
          <a:stretch>
            <a:fillRect/>
          </a:stretch>
        </p:blipFill>
        <p:spPr>
          <a:xfrm>
            <a:off x="404473" y="579256"/>
            <a:ext cx="3940474" cy="24240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7798" y="2610026"/>
            <a:ext cx="394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Տանձատափ</a:t>
            </a:r>
            <a:r>
              <a:rPr lang="en-US" b="1" dirty="0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գյուղի</a:t>
            </a:r>
            <a:r>
              <a:rPr lang="en-US" b="1" dirty="0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հրապարակ</a:t>
            </a:r>
            <a:endParaRPr lang="en-US" b="1" dirty="0">
              <a:solidFill>
                <a:schemeClr val="bg2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3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4024" y="45404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2400" b="1" kern="0" dirty="0">
                <a:solidFill>
                  <a:srgbClr val="2D2D8A"/>
                </a:solidFill>
                <a:latin typeface="Sylfaen" panose="010A0502050306030303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Sylfaen" panose="010A0502050306030303" pitchFamily="18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70866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 kern="120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23C8E0-6B01-4517-B369-F0AF14D4ED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ylfaen" panose="010A0502050306030303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9782" y="336339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442452" y="13438"/>
            <a:ext cx="5885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US" sz="2800" b="1" kern="0" dirty="0" err="1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Մարտահրավերներ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C341E"/>
              </a:solidFill>
              <a:effectLst/>
              <a:uLnTx/>
              <a:uFillTx/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0438" y="13438"/>
            <a:ext cx="3566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Այցելուների</a:t>
            </a:r>
            <a:r>
              <a:rPr lang="en-US" b="1" dirty="0" smtClean="0">
                <a:solidFill>
                  <a:srgbClr val="74000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հարմա</a:t>
            </a:r>
            <a:r>
              <a:rPr lang="hy-AM" b="1" dirty="0" smtClean="0">
                <a:solidFill>
                  <a:srgbClr val="740000"/>
                </a:solidFill>
                <a:latin typeface="Sylfaen" panose="010A0502050306030303" pitchFamily="18" charset="0"/>
              </a:rPr>
              <a:t>ր</a:t>
            </a:r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ություն-ների</a:t>
            </a:r>
            <a:r>
              <a:rPr lang="en-US" b="1" dirty="0" smtClean="0">
                <a:solidFill>
                  <a:srgbClr val="740000"/>
                </a:solidFill>
                <a:latin typeface="Sylfaen" panose="010A0502050306030303" pitchFamily="18" charset="0"/>
              </a:rPr>
              <a:t> և </a:t>
            </a:r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տեղանքի</a:t>
            </a:r>
            <a:r>
              <a:rPr lang="en-US" b="1" dirty="0" smtClean="0">
                <a:solidFill>
                  <a:srgbClr val="74000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կառավարման</a:t>
            </a:r>
            <a:r>
              <a:rPr lang="en-US" b="1" dirty="0" smtClean="0">
                <a:solidFill>
                  <a:srgbClr val="74000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պլանների</a:t>
            </a:r>
            <a:r>
              <a:rPr lang="en-US" b="1" dirty="0" smtClean="0">
                <a:solidFill>
                  <a:srgbClr val="74000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740000"/>
                </a:solidFill>
                <a:latin typeface="Sylfaen" panose="010A0502050306030303" pitchFamily="18" charset="0"/>
              </a:rPr>
              <a:t>կարիքներ</a:t>
            </a:r>
            <a:endParaRPr lang="en-US" b="1" dirty="0">
              <a:solidFill>
                <a:srgbClr val="740000"/>
              </a:solidFill>
              <a:latin typeface="Sylfaen" panose="010A0502050306030303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633936" y="125638"/>
            <a:ext cx="670544" cy="4362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1" name="Picture 2" descr="D:\DCIM\100D5100\DSC_0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46" y="539153"/>
            <a:ext cx="4240394" cy="240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585" y="955516"/>
            <a:ext cx="3607725" cy="2456311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8476" y="3185959"/>
            <a:ext cx="3738533" cy="2709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969208" y="2689473"/>
            <a:ext cx="371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Տեղեկատու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վահանակներ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Զորաց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քարերում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164" y="552802"/>
            <a:ext cx="394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Տեղեկատու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վահանակներ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Խոր</a:t>
            </a:r>
            <a:r>
              <a:rPr lang="en-US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Վիրապում</a:t>
            </a:r>
            <a:endParaRPr lang="en-US" b="1" dirty="0">
              <a:solidFill>
                <a:schemeClr val="bg1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476" y="5300512"/>
            <a:ext cx="3904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ylfaen" panose="010A0502050306030303" pitchFamily="18" charset="0"/>
                <a:cs typeface="Times New Roman" pitchFamily="18" charset="0"/>
              </a:rPr>
              <a:t>Արենու</a:t>
            </a:r>
            <a:r>
              <a:rPr lang="en-US" b="1" dirty="0" smtClean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  <a:cs typeface="Times New Roman" pitchFamily="18" charset="0"/>
              </a:rPr>
              <a:t>Թռչնի</a:t>
            </a:r>
            <a:r>
              <a:rPr lang="en-US" b="1" dirty="0" smtClean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  <a:cs typeface="Times New Roman" pitchFamily="18" charset="0"/>
              </a:rPr>
              <a:t>քարանձավի</a:t>
            </a:r>
            <a:r>
              <a:rPr lang="en-US" b="1" dirty="0" smtClean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  <a:cs typeface="Times New Roman" pitchFamily="18" charset="0"/>
              </a:rPr>
              <a:t>ցանկապատ</a:t>
            </a:r>
            <a:endParaRPr lang="en-US" b="1" dirty="0">
              <a:latin typeface="Sylfaen" panose="010A0502050306030303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60103" y="3501242"/>
            <a:ext cx="3539423" cy="26545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43569" y="5775326"/>
            <a:ext cx="390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Փոքր</a:t>
            </a:r>
            <a:r>
              <a:rPr lang="en-US" b="1" dirty="0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Թաղի</a:t>
            </a:r>
            <a:r>
              <a:rPr lang="hy-AM" b="1" dirty="0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մայթերը</a:t>
            </a:r>
            <a:r>
              <a:rPr lang="en-US" b="1" dirty="0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Մեղրի</a:t>
            </a:r>
            <a:r>
              <a:rPr lang="en-US" b="1" dirty="0" smtClean="0">
                <a:solidFill>
                  <a:schemeClr val="bg2"/>
                </a:solidFill>
                <a:latin typeface="Sylfaen" panose="010A0502050306030303" pitchFamily="18" charset="0"/>
                <a:cs typeface="Times New Roman" pitchFamily="18" charset="0"/>
              </a:rPr>
              <a:t>, </a:t>
            </a:r>
            <a:endParaRPr lang="en-US" b="1" dirty="0">
              <a:solidFill>
                <a:schemeClr val="bg2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8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92" y="2059653"/>
            <a:ext cx="8496300" cy="576263"/>
          </a:xfrm>
        </p:spPr>
        <p:txBody>
          <a:bodyPr/>
          <a:lstStyle/>
          <a:p>
            <a:pPr algn="ctr"/>
            <a:r>
              <a:rPr lang="en-US" dirty="0" err="1" smtClean="0"/>
              <a:t>Շնորհակալություն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62D93A-3BA0-8848-BFA3-D7046C1B555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7007" y="1641534"/>
            <a:ext cx="79323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Զբոսաշրջության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զարգացումը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տարածքային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անհամաչափությունների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կարգավորումը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ՀՀ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կառավարության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գերակայություններից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են</a:t>
            </a:r>
            <a:r>
              <a:rPr lang="hy-AM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solidFill>
                <a:srgbClr val="000000"/>
              </a:solidFill>
              <a:latin typeface="Sylfaen" panose="010A0502050306030303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Sylfaen" panose="010A050205030603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Զբոսաշրջությունը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կարող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է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էական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դեր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կատարել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տարածքային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զարգացմանն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օժանդակելու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հարցում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, և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այն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Հայաստանի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արտահանման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երկրորդ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խոշորագույն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ճյուղն</a:t>
            </a:r>
            <a:r>
              <a:rPr lang="en-US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է:</a:t>
            </a:r>
          </a:p>
          <a:p>
            <a:endParaRPr lang="en-US" sz="1600" dirty="0">
              <a:latin typeface="Sylfaen" panose="010A050205030603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8699" y="3501412"/>
            <a:ext cx="79089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Միջազգային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զբոսաշրջիկների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ժամանումներն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Հայաստանում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կայուն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աճել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են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՝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համաշխարհային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միջին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ցուցանիշից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ավելի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բարձր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տեմպով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: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Ներքին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զբոսաշրջությունը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ևս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նշանակալի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է և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ունի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աճի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ներուժ</a:t>
            </a:r>
            <a:r>
              <a:rPr lang="en-US" sz="1900" dirty="0">
                <a:latin typeface="Sylfaen" panose="010A0502050306030303" pitchFamily="18" charset="0"/>
                <a:ea typeface="Times New Roman" panose="02020603050405020304" pitchFamily="18" charset="0"/>
              </a:rPr>
              <a:t>: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endParaRPr lang="en-US" sz="1900" dirty="0" smtClean="0">
              <a:latin typeface="Sylfaen" panose="010A0502050306030303" pitchFamily="18" charset="0"/>
            </a:endParaRPr>
          </a:p>
          <a:p>
            <a:pPr algn="just"/>
            <a:endParaRPr lang="en-US" sz="1900" dirty="0">
              <a:latin typeface="Sylfaen" panose="010A0502050306030303" pitchFamily="18" charset="0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415224" y="520320"/>
            <a:ext cx="8496300" cy="941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0"/>
              </a:spcBef>
              <a:buClr>
                <a:srgbClr val="FFFFFF"/>
              </a:buClr>
              <a:defRPr/>
            </a:pPr>
            <a:r>
              <a:rPr lang="en-US" b="1" kern="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Տ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</a:rPr>
              <a:t>արածաշրջանային</a:t>
            </a:r>
            <a:r>
              <a:rPr lang="en-US" b="1" kern="0" dirty="0" smtClean="0">
                <a:solidFill>
                  <a:srgbClr val="2D2D8A"/>
                </a:solidFill>
              </a:rPr>
              <a:t>  </a:t>
            </a:r>
            <a:r>
              <a:rPr lang="en-US" b="1" kern="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և </a:t>
            </a:r>
            <a:r>
              <a:rPr lang="en-US" b="1" kern="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զ</a:t>
            </a:r>
            <a:r>
              <a:rPr lang="en-US" b="1" kern="0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բոսաշրջության</a:t>
            </a:r>
            <a:r>
              <a:rPr lang="en-US" b="1" kern="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զարգացման</a:t>
            </a:r>
            <a:r>
              <a:rPr lang="en-US" b="1" kern="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</a:rPr>
              <a:t>դերը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382" y="4763296"/>
            <a:ext cx="79323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Կայուն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զբոսաշրջության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զարգացմանն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ուղղված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համալիր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մոտեցումը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կարող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է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օժանդակել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աշխատատեղերի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ստեղծմանը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կատարվող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ծախսերի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ավելացմանն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ու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զբոսաշրջությամբ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առաջնորդվող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ավելի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կուռ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զարգացման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ապահովմանը</a:t>
            </a:r>
            <a:r>
              <a:rPr lang="en-US" sz="19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:</a:t>
            </a:r>
            <a:endParaRPr lang="en-US" sz="19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3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72" y="1452857"/>
            <a:ext cx="8582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2800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Պատասխանատու</a:t>
            </a:r>
            <a:r>
              <a:rPr lang="hy-AM" sz="2800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զբոսաշրջությ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ու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ն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ը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ձգտում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է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առավելագույնի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հասցն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ել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զբոսաշրջության դրական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ազդեցությունները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և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նվազագույնի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հասցնել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բացասական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ները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: </a:t>
            </a:r>
            <a:r>
              <a:rPr lang="hy-AM" sz="2800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Հետ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և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ել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ով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այս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մոտեցմ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անը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զբոսաշրջության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զարգացումը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կարող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է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հետամուտ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լինել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համապատասխան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եռակի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շահի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մոտեցմանը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այն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է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առավելագույնի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հասցնել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սոցիալական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տնտեսական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և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բնապահպանական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օգուտները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դրանով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միշտ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նպատակ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ունենալ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ով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ստեղծել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մարդկանց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համար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ապրուստի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և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այցելության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ավելի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լավ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վայրեր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Քեյպ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Թաունի</a:t>
            </a:r>
            <a:r>
              <a:rPr lang="en-US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հռչակագիր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2002</a:t>
            </a:r>
            <a:r>
              <a:rPr lang="hy-AM" sz="28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թ</a:t>
            </a:r>
            <a:r>
              <a:rPr lang="hy-AM" sz="2800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.):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4436" y="537345"/>
            <a:ext cx="55045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3000" b="1" kern="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Պատասխանատու</a:t>
            </a:r>
            <a:r>
              <a:rPr lang="en-US" sz="30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000" b="1" kern="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տուրիզմ</a:t>
            </a:r>
            <a:endParaRPr lang="en-US" sz="3000" b="1" kern="0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1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904" y="1577907"/>
            <a:ext cx="82658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 smtClean="0">
              <a:solidFill>
                <a:srgbClr val="222222"/>
              </a:solidFill>
              <a:latin typeface="Sylfaen" panose="010A0502050306030303" pitchFamily="18" charset="0"/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just"/>
            <a:r>
              <a:rPr lang="hy-AM" sz="2400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Հայաստան</a:t>
            </a:r>
            <a:r>
              <a:rPr lang="hy-AM" sz="2400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այցելելու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առավել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գրավիչ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ասպեկտներ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ն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են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հյուրընկալությ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ունը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սն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ուն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դ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ը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բնությ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ունը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մշակութային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ժառանգություն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ը և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ծառայություն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ների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որակ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ը: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Իսկ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ամենաքիչ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գրավիչ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կողմեր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ն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ու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բողոքների հիմնական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աղբյուրներ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ն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են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ճանապարհային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պայմանները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այցելու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ների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համար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նախատեսված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ենթակառուցվածքներ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ի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թերի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վիճակը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,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սանհանգույցների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բացակայությունը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և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վատ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վիճակը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տեղեկատվական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կենտրոնների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և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ցուցանակների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վահանակներ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ի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բացակայությունը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, և,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ընդհանուր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առմամբ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, և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զբոսաշրջության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վայրերում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և </a:t>
            </a:r>
            <a:r>
              <a:rPr lang="hy-AM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ճանապարհների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ն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աղբի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չափազանց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քանակը</a:t>
            </a:r>
            <a:r>
              <a:rPr lang="en-US" sz="24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8887" y="253993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Հայաստանյան</a:t>
            </a:r>
            <a:r>
              <a:rPr lang="en-US" sz="28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տուրօպերատորների</a:t>
            </a:r>
            <a:r>
              <a:rPr lang="en-US" sz="28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հետազոտություն</a:t>
            </a:r>
            <a:endParaRPr lang="en-US" sz="2800" b="1" kern="0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1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6994" y="341963"/>
            <a:ext cx="891363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kern="0" dirty="0" err="1">
                <a:solidFill>
                  <a:srgbClr val="2D2D8A"/>
                </a:solidFill>
                <a:latin typeface="Arial"/>
                <a:ea typeface="+mj-ea"/>
                <a:cs typeface="Arial"/>
              </a:rPr>
              <a:t>Հիմնական</a:t>
            </a:r>
            <a:r>
              <a:rPr lang="en-US" sz="3000" b="1" kern="0" dirty="0">
                <a:solidFill>
                  <a:srgbClr val="2D2D8A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000" b="1" kern="0" dirty="0" err="1">
                <a:solidFill>
                  <a:srgbClr val="2D2D8A"/>
                </a:solidFill>
                <a:latin typeface="Arial"/>
                <a:ea typeface="+mj-ea"/>
                <a:cs typeface="Arial"/>
              </a:rPr>
              <a:t>մարտահրավերներ</a:t>
            </a:r>
            <a:endParaRPr lang="en-US" sz="3000" b="1" kern="0" dirty="0">
              <a:solidFill>
                <a:srgbClr val="2D2D8A"/>
              </a:solidFill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kern="0" dirty="0">
                <a:solidFill>
                  <a:srgbClr val="2D2D8A"/>
                </a:solidFill>
                <a:latin typeface="Arial"/>
                <a:ea typeface="+mj-ea"/>
                <a:cs typeface="Arial"/>
              </a:rPr>
              <a:t/>
            </a:r>
            <a:br>
              <a:rPr lang="en-US" altLang="en-US" sz="3000" b="1" kern="0" dirty="0">
                <a:solidFill>
                  <a:srgbClr val="2D2D8A"/>
                </a:solidFill>
                <a:latin typeface="Arial"/>
                <a:ea typeface="+mj-ea"/>
                <a:cs typeface="Arial"/>
              </a:rPr>
            </a:br>
            <a:endParaRPr lang="en-US" altLang="en-US" sz="3000" b="1" kern="0" dirty="0">
              <a:solidFill>
                <a:srgbClr val="2D2D8A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717847"/>
              </p:ext>
            </p:extLst>
          </p:nvPr>
        </p:nvGraphicFramePr>
        <p:xfrm>
          <a:off x="660903" y="1603845"/>
          <a:ext cx="8102851" cy="4869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2851"/>
              </a:tblGrid>
              <a:tr h="208010">
                <a:tc>
                  <a:txBody>
                    <a:bodyPr/>
                    <a:lstStyle/>
                    <a:p>
                      <a:pPr marL="0" marR="0"/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21" marR="58921" marT="0" marB="0"/>
                </a:tc>
              </a:tr>
              <a:tr h="370711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Արտադրանք, մարքեթինք և խթանում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21" marR="58921" marT="0" marB="0"/>
                </a:tc>
              </a:tr>
              <a:tr h="624029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 err="1">
                          <a:effectLst/>
                        </a:rPr>
                        <a:t>Ավելացնել</a:t>
                      </a:r>
                      <a:r>
                        <a:rPr lang="en-US" sz="1200" dirty="0">
                          <a:effectLst/>
                        </a:rPr>
                        <a:t> ՀՄ </a:t>
                      </a:r>
                      <a:r>
                        <a:rPr lang="hy-AM" sz="1200" dirty="0">
                          <a:effectLst/>
                        </a:rPr>
                        <a:t>ուղղություններով միջազգային </a:t>
                      </a:r>
                      <a:r>
                        <a:rPr lang="en-US" sz="1200" dirty="0">
                          <a:effectLst/>
                        </a:rPr>
                        <a:t>և </a:t>
                      </a:r>
                      <a:r>
                        <a:rPr lang="hy-AM" sz="1200" dirty="0">
                          <a:effectLst/>
                        </a:rPr>
                        <a:t>տեղական </a:t>
                      </a:r>
                      <a:r>
                        <a:rPr lang="en-US" sz="1200" dirty="0" err="1">
                          <a:effectLst/>
                        </a:rPr>
                        <a:t>այցելուների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hy-AM" sz="1200" dirty="0">
                          <a:effectLst/>
                        </a:rPr>
                        <a:t>օր</a:t>
                      </a:r>
                      <a:r>
                        <a:rPr lang="en-US" sz="1200" dirty="0" err="1">
                          <a:effectLst/>
                        </a:rPr>
                        <a:t>ական</a:t>
                      </a:r>
                      <a:r>
                        <a:rPr lang="en-US" sz="1200" dirty="0">
                          <a:effectLst/>
                        </a:rPr>
                        <a:t>  </a:t>
                      </a:r>
                      <a:r>
                        <a:rPr lang="en-US" sz="1200" dirty="0" err="1">
                          <a:effectLst/>
                        </a:rPr>
                        <a:t>այցելությունների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hy-AM" sz="1200" dirty="0">
                          <a:effectLst/>
                        </a:rPr>
                        <a:t>շուկայավարում</a:t>
                      </a:r>
                      <a:r>
                        <a:rPr lang="en-US" sz="1200" dirty="0">
                          <a:effectLst/>
                        </a:rPr>
                        <a:t>ը:</a:t>
                      </a:r>
                      <a:r>
                        <a:rPr lang="hy-AM" sz="1200" dirty="0">
                          <a:effectLst/>
                        </a:rPr>
                        <a:t/>
                      </a:r>
                      <a:br>
                        <a:rPr lang="hy-AM" sz="1200" dirty="0">
                          <a:effectLst/>
                        </a:rPr>
                      </a:b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21" marR="58921" marT="0" marB="0"/>
                </a:tc>
              </a:tr>
              <a:tr h="559847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 err="1">
                          <a:effectLst/>
                        </a:rPr>
                        <a:t>Ավելացնել</a:t>
                      </a:r>
                      <a:r>
                        <a:rPr lang="en-US" sz="1200" dirty="0">
                          <a:effectLst/>
                        </a:rPr>
                        <a:t> ՀՄ </a:t>
                      </a:r>
                      <a:r>
                        <a:rPr lang="hy-AM" sz="1200" dirty="0">
                          <a:effectLst/>
                        </a:rPr>
                        <a:t>ուղղություններով միջազգային </a:t>
                      </a:r>
                      <a:r>
                        <a:rPr lang="en-US" sz="1200" dirty="0">
                          <a:effectLst/>
                        </a:rPr>
                        <a:t>և </a:t>
                      </a:r>
                      <a:r>
                        <a:rPr lang="hy-AM" sz="1200" dirty="0">
                          <a:effectLst/>
                        </a:rPr>
                        <a:t>տեղական </a:t>
                      </a:r>
                      <a:r>
                        <a:rPr lang="en-US" sz="1200" dirty="0" err="1">
                          <a:effectLst/>
                        </a:rPr>
                        <a:t>այցելուների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գիշերակացը</a:t>
                      </a:r>
                      <a:r>
                        <a:rPr lang="en-US" sz="1200" dirty="0">
                          <a:effectLst/>
                        </a:rPr>
                        <a:t>՝ </a:t>
                      </a:r>
                      <a:r>
                        <a:rPr lang="en-US" sz="1200" dirty="0" err="1">
                          <a:effectLst/>
                        </a:rPr>
                        <a:t>զարգացնելով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hy-AM" sz="1200" dirty="0">
                          <a:effectLst/>
                        </a:rPr>
                        <a:t>ավելի շատ </a:t>
                      </a:r>
                      <a:r>
                        <a:rPr lang="hy-AM" sz="1200" dirty="0" smtClean="0">
                          <a:effectLst/>
                        </a:rPr>
                        <a:t>ապրանքներ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r>
                        <a:rPr lang="hy-AM" sz="1200" dirty="0" smtClean="0">
                          <a:effectLst/>
                        </a:rPr>
                        <a:t>պատճառներ </a:t>
                      </a:r>
                      <a:r>
                        <a:rPr lang="hy-AM" sz="1200" dirty="0">
                          <a:effectLst/>
                        </a:rPr>
                        <a:t>գիշեր</a:t>
                      </a:r>
                      <a:r>
                        <a:rPr lang="en-US" sz="1200" dirty="0" err="1">
                          <a:effectLst/>
                        </a:rPr>
                        <a:t>ել</a:t>
                      </a:r>
                      <a:r>
                        <a:rPr lang="hy-AM" sz="1200" dirty="0">
                          <a:effectLst/>
                        </a:rPr>
                        <a:t>ու </a:t>
                      </a:r>
                      <a:r>
                        <a:rPr lang="en-US" sz="1200" dirty="0" err="1">
                          <a:effectLst/>
                        </a:rPr>
                        <a:t>համար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21" marR="58921" marT="0" marB="0"/>
                </a:tc>
              </a:tr>
              <a:tr h="587858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Ավելացնել ՀՄ </a:t>
                      </a:r>
                      <a:r>
                        <a:rPr lang="hy-AM" sz="1200">
                          <a:effectLst/>
                        </a:rPr>
                        <a:t>ուղղություններ</a:t>
                      </a:r>
                      <a:r>
                        <a:rPr lang="en-US" sz="1200">
                          <a:effectLst/>
                        </a:rPr>
                        <a:t>ում այցելուների ծախսերը՝ զարգացնելով առավել  </a:t>
                      </a:r>
                      <a:r>
                        <a:rPr lang="hy-AM" sz="1200">
                          <a:effectLst/>
                        </a:rPr>
                        <a:t>հնարավորություն</a:t>
                      </a:r>
                      <a:r>
                        <a:rPr lang="en-US" sz="1200">
                          <a:effectLst/>
                        </a:rPr>
                        <a:t>ներ նոր </a:t>
                      </a:r>
                      <a:r>
                        <a:rPr lang="hy-AM" sz="1200">
                          <a:effectLst/>
                        </a:rPr>
                        <a:t>փորձի </a:t>
                      </a:r>
                      <a:r>
                        <a:rPr lang="en-US" sz="1200">
                          <a:effectLst/>
                        </a:rPr>
                        <a:t>ձեռք բերման և </a:t>
                      </a:r>
                      <a:r>
                        <a:rPr lang="hy-AM" sz="1200">
                          <a:effectLst/>
                        </a:rPr>
                        <a:t>արտադրանքի վրա հիմնված ծախսեր</a:t>
                      </a:r>
                      <a:r>
                        <a:rPr lang="en-US" sz="1200">
                          <a:effectLst/>
                        </a:rPr>
                        <a:t>: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21" marR="58921" marT="0" marB="0"/>
                </a:tc>
              </a:tr>
              <a:tr h="208010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Ենթակառուցվածք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21" marR="58921" marT="0" marB="0"/>
                </a:tc>
              </a:tr>
              <a:tr h="510834">
                <a:tc>
                  <a:txBody>
                    <a:bodyPr/>
                    <a:lstStyle/>
                    <a:p>
                      <a:pPr marL="0" marR="0"/>
                      <a:r>
                        <a:rPr lang="hy-AM" sz="1200" dirty="0">
                          <a:effectLst/>
                        </a:rPr>
                        <a:t>Բարելավել կայք</a:t>
                      </a:r>
                      <a:r>
                        <a:rPr lang="en-US" sz="1200" dirty="0">
                          <a:effectLst/>
                        </a:rPr>
                        <a:t>ի </a:t>
                      </a:r>
                      <a:r>
                        <a:rPr lang="hy-AM" sz="1200" dirty="0">
                          <a:effectLst/>
                        </a:rPr>
                        <a:t>կառավար</a:t>
                      </a:r>
                      <a:r>
                        <a:rPr lang="en-US" sz="1200" dirty="0" err="1">
                          <a:effectLst/>
                        </a:rPr>
                        <a:t>ու</a:t>
                      </a:r>
                      <a:r>
                        <a:rPr lang="hy-AM" sz="1200" dirty="0">
                          <a:effectLst/>
                        </a:rPr>
                        <a:t>մ</a:t>
                      </a:r>
                      <a:r>
                        <a:rPr lang="en-US" sz="1200" dirty="0">
                          <a:effectLst/>
                        </a:rPr>
                        <a:t>ը</a:t>
                      </a:r>
                      <a:r>
                        <a:rPr lang="hy-AM" sz="1200" dirty="0">
                          <a:effectLst/>
                        </a:rPr>
                        <a:t>, ճանապարհներ</a:t>
                      </a:r>
                      <a:r>
                        <a:rPr lang="en-US" sz="1200" dirty="0">
                          <a:effectLst/>
                        </a:rPr>
                        <a:t>ը, </a:t>
                      </a:r>
                      <a:r>
                        <a:rPr lang="hy-AM" sz="1200" dirty="0">
                          <a:effectLst/>
                        </a:rPr>
                        <a:t>ծառայություններ</a:t>
                      </a:r>
                      <a:r>
                        <a:rPr lang="en-US" sz="1200" dirty="0">
                          <a:effectLst/>
                        </a:rPr>
                        <a:t>ը և </a:t>
                      </a:r>
                      <a:r>
                        <a:rPr lang="hy-AM" sz="1200" dirty="0">
                          <a:effectLst/>
                        </a:rPr>
                        <a:t>հարմարություները ներգրավել</a:t>
                      </a:r>
                      <a:r>
                        <a:rPr lang="en-US" sz="1200" dirty="0" err="1">
                          <a:effectLst/>
                        </a:rPr>
                        <a:t>ու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hy-AM" sz="1200" dirty="0">
                          <a:effectLst/>
                        </a:rPr>
                        <a:t>ավելի շատ այցելուներ </a:t>
                      </a:r>
                      <a:r>
                        <a:rPr lang="en-US" sz="1200" dirty="0">
                          <a:effectLst/>
                        </a:rPr>
                        <a:t>ՀՄ </a:t>
                      </a:r>
                      <a:r>
                        <a:rPr lang="hy-AM" sz="1200" dirty="0">
                          <a:effectLst/>
                        </a:rPr>
                        <a:t>ուղղություններով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21" marR="58921" marT="0" marB="0"/>
                </a:tc>
              </a:tr>
              <a:tr h="333472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 err="1">
                          <a:effectLst/>
                        </a:rPr>
                        <a:t>Մարդկային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ռեսուրսներ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21" marR="58921" marT="0" marB="0"/>
                </a:tc>
              </a:tr>
              <a:tr h="597256">
                <a:tc>
                  <a:txBody>
                    <a:bodyPr/>
                    <a:lstStyle/>
                    <a:p>
                      <a:pPr marL="0" marR="0"/>
                      <a:r>
                        <a:rPr lang="hy-AM" sz="1200">
                          <a:effectLst/>
                        </a:rPr>
                        <a:t>Բարձրացնել </a:t>
                      </a:r>
                      <a:r>
                        <a:rPr lang="en-US" sz="1200">
                          <a:effectLst/>
                        </a:rPr>
                        <a:t>տեղում  </a:t>
                      </a:r>
                      <a:r>
                        <a:rPr lang="hy-AM" sz="1200">
                          <a:effectLst/>
                        </a:rPr>
                        <a:t>վերապատրաստված անձանց </a:t>
                      </a:r>
                      <a:r>
                        <a:rPr lang="en-US" sz="1200">
                          <a:effectLst/>
                        </a:rPr>
                        <a:t>և ՀՄ </a:t>
                      </a:r>
                      <a:r>
                        <a:rPr lang="hy-AM" sz="1200">
                          <a:effectLst/>
                        </a:rPr>
                        <a:t>ուղղություններ</a:t>
                      </a:r>
                      <a:r>
                        <a:rPr lang="en-US" sz="1200">
                          <a:effectLst/>
                        </a:rPr>
                        <a:t>ի </a:t>
                      </a:r>
                      <a:r>
                        <a:rPr lang="hy-AM" sz="1200">
                          <a:effectLst/>
                        </a:rPr>
                        <a:t>հյուրանոցներ</a:t>
                      </a:r>
                      <a:r>
                        <a:rPr lang="en-US" sz="1200">
                          <a:effectLst/>
                        </a:rPr>
                        <a:t>ում,  </a:t>
                      </a:r>
                      <a:r>
                        <a:rPr lang="hy-AM" sz="1200">
                          <a:effectLst/>
                        </a:rPr>
                        <a:t>ռեստորաններ</a:t>
                      </a:r>
                      <a:r>
                        <a:rPr lang="en-US" sz="1200">
                          <a:effectLst/>
                        </a:rPr>
                        <a:t>ում և </a:t>
                      </a:r>
                      <a:r>
                        <a:rPr lang="hy-AM" sz="1200">
                          <a:effectLst/>
                        </a:rPr>
                        <a:t>տեսարժան </a:t>
                      </a:r>
                      <a:r>
                        <a:rPr lang="en-US" sz="1200">
                          <a:effectLst/>
                        </a:rPr>
                        <a:t>վայրերում աշխատող մարդկանց թիվը: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21" marR="58921" marT="0" marB="0"/>
                </a:tc>
              </a:tr>
              <a:tr h="208010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Ներդրումներ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21" marR="58921" marT="0" marB="0"/>
                </a:tc>
              </a:tr>
              <a:tr h="661345">
                <a:tc>
                  <a:txBody>
                    <a:bodyPr/>
                    <a:lstStyle/>
                    <a:p>
                      <a:pPr marL="0" marR="0"/>
                      <a:r>
                        <a:rPr lang="hy-AM" sz="1200" dirty="0">
                          <a:effectLst/>
                        </a:rPr>
                        <a:t>Գրավել </a:t>
                      </a:r>
                      <a:r>
                        <a:rPr lang="en-US" sz="1200" dirty="0">
                          <a:effectLst/>
                        </a:rPr>
                        <a:t>և </a:t>
                      </a:r>
                      <a:r>
                        <a:rPr lang="hy-AM" sz="1200" dirty="0">
                          <a:effectLst/>
                        </a:rPr>
                        <a:t>հեշտացնել անհրաժեշտ ներդրումներ</a:t>
                      </a:r>
                      <a:r>
                        <a:rPr lang="en-US" sz="1200" dirty="0">
                          <a:effectLst/>
                        </a:rPr>
                        <a:t>ի </a:t>
                      </a:r>
                      <a:r>
                        <a:rPr lang="en-US" sz="1200" dirty="0" err="1">
                          <a:effectLst/>
                        </a:rPr>
                        <a:t>մուտքը</a:t>
                      </a:r>
                      <a:r>
                        <a:rPr lang="en-US" sz="1200" dirty="0">
                          <a:effectLst/>
                        </a:rPr>
                        <a:t>՝ </a:t>
                      </a:r>
                      <a:r>
                        <a:rPr lang="en-US" sz="1200" dirty="0" err="1">
                          <a:effectLst/>
                        </a:rPr>
                        <a:t>ավելացնելու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hy-AM" sz="1200" dirty="0">
                          <a:effectLst/>
                        </a:rPr>
                        <a:t>բարձր որակի միջազգային ապրանքանիշի հյուրանոցներ</a:t>
                      </a:r>
                      <a:r>
                        <a:rPr lang="en-US" sz="1200" dirty="0">
                          <a:effectLst/>
                        </a:rPr>
                        <a:t>ի </a:t>
                      </a:r>
                      <a:r>
                        <a:rPr lang="en-US" sz="1200" dirty="0" err="1">
                          <a:effectLst/>
                        </a:rPr>
                        <a:t>թիվը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21" marR="589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12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0375" y="-12122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r>
              <a:rPr lang="en-US" sz="3200" kern="0" dirty="0" err="1" smtClean="0">
                <a:solidFill>
                  <a:srgbClr val="7C341E"/>
                </a:solidFill>
              </a:rPr>
              <a:t>Հայաստանը</a:t>
            </a:r>
            <a:r>
              <a:rPr lang="en-US" sz="3200" kern="0" dirty="0" smtClean="0">
                <a:solidFill>
                  <a:srgbClr val="7C341E"/>
                </a:solidFill>
              </a:rPr>
              <a:t>՝ </a:t>
            </a:r>
            <a:r>
              <a:rPr lang="en-US" sz="3200" kern="0" dirty="0" err="1" smtClean="0">
                <a:solidFill>
                  <a:srgbClr val="7C341E"/>
                </a:solidFill>
              </a:rPr>
              <a:t>միջազգային</a:t>
            </a:r>
            <a:r>
              <a:rPr lang="en-US" sz="3200" kern="0" dirty="0" smtClean="0">
                <a:solidFill>
                  <a:srgbClr val="7C341E"/>
                </a:solidFill>
              </a:rPr>
              <a:t> </a:t>
            </a:r>
            <a:r>
              <a:rPr lang="en-US" sz="3200" kern="0" dirty="0" err="1" smtClean="0">
                <a:solidFill>
                  <a:srgbClr val="7C341E"/>
                </a:solidFill>
              </a:rPr>
              <a:t>ուղղություն</a:t>
            </a:r>
            <a:endParaRPr lang="en-US" sz="3200" kern="0" dirty="0">
              <a:solidFill>
                <a:srgbClr val="7C341E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23899" y="975519"/>
            <a:ext cx="3001939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>
                <a:srgbClr val="FFFFFF"/>
              </a:buClr>
              <a:defRPr/>
            </a:pPr>
            <a:r>
              <a:rPr lang="en-US" sz="1600" kern="0" dirty="0" err="1" smtClean="0">
                <a:solidFill>
                  <a:srgbClr val="000000"/>
                </a:solidFill>
              </a:rPr>
              <a:t>Միջազգային</a:t>
            </a:r>
            <a:r>
              <a:rPr lang="en-US" sz="1600" kern="0" dirty="0">
                <a:solidFill>
                  <a:srgbClr val="000000"/>
                </a:solidFill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</a:rPr>
              <a:t>ժամանումները</a:t>
            </a:r>
            <a:endParaRPr lang="en-US" sz="1600" kern="0" dirty="0" smtClean="0">
              <a:solidFill>
                <a:srgbClr val="000000"/>
              </a:solidFill>
            </a:endParaRPr>
          </a:p>
          <a:p>
            <a:pPr defTabSz="914400">
              <a:buClr>
                <a:srgbClr val="FFFFFF"/>
              </a:buClr>
              <a:defRPr/>
            </a:pPr>
            <a:r>
              <a:rPr lang="en-US" sz="900" b="0" i="1" kern="0" dirty="0" err="1" smtClean="0">
                <a:solidFill>
                  <a:srgbClr val="000000"/>
                </a:solidFill>
              </a:rPr>
              <a:t>Աղբյուրը</a:t>
            </a:r>
            <a:r>
              <a:rPr lang="en-US" sz="900" b="0" i="1" kern="0" dirty="0" smtClean="0">
                <a:solidFill>
                  <a:srgbClr val="000000"/>
                </a:solidFill>
              </a:rPr>
              <a:t>՝ ՄԱԿ ԶՀԿ </a:t>
            </a:r>
            <a:r>
              <a:rPr lang="en-US" sz="900" b="0" i="1" kern="0" dirty="0" err="1" smtClean="0">
                <a:solidFill>
                  <a:srgbClr val="000000"/>
                </a:solidFill>
              </a:rPr>
              <a:t>Զբոսաշրջության</a:t>
            </a:r>
            <a:r>
              <a:rPr lang="en-US" sz="900" b="0" i="1" kern="0" dirty="0" smtClean="0">
                <a:solidFill>
                  <a:srgbClr val="000000"/>
                </a:solidFill>
              </a:rPr>
              <a:t> </a:t>
            </a:r>
            <a:r>
              <a:rPr lang="en-US" sz="900" b="0" i="1" kern="0" dirty="0" err="1" smtClean="0">
                <a:solidFill>
                  <a:srgbClr val="000000"/>
                </a:solidFill>
              </a:rPr>
              <a:t>վիճակագրության</a:t>
            </a:r>
            <a:r>
              <a:rPr lang="en-US" sz="900" b="0" i="1" kern="0" dirty="0" smtClean="0">
                <a:solidFill>
                  <a:srgbClr val="000000"/>
                </a:solidFill>
              </a:rPr>
              <a:t> </a:t>
            </a:r>
            <a:r>
              <a:rPr lang="en-US" sz="900" b="0" i="1" kern="0" dirty="0" err="1" smtClean="0">
                <a:solidFill>
                  <a:srgbClr val="000000"/>
                </a:solidFill>
              </a:rPr>
              <a:t>համառոտ</a:t>
            </a:r>
            <a:r>
              <a:rPr lang="en-US" sz="900" b="0" i="1" kern="0" dirty="0" smtClean="0">
                <a:solidFill>
                  <a:srgbClr val="000000"/>
                </a:solidFill>
              </a:rPr>
              <a:t> </a:t>
            </a:r>
            <a:r>
              <a:rPr lang="en-US" sz="900" b="0" i="1" kern="0" dirty="0" err="1" smtClean="0">
                <a:solidFill>
                  <a:srgbClr val="000000"/>
                </a:solidFill>
              </a:rPr>
              <a:t>ձեռնարկ</a:t>
            </a:r>
            <a:r>
              <a:rPr lang="en-US" sz="900" b="0" i="1" kern="0" dirty="0" smtClean="0">
                <a:solidFill>
                  <a:srgbClr val="000000"/>
                </a:solidFill>
              </a:rPr>
              <a:t>, 2016 թ.</a:t>
            </a:r>
            <a:endParaRPr lang="en-US" sz="900" b="0" i="1" kern="0" dirty="0">
              <a:solidFill>
                <a:srgbClr val="00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648200" y="1021773"/>
            <a:ext cx="422284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>
                <a:srgbClr val="FFFFFF"/>
              </a:buClr>
              <a:buFontTx/>
              <a:buNone/>
              <a:defRPr/>
            </a:pPr>
            <a:r>
              <a:rPr lang="en-US" sz="1100" b="1" kern="0" dirty="0" err="1" smtClean="0"/>
              <a:t>ԱՅՑԵԼՈՒՆԵՐԻ</a:t>
            </a:r>
            <a:r>
              <a:rPr lang="en-US" sz="1100" b="1" kern="0" dirty="0" smtClean="0"/>
              <a:t> </a:t>
            </a:r>
            <a:r>
              <a:rPr lang="ru-RU" sz="1100" b="1" kern="0" dirty="0" smtClean="0"/>
              <a:t> ԿԱՏԱՐԱԾ ԾԱԽՍԵՐԸ</a:t>
            </a:r>
            <a:r>
              <a:rPr lang="en-US" sz="1100" b="1" kern="0" dirty="0" smtClean="0"/>
              <a:t> </a:t>
            </a:r>
            <a:r>
              <a:rPr lang="en-US" sz="1100" b="1" kern="0" dirty="0" err="1" smtClean="0"/>
              <a:t>ԵՎ</a:t>
            </a:r>
            <a:r>
              <a:rPr lang="en-US" sz="1100" b="1" kern="0" dirty="0" smtClean="0"/>
              <a:t> </a:t>
            </a:r>
            <a:r>
              <a:rPr lang="en-US" sz="1100" b="1" kern="0" dirty="0" err="1" smtClean="0">
                <a:solidFill>
                  <a:srgbClr val="000000"/>
                </a:solidFill>
              </a:rPr>
              <a:t>ՄԻՋԱԶԳԱՅԻՆ</a:t>
            </a:r>
            <a:r>
              <a:rPr lang="en-US" sz="1100" b="1" kern="0" dirty="0" smtClean="0">
                <a:solidFill>
                  <a:srgbClr val="000000"/>
                </a:solidFill>
              </a:rPr>
              <a:t> </a:t>
            </a:r>
            <a:r>
              <a:rPr lang="en-US" sz="1100" b="1" kern="0" dirty="0" err="1" smtClean="0">
                <a:solidFill>
                  <a:srgbClr val="000000"/>
                </a:solidFill>
              </a:rPr>
              <a:t>ԶԲՈՍԱՇՐՋԻԿՆԵՐԻ</a:t>
            </a:r>
            <a:r>
              <a:rPr lang="en-US" sz="1100" b="1" kern="0" dirty="0" smtClean="0">
                <a:solidFill>
                  <a:srgbClr val="000000"/>
                </a:solidFill>
              </a:rPr>
              <a:t> </a:t>
            </a:r>
            <a:r>
              <a:rPr lang="en-US" sz="1100" b="1" kern="0" dirty="0" err="1" smtClean="0">
                <a:solidFill>
                  <a:srgbClr val="000000"/>
                </a:solidFill>
              </a:rPr>
              <a:t>ԺԱՄԱՆՈՒՄՆԵՐԸ</a:t>
            </a:r>
            <a:r>
              <a:rPr lang="en-US" sz="1100" b="1" kern="0" dirty="0" smtClean="0">
                <a:solidFill>
                  <a:srgbClr val="000000"/>
                </a:solidFill>
              </a:rPr>
              <a:t>  (</a:t>
            </a:r>
            <a:r>
              <a:rPr lang="en-US" sz="1100" b="1" kern="0" dirty="0" err="1" smtClean="0">
                <a:solidFill>
                  <a:srgbClr val="000000"/>
                </a:solidFill>
              </a:rPr>
              <a:t>մլրդ</a:t>
            </a:r>
            <a:r>
              <a:rPr lang="en-US" sz="1100" b="1" kern="0" dirty="0" smtClean="0">
                <a:solidFill>
                  <a:srgbClr val="000000"/>
                </a:solidFill>
              </a:rPr>
              <a:t> </a:t>
            </a:r>
            <a:r>
              <a:rPr lang="en-US" sz="1100" b="1" kern="0" dirty="0" err="1" smtClean="0">
                <a:solidFill>
                  <a:srgbClr val="000000"/>
                </a:solidFill>
              </a:rPr>
              <a:t>ՀՀ</a:t>
            </a:r>
            <a:r>
              <a:rPr lang="en-US" sz="1100" b="1" kern="0" dirty="0" smtClean="0">
                <a:solidFill>
                  <a:srgbClr val="000000"/>
                </a:solidFill>
              </a:rPr>
              <a:t> </a:t>
            </a:r>
            <a:r>
              <a:rPr lang="en-US" sz="1100" b="1" kern="0" dirty="0" err="1" smtClean="0">
                <a:solidFill>
                  <a:srgbClr val="000000"/>
                </a:solidFill>
              </a:rPr>
              <a:t>դրամ</a:t>
            </a:r>
            <a:r>
              <a:rPr lang="en-US" sz="1100" b="1" kern="0" dirty="0" smtClean="0">
                <a:solidFill>
                  <a:srgbClr val="000000"/>
                </a:solidFill>
              </a:rPr>
              <a:t>)</a:t>
            </a:r>
            <a:endParaRPr lang="en-US" sz="1100" kern="0" dirty="0" smtClean="0">
              <a:solidFill>
                <a:srgbClr val="000000"/>
              </a:solidFill>
            </a:endParaRPr>
          </a:p>
          <a:p>
            <a:pPr marL="0" indent="0" defTabSz="914400">
              <a:buClr>
                <a:srgbClr val="FFFFFF"/>
              </a:buClr>
              <a:buFontTx/>
              <a:buNone/>
              <a:defRPr/>
            </a:pPr>
            <a:r>
              <a:rPr lang="en-US" sz="1000" i="1" kern="0" dirty="0" err="1" smtClean="0">
                <a:solidFill>
                  <a:srgbClr val="000000"/>
                </a:solidFill>
              </a:rPr>
              <a:t>Աղբյուրը</a:t>
            </a:r>
            <a:r>
              <a:rPr lang="en-US" sz="1000" i="1" kern="0" dirty="0" smtClean="0">
                <a:solidFill>
                  <a:srgbClr val="000000"/>
                </a:solidFill>
              </a:rPr>
              <a:t>՝</a:t>
            </a:r>
            <a:r>
              <a:rPr lang="en-US" sz="900" i="1" kern="0" dirty="0" smtClean="0">
                <a:solidFill>
                  <a:srgbClr val="000000"/>
                </a:solidFill>
              </a:rPr>
              <a:t> </a:t>
            </a:r>
            <a:r>
              <a:rPr lang="en-US" sz="900" i="1" kern="0" dirty="0">
                <a:solidFill>
                  <a:srgbClr val="000000"/>
                </a:solidFill>
              </a:rPr>
              <a:t>՝ ՄԱԿ ԶՀԿ </a:t>
            </a:r>
            <a:r>
              <a:rPr lang="en-US" sz="900" i="1" kern="0" dirty="0" err="1">
                <a:solidFill>
                  <a:srgbClr val="000000"/>
                </a:solidFill>
              </a:rPr>
              <a:t>Զբոսաշրջության</a:t>
            </a:r>
            <a:r>
              <a:rPr lang="en-US" sz="900" i="1" kern="0" dirty="0">
                <a:solidFill>
                  <a:srgbClr val="000000"/>
                </a:solidFill>
              </a:rPr>
              <a:t> </a:t>
            </a:r>
            <a:r>
              <a:rPr lang="en-US" sz="900" i="1" kern="0" dirty="0" err="1" smtClean="0">
                <a:solidFill>
                  <a:srgbClr val="000000"/>
                </a:solidFill>
              </a:rPr>
              <a:t>վիճակագրության</a:t>
            </a:r>
            <a:r>
              <a:rPr lang="en-US" sz="900" i="1" kern="0" dirty="0" smtClean="0">
                <a:solidFill>
                  <a:srgbClr val="000000"/>
                </a:solidFill>
              </a:rPr>
              <a:t> </a:t>
            </a:r>
            <a:r>
              <a:rPr lang="en-US" sz="900" i="1" kern="0" dirty="0" err="1" smtClean="0">
                <a:solidFill>
                  <a:srgbClr val="000000"/>
                </a:solidFill>
              </a:rPr>
              <a:t>բարոմետր</a:t>
            </a:r>
            <a:r>
              <a:rPr lang="en-US" sz="900" i="1" kern="0" dirty="0" smtClean="0">
                <a:solidFill>
                  <a:srgbClr val="000000"/>
                </a:solidFill>
              </a:rPr>
              <a:t>, </a:t>
            </a:r>
            <a:r>
              <a:rPr lang="en-US" sz="900" i="1" kern="0" dirty="0" err="1" smtClean="0">
                <a:solidFill>
                  <a:srgbClr val="000000"/>
                </a:solidFill>
              </a:rPr>
              <a:t>ապրիլ</a:t>
            </a:r>
            <a:r>
              <a:rPr lang="en-US" sz="900" i="1" kern="0" dirty="0" smtClean="0">
                <a:solidFill>
                  <a:srgbClr val="000000"/>
                </a:solidFill>
              </a:rPr>
              <a:t> 2016 թ.</a:t>
            </a:r>
          </a:p>
          <a:p>
            <a:pPr lvl="3" defTabSz="914400">
              <a:buClr>
                <a:srgbClr val="FFFFFF"/>
              </a:buClr>
              <a:defRPr/>
            </a:pPr>
            <a:endParaRPr lang="en-US" sz="200" kern="0" dirty="0" smtClean="0">
              <a:solidFill>
                <a:srgbClr val="000000"/>
              </a:solidFill>
            </a:endParaRPr>
          </a:p>
          <a:p>
            <a:pPr defTabSz="914400">
              <a:buClr>
                <a:srgbClr val="FFFFFF"/>
              </a:buClr>
              <a:defRPr/>
            </a:pPr>
            <a:endParaRPr lang="en-US" sz="1000" kern="0" dirty="0" smtClean="0">
              <a:solidFill>
                <a:srgbClr val="000000"/>
              </a:solidFill>
            </a:endParaRPr>
          </a:p>
          <a:p>
            <a:pPr defTabSz="914400">
              <a:buClr>
                <a:srgbClr val="FFFFFF"/>
              </a:buClr>
              <a:defRPr/>
            </a:pPr>
            <a:endParaRPr lang="en-US" sz="1000" kern="0" dirty="0" smtClean="0">
              <a:solidFill>
                <a:srgbClr val="000000"/>
              </a:solidFill>
            </a:endParaRPr>
          </a:p>
          <a:p>
            <a:pPr defTabSz="914400">
              <a:buClr>
                <a:srgbClr val="FFFFFF"/>
              </a:buClr>
              <a:defRPr/>
            </a:pPr>
            <a:endParaRPr lang="en-US" sz="1000" kern="0" dirty="0" smtClean="0">
              <a:solidFill>
                <a:srgbClr val="000000"/>
              </a:solidFill>
            </a:endParaRPr>
          </a:p>
          <a:p>
            <a:pPr defTabSz="914400">
              <a:buClr>
                <a:srgbClr val="FFFFFF"/>
              </a:buClr>
              <a:defRPr/>
            </a:pPr>
            <a:endParaRPr lang="en-US" sz="1000" kern="0" dirty="0" smtClean="0">
              <a:solidFill>
                <a:srgbClr val="000000"/>
              </a:solidFill>
            </a:endParaRPr>
          </a:p>
          <a:p>
            <a:pPr defTabSz="914400">
              <a:buClr>
                <a:srgbClr val="FFFFFF"/>
              </a:buClr>
              <a:defRPr/>
            </a:pPr>
            <a:endParaRPr lang="en-US" sz="1000" kern="0" dirty="0" smtClean="0">
              <a:solidFill>
                <a:srgbClr val="000000"/>
              </a:solidFill>
            </a:endParaRPr>
          </a:p>
          <a:p>
            <a:pPr defTabSz="914400">
              <a:buClr>
                <a:srgbClr val="FFFFFF"/>
              </a:buClr>
              <a:defRPr/>
            </a:pPr>
            <a:endParaRPr lang="en-US" sz="1000" kern="0" dirty="0" smtClean="0">
              <a:solidFill>
                <a:srgbClr val="000000"/>
              </a:solidFill>
            </a:endParaRPr>
          </a:p>
          <a:p>
            <a:pPr defTabSz="914400">
              <a:buClr>
                <a:srgbClr val="FFFFFF"/>
              </a:buClr>
              <a:defRPr/>
            </a:pPr>
            <a:endParaRPr lang="en-US" sz="1000" kern="0" dirty="0" smtClean="0">
              <a:solidFill>
                <a:srgbClr val="000000"/>
              </a:solidFill>
            </a:endParaRPr>
          </a:p>
          <a:p>
            <a:pPr defTabSz="914400">
              <a:buClr>
                <a:srgbClr val="FFFFFF"/>
              </a:buClr>
              <a:defRPr/>
            </a:pPr>
            <a:endParaRPr lang="en-US" sz="1000" kern="0" dirty="0" smtClean="0">
              <a:solidFill>
                <a:srgbClr val="000000"/>
              </a:solidFill>
            </a:endParaRPr>
          </a:p>
          <a:p>
            <a:pPr defTabSz="914400">
              <a:buClr>
                <a:srgbClr val="FFFFFF"/>
              </a:buClr>
              <a:defRPr/>
            </a:pPr>
            <a:endParaRPr lang="en-US" sz="1000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4" y="1895475"/>
            <a:ext cx="8359775" cy="36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81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756" y="1364282"/>
            <a:ext cx="84164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3200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</a:t>
            </a:r>
            <a:r>
              <a:rPr lang="hy-AM" sz="3200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աշվի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առնելով</a:t>
            </a:r>
            <a:r>
              <a:rPr lang="hy-AM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Հարավային</a:t>
            </a:r>
            <a:r>
              <a:rPr lang="en-US" sz="3200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միջանցք</a:t>
            </a:r>
            <a:r>
              <a:rPr lang="hy-AM" sz="3200" dirty="0" smtClean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ի երկայնքով </a:t>
            </a:r>
            <a:r>
              <a:rPr lang="en-US" sz="32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առկա</a:t>
            </a:r>
            <a:r>
              <a:rPr lang="en-US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մշակութային</a:t>
            </a:r>
            <a:r>
              <a:rPr lang="hy-AM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և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բնության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զբոսաշրջության</a:t>
            </a:r>
            <a:r>
              <a:rPr lang="hy-AM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վայրեր</a:t>
            </a:r>
            <a:r>
              <a:rPr lang="en-US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ը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սույն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ռազմավարության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հիմնական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ռազմավարական</a:t>
            </a:r>
            <a:r>
              <a:rPr lang="hy-AM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առաջարկությ</a:t>
            </a:r>
            <a:r>
              <a:rPr lang="en-US" sz="3200" dirty="0" err="1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ունն</a:t>
            </a:r>
            <a:r>
              <a:rPr lang="en-US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է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ամրապնդել</a:t>
            </a:r>
            <a:r>
              <a:rPr lang="hy-AM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մշակութային </a:t>
            </a:r>
            <a:r>
              <a:rPr lang="en-US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և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բնության</a:t>
            </a:r>
            <a:r>
              <a:rPr lang="hy-AM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վրա հիմնված</a:t>
            </a:r>
            <a:r>
              <a:rPr lang="hy-AM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զբոսաշրջության</a:t>
            </a:r>
            <a:r>
              <a:rPr lang="hy-AM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արժեքային</a:t>
            </a:r>
            <a:r>
              <a:rPr lang="hy-AM" sz="3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շղթա</a:t>
            </a:r>
            <a:r>
              <a:rPr lang="en-US" sz="3200" dirty="0">
                <a:solidFill>
                  <a:srgbClr val="2222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ն </a:t>
            </a:r>
            <a:r>
              <a:rPr lang="en-US" sz="3200" dirty="0" smtClean="0"/>
              <a:t>:</a:t>
            </a:r>
            <a:endParaRPr lang="en-US" sz="3200" dirty="0"/>
          </a:p>
          <a:p>
            <a:pPr algn="just"/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252" y="303325"/>
            <a:ext cx="8096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Հարավային</a:t>
            </a: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միջանցք</a:t>
            </a:r>
            <a:r>
              <a:rPr lang="hy-AM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ի</a:t>
            </a:r>
            <a:r>
              <a:rPr lang="en-US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ռազմավարական</a:t>
            </a:r>
            <a:r>
              <a:rPr lang="en-US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y-AM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առաջարկությ</a:t>
            </a:r>
            <a:r>
              <a:rPr lang="en-US" sz="2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ուն</a:t>
            </a:r>
            <a:r>
              <a:rPr lang="hy-AM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և </a:t>
            </a:r>
            <a:r>
              <a:rPr lang="en-US" sz="24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տեսլական</a:t>
            </a:r>
            <a:endParaRPr lang="en-US" sz="24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9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6645" y="250384"/>
            <a:ext cx="9476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Տեղական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տնտեսության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 և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ենթակառուցվածք</a:t>
            </a:r>
            <a:r>
              <a:rPr kumimoji="0" lang="hy-AM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ներ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ի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զարգացման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ծրագիր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 (ՏՏԵԶ)</a:t>
            </a:r>
          </a:p>
          <a:p>
            <a:pPr lvl="0" algn="ctr" defTabSz="914400">
              <a:buClr>
                <a:srgbClr val="FFFFFF"/>
              </a:buClr>
              <a:defRPr/>
            </a:pPr>
            <a:endParaRPr lang="en-US" sz="2400" kern="0" dirty="0" smtClean="0">
              <a:solidFill>
                <a:sysClr val="windowText" lastClr="00000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lvl="0" algn="ctr" defTabSz="914400">
              <a:buClr>
                <a:srgbClr val="FFFFFF"/>
              </a:buClr>
              <a:defRPr/>
            </a:pPr>
            <a:r>
              <a:rPr lang="en-US" sz="22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Համաշխարհային</a:t>
            </a:r>
            <a:r>
              <a:rPr lang="en-US" sz="220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բանկի</a:t>
            </a:r>
            <a:r>
              <a:rPr lang="en-US" sz="220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ֆինանսավորումը</a:t>
            </a:r>
            <a:r>
              <a:rPr lang="en-US" sz="2200" dirty="0">
                <a:latin typeface="Sylfaen" panose="010A0502050306030303" pitchFamily="18" charset="0"/>
                <a:ea typeface="Times New Roman" panose="02020603050405020304" pitchFamily="18" charset="0"/>
              </a:rPr>
              <a:t>՝ 55 </a:t>
            </a:r>
            <a:r>
              <a:rPr lang="en-US" sz="22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մլն</a:t>
            </a:r>
            <a:r>
              <a:rPr lang="en-US" sz="2200" dirty="0">
                <a:latin typeface="Sylfaen" panose="010A0502050306030303" pitchFamily="18" charset="0"/>
                <a:ea typeface="Times New Roman" panose="02020603050405020304" pitchFamily="18" charset="0"/>
              </a:rPr>
              <a:t> ԱՄՆ </a:t>
            </a:r>
            <a:r>
              <a:rPr lang="en-US" sz="22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դոլար</a:t>
            </a:r>
            <a:r>
              <a:rPr lang="en-US" sz="220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</a:p>
          <a:p>
            <a:pPr lvl="0" algn="ctr" defTabSz="914400">
              <a:buClr>
                <a:srgbClr val="FFFFFF"/>
              </a:buClr>
              <a:defRPr/>
            </a:pPr>
            <a:r>
              <a:rPr lang="hy-AM" sz="2200" dirty="0">
                <a:latin typeface="Sylfaen" panose="010A0502050306030303" pitchFamily="18" charset="0"/>
                <a:ea typeface="Times New Roman" panose="02020603050405020304" pitchFamily="18" charset="0"/>
              </a:rPr>
              <a:t>Կ</a:t>
            </a:r>
            <a:r>
              <a:rPr lang="en-US" sz="22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առավարության</a:t>
            </a:r>
            <a:r>
              <a:rPr lang="en-US" sz="220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մասնակցությունը</a:t>
            </a:r>
            <a:r>
              <a:rPr lang="en-US" sz="2200" dirty="0">
                <a:latin typeface="Sylfaen" panose="010A0502050306030303" pitchFamily="18" charset="0"/>
                <a:ea typeface="Times New Roman" panose="02020603050405020304" pitchFamily="18" charset="0"/>
              </a:rPr>
              <a:t>՝ 13.75 </a:t>
            </a:r>
            <a:r>
              <a:rPr lang="en-US" sz="22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մլն</a:t>
            </a:r>
            <a:r>
              <a:rPr lang="en-US" sz="220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ԱՄՆ</a:t>
            </a:r>
            <a:r>
              <a:rPr lang="en-US" sz="220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դոլար</a:t>
            </a:r>
            <a:endParaRPr lang="en-US" sz="2200" dirty="0">
              <a:latin typeface="Sylfaen" panose="010A0502050306030303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C341E"/>
              </a:solidFill>
              <a:effectLst/>
              <a:uLnTx/>
              <a:uFillTx/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632" y="3567569"/>
            <a:ext cx="81086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err="1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Բաղադրիչ</a:t>
            </a:r>
            <a:r>
              <a:rPr lang="en-US" sz="2400" b="1" kern="0" dirty="0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1. </a:t>
            </a:r>
            <a:r>
              <a:rPr lang="en-US" sz="2400" b="1" kern="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Ժառանգության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հանգույցի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latin typeface="Sylfaen" panose="010A0502050306030303" pitchFamily="18" charset="0"/>
                <a:cs typeface="Times New Roman" panose="02020603050405020304" pitchFamily="18" charset="0"/>
              </a:rPr>
              <a:t>վերա</a:t>
            </a:r>
            <a:r>
              <a:rPr lang="ru-RU" sz="2400" b="1" kern="0" dirty="0">
                <a:latin typeface="Sylfaen" panose="010A0502050306030303" pitchFamily="18" charset="0"/>
                <a:cs typeface="Times New Roman" panose="02020603050405020304" pitchFamily="18" charset="0"/>
              </a:rPr>
              <a:t>կանգնում</a:t>
            </a:r>
            <a:r>
              <a:rPr lang="en-US" sz="2400" b="1" kern="0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և </a:t>
            </a:r>
            <a:r>
              <a:rPr lang="en-US" sz="2400" b="1" kern="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զբոսաշրջա</a:t>
            </a:r>
            <a:r>
              <a:rPr lang="ru-RU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յի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ն </a:t>
            </a:r>
            <a:r>
              <a:rPr lang="en-US" sz="2400" b="1" kern="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երթուղու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զարգացում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(50 </a:t>
            </a:r>
            <a:r>
              <a:rPr lang="en-US" sz="2400" b="1" kern="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մլն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ԱՄՆ </a:t>
            </a:r>
            <a:r>
              <a:rPr lang="en-US" sz="2400" b="1" kern="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դոլար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)</a:t>
            </a:r>
            <a:endParaRPr lang="en-US" sz="2400" b="1" kern="0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endParaRPr lang="en-US" sz="2400" b="1" kern="0" dirty="0" smtClean="0">
              <a:solidFill>
                <a:srgbClr val="7C341E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en-US" sz="2400" b="1" kern="0" dirty="0" err="1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Բաղադրիչ</a:t>
            </a:r>
            <a:r>
              <a:rPr lang="en-US" sz="2400" b="1" kern="0" dirty="0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kern="0" dirty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kern="0" dirty="0" smtClean="0">
                <a:solidFill>
                  <a:srgbClr val="7C341E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Ինստիտուցիոնալ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զարգացում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(5.00 </a:t>
            </a:r>
            <a:r>
              <a:rPr lang="en-US" sz="2400" b="1" kern="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մլն</a:t>
            </a:r>
            <a:r>
              <a:rPr lang="en-US" sz="2400" b="1" kern="0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ԱՄՆ </a:t>
            </a:r>
            <a:r>
              <a:rPr lang="en-US" sz="2400" b="1" kern="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դոլար</a:t>
            </a:r>
            <a:r>
              <a:rPr lang="en-US" sz="2400" b="1" kern="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) </a:t>
            </a:r>
            <a:endParaRPr lang="en-US" sz="2400" b="1" kern="0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kern="0" dirty="0">
              <a:solidFill>
                <a:srgbClr val="2D2D8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C341E"/>
                </a:solidFill>
                <a:effectLst/>
                <a:uLnTx/>
                <a:uFillTx/>
                <a:latin typeface="Arial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C341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024" y="45404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70866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 kern="120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23C8E0-6B01-4517-B369-F0AF14D4ED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794" y="2113241"/>
            <a:ext cx="8148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Ծրագրի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զարգացման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նպատակ</a:t>
            </a:r>
            <a:r>
              <a:rPr lang="hy-AM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ն է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ենթակառուցվածք</a:t>
            </a:r>
            <a:r>
              <a:rPr lang="hy-AM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ային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ծառայությունների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ինստիտուցիոնալ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կարողությունների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բարելավում</a:t>
            </a:r>
            <a:r>
              <a:rPr lang="hy-AM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ը՝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Հայաստանի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ընտրված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մարզերում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տեղական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տնտեսությանը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զբոսաշրջության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նպաստն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ավելացնելու</a:t>
            </a:r>
            <a:r>
              <a:rPr lang="en-US" sz="20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համար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3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50033" y="-5135"/>
            <a:ext cx="7243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7C341E"/>
                </a:solidFill>
                <a:latin typeface="+mj-lt"/>
              </a:rPr>
              <a:t>ԺԱՌԱՆԳՈՒԹՅԱՆ</a:t>
            </a:r>
            <a:r>
              <a:rPr lang="en-US" sz="2200" b="1" dirty="0" smtClean="0">
                <a:solidFill>
                  <a:srgbClr val="7C341E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7C341E"/>
                </a:solidFill>
                <a:latin typeface="+mj-lt"/>
              </a:rPr>
              <a:t>ԱՌԱՋԱՐԿՎՈՂ</a:t>
            </a:r>
            <a:r>
              <a:rPr lang="en-US" sz="2200" b="1" dirty="0" smtClean="0">
                <a:solidFill>
                  <a:srgbClr val="7C341E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7C341E"/>
                </a:solidFill>
                <a:latin typeface="+mj-lt"/>
              </a:rPr>
              <a:t>ՀԱՆԳՈՒՅՑՆԵՐ</a:t>
            </a:r>
            <a:endParaRPr lang="en-US" sz="2200" b="1" dirty="0">
              <a:solidFill>
                <a:srgbClr val="7C341E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1825" y="3085094"/>
            <a:ext cx="1167651" cy="338554"/>
          </a:xfrm>
          <a:prstGeom prst="rect">
            <a:avLst/>
          </a:prstGeom>
          <a:noFill/>
          <a:effectLst>
            <a:outerShdw blurRad="647700" dist="1333500" sx="23000" sy="23000" algn="ctr" rotWithShape="0">
              <a:schemeClr val="bg2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GORIS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8695" y="1185500"/>
            <a:ext cx="3406966" cy="51304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9855" y="1212293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ԱՐԵՆԻ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63333" y="3757682"/>
            <a:ext cx="4012801" cy="28183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16386" y="4110595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ՄԵՂՐԻ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98954"/>
            <a:ext cx="86573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7C341E"/>
                </a:solidFill>
                <a:latin typeface="+mj-lt"/>
              </a:rPr>
              <a:t>Նախատեսվող</a:t>
            </a:r>
            <a:r>
              <a:rPr lang="en-US" b="1" dirty="0" smtClean="0">
                <a:solidFill>
                  <a:srgbClr val="7C341E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7C341E"/>
                </a:solidFill>
                <a:latin typeface="+mj-lt"/>
              </a:rPr>
              <a:t>ներդրումներ</a:t>
            </a:r>
            <a:r>
              <a:rPr lang="en-US" b="1" dirty="0" smtClean="0">
                <a:solidFill>
                  <a:srgbClr val="7C341E"/>
                </a:solidFill>
                <a:latin typeface="+mj-lt"/>
              </a:rPr>
              <a:t>՝ </a:t>
            </a:r>
            <a:r>
              <a:rPr lang="en-US" sz="1600" b="1" dirty="0" err="1" smtClean="0"/>
              <a:t>հանրային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ենթակառուցվածքի</a:t>
            </a:r>
            <a:r>
              <a:rPr lang="hy-AM" sz="1600" b="1" dirty="0"/>
              <a:t>.</a:t>
            </a:r>
            <a:r>
              <a:rPr lang="en-US" sz="1600" b="1" dirty="0" smtClean="0"/>
              <a:t> </a:t>
            </a:r>
            <a:r>
              <a:rPr lang="en-US" sz="1600" b="1" dirty="0" err="1"/>
              <a:t>ճանապարհների</a:t>
            </a:r>
            <a:r>
              <a:rPr lang="en-US" sz="1600" b="1" dirty="0"/>
              <a:t> և </a:t>
            </a:r>
            <a:r>
              <a:rPr lang="en-US" sz="1600" b="1" dirty="0" err="1" smtClean="0"/>
              <a:t>ջրամատակարարման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հին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շենքերի</a:t>
            </a:r>
            <a:r>
              <a:rPr lang="en-US" sz="1600" b="1" dirty="0" smtClean="0"/>
              <a:t>,  </a:t>
            </a:r>
            <a:r>
              <a:rPr lang="en-US" sz="1600" b="1" dirty="0" err="1" smtClean="0"/>
              <a:t>հասարակական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տարածքների</a:t>
            </a:r>
            <a:r>
              <a:rPr lang="en-US" sz="1600" b="1" dirty="0"/>
              <a:t> 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վերականգնում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8102" y="1185500"/>
            <a:ext cx="4524408" cy="24011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28695" y="1212293"/>
            <a:ext cx="1344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ԳՈՐԻՍ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12220</TotalTime>
  <Words>753</Words>
  <Application>Microsoft Office PowerPoint</Application>
  <PresentationFormat>On-screen Show (4:3)</PresentationFormat>
  <Paragraphs>127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WBG Slide</vt:lpstr>
      <vt:lpstr>1_WBG Slide</vt:lpstr>
      <vt:lpstr>Նոռա Միրզոյան Երևան, 2016 թ. ապրիլի 2</vt:lpstr>
      <vt:lpstr>Տարածաշրջանային  և զբոսաշրջության զարգացման դերը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Շնորհակալություն</vt:lpstr>
    </vt:vector>
  </TitlesOfParts>
  <Company>Rivia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*</dc:creator>
  <dc:description>Presentation Template;_x000d_
Version 001;_x000d_
2012-11-16;</dc:description>
  <cp:lastModifiedBy>Expert</cp:lastModifiedBy>
  <cp:revision>847</cp:revision>
  <cp:lastPrinted>2016-04-01T13:56:50Z</cp:lastPrinted>
  <dcterms:created xsi:type="dcterms:W3CDTF">2012-11-07T14:44:50Z</dcterms:created>
  <dcterms:modified xsi:type="dcterms:W3CDTF">2016-04-02T07:52:55Z</dcterms:modified>
</cp:coreProperties>
</file>