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57" r:id="rId4"/>
    <p:sldId id="262" r:id="rId5"/>
    <p:sldId id="263" r:id="rId6"/>
    <p:sldId id="264" r:id="rId7"/>
    <p:sldId id="265" r:id="rId8"/>
    <p:sldId id="269"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48E44D-53BA-4115-9769-65A4D5ECE446}"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3605322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48E44D-53BA-4115-9769-65A4D5ECE446}"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58883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48E44D-53BA-4115-9769-65A4D5ECE446}"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361238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48E44D-53BA-4115-9769-65A4D5ECE446}"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61799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48E44D-53BA-4115-9769-65A4D5ECE446}" type="datetimeFigureOut">
              <a:rPr lang="en-GB" smtClean="0"/>
              <a:t>02/04/2016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3393801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48E44D-53BA-4115-9769-65A4D5ECE446}" type="datetimeFigureOut">
              <a:rPr lang="en-GB" smtClean="0"/>
              <a:t>02/04/2016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103908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48E44D-53BA-4115-9769-65A4D5ECE446}" type="datetimeFigureOut">
              <a:rPr lang="en-GB" smtClean="0"/>
              <a:t>02/04/2016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165711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48E44D-53BA-4115-9769-65A4D5ECE446}" type="datetimeFigureOut">
              <a:rPr lang="en-GB" smtClean="0"/>
              <a:t>02/04/2016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2603062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8E44D-53BA-4115-9769-65A4D5ECE446}" type="datetimeFigureOut">
              <a:rPr lang="en-GB" smtClean="0"/>
              <a:t>02/04/2016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282118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8E44D-53BA-4115-9769-65A4D5ECE446}" type="datetimeFigureOut">
              <a:rPr lang="en-GB" smtClean="0"/>
              <a:t>02/04/2016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144678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8E44D-53BA-4115-9769-65A4D5ECE446}" type="datetimeFigureOut">
              <a:rPr lang="en-GB" smtClean="0"/>
              <a:t>02/04/2016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863C44-26B0-42DC-AFB3-073B908709A2}" type="slidenum">
              <a:rPr lang="en-GB" smtClean="0"/>
              <a:t>‹#›</a:t>
            </a:fld>
            <a:endParaRPr lang="en-GB"/>
          </a:p>
        </p:txBody>
      </p:sp>
    </p:spTree>
    <p:extLst>
      <p:ext uri="{BB962C8B-B14F-4D97-AF65-F5344CB8AC3E}">
        <p14:creationId xmlns:p14="http://schemas.microsoft.com/office/powerpoint/2010/main" val="264957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8E44D-53BA-4115-9769-65A4D5ECE446}" type="datetimeFigureOut">
              <a:rPr lang="en-GB" smtClean="0"/>
              <a:t>02/04/2016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63C44-26B0-42DC-AFB3-073B908709A2}" type="slidenum">
              <a:rPr lang="en-GB" smtClean="0"/>
              <a:t>‹#›</a:t>
            </a:fld>
            <a:endParaRPr lang="en-GB"/>
          </a:p>
        </p:txBody>
      </p:sp>
    </p:spTree>
    <p:extLst>
      <p:ext uri="{BB962C8B-B14F-4D97-AF65-F5344CB8AC3E}">
        <p14:creationId xmlns:p14="http://schemas.microsoft.com/office/powerpoint/2010/main" val="19290102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jp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emf"/><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2035" y="2098632"/>
            <a:ext cx="7645295" cy="953661"/>
          </a:xfrm>
        </p:spPr>
        <p:txBody>
          <a:bodyPr>
            <a:normAutofit fontScale="90000"/>
          </a:bodyPr>
          <a:lstStyle/>
          <a:p>
            <a:pPr algn="l"/>
            <a:r>
              <a:rPr lang="en-GB" sz="2000" dirty="0" err="1">
                <a:solidFill>
                  <a:schemeClr val="accent6">
                    <a:lumMod val="75000"/>
                  </a:schemeClr>
                </a:solidFill>
                <a:latin typeface="Arial" panose="020B0604020202020204" pitchFamily="34" charset="0"/>
                <a:cs typeface="Arial" panose="020B0604020202020204" pitchFamily="34" charset="0"/>
              </a:rPr>
              <a:t>Պահպանվող</a:t>
            </a:r>
            <a:r>
              <a:rPr lang="en-GB" sz="2000" dirty="0">
                <a:solidFill>
                  <a:schemeClr val="accent6">
                    <a:lumMod val="75000"/>
                  </a:schemeClr>
                </a:solidFill>
                <a:latin typeface="Arial" panose="020B0604020202020204" pitchFamily="34" charset="0"/>
                <a:cs typeface="Arial" panose="020B0604020202020204" pitchFamily="34" charset="0"/>
              </a:rPr>
              <a:t> </a:t>
            </a:r>
            <a:r>
              <a:rPr lang="en-GB" sz="2000" dirty="0" err="1">
                <a:solidFill>
                  <a:schemeClr val="accent6">
                    <a:lumMod val="75000"/>
                  </a:schemeClr>
                </a:solidFill>
                <a:latin typeface="Arial" panose="020B0604020202020204" pitchFamily="34" charset="0"/>
                <a:cs typeface="Arial" panose="020B0604020202020204" pitchFamily="34" charset="0"/>
              </a:rPr>
              <a:t>Տարածքների</a:t>
            </a:r>
            <a:r>
              <a:rPr lang="en-GB" sz="2000" dirty="0">
                <a:solidFill>
                  <a:schemeClr val="accent6">
                    <a:lumMod val="75000"/>
                  </a:schemeClr>
                </a:solidFill>
                <a:latin typeface="Arial" panose="020B0604020202020204" pitchFamily="34" charset="0"/>
                <a:cs typeface="Arial" panose="020B0604020202020204" pitchFamily="34" charset="0"/>
              </a:rPr>
              <a:t> </a:t>
            </a:r>
            <a:r>
              <a:rPr lang="en-GB" sz="2000" dirty="0" err="1">
                <a:solidFill>
                  <a:schemeClr val="accent6">
                    <a:lumMod val="75000"/>
                  </a:schemeClr>
                </a:solidFill>
                <a:latin typeface="Arial" panose="020B0604020202020204" pitchFamily="34" charset="0"/>
                <a:cs typeface="Arial" panose="020B0604020202020204" pitchFamily="34" charset="0"/>
              </a:rPr>
              <a:t>Աջակցման</a:t>
            </a:r>
            <a:r>
              <a:rPr lang="en-GB" sz="2000" dirty="0">
                <a:solidFill>
                  <a:schemeClr val="accent6">
                    <a:lumMod val="75000"/>
                  </a:schemeClr>
                </a:solidFill>
                <a:latin typeface="Arial" panose="020B0604020202020204" pitchFamily="34" charset="0"/>
                <a:cs typeface="Arial" panose="020B0604020202020204" pitchFamily="34" charset="0"/>
              </a:rPr>
              <a:t> </a:t>
            </a:r>
            <a:r>
              <a:rPr lang="en-GB" sz="2000" dirty="0" err="1">
                <a:solidFill>
                  <a:schemeClr val="accent6">
                    <a:lumMod val="75000"/>
                  </a:schemeClr>
                </a:solidFill>
                <a:latin typeface="Arial" panose="020B0604020202020204" pitchFamily="34" charset="0"/>
                <a:cs typeface="Arial" panose="020B0604020202020204" pitchFamily="34" charset="0"/>
              </a:rPr>
              <a:t>Ծրագիր-Հայաստան</a:t>
            </a:r>
            <a:r>
              <a:rPr lang="en-GB" sz="2000" dirty="0">
                <a:solidFill>
                  <a:schemeClr val="accent6">
                    <a:lumMod val="75000"/>
                  </a:schemeClr>
                </a:solidFill>
                <a:latin typeface="Arial" panose="020B0604020202020204" pitchFamily="34" charset="0"/>
                <a:cs typeface="Arial" panose="020B0604020202020204" pitchFamily="34" charset="0"/>
              </a:rPr>
              <a:t> (ՊՏԱԾ)</a:t>
            </a:r>
            <a:r>
              <a:rPr lang="en-GB" sz="2000" b="1" dirty="0">
                <a:solidFill>
                  <a:schemeClr val="accent6">
                    <a:lumMod val="75000"/>
                  </a:schemeClr>
                </a:solidFill>
                <a:latin typeface="Arial" panose="020B0604020202020204" pitchFamily="34" charset="0"/>
                <a:cs typeface="Arial" panose="020B0604020202020204" pitchFamily="34" charset="0"/>
              </a:rPr>
              <a:t/>
            </a:r>
            <a:br>
              <a:rPr lang="en-GB" sz="2000" b="1" dirty="0">
                <a:solidFill>
                  <a:schemeClr val="accent6">
                    <a:lumMod val="75000"/>
                  </a:schemeClr>
                </a:solidFill>
                <a:latin typeface="Arial" panose="020B0604020202020204" pitchFamily="34" charset="0"/>
                <a:cs typeface="Arial" panose="020B0604020202020204" pitchFamily="34" charset="0"/>
              </a:rPr>
            </a:br>
            <a:r>
              <a:rPr lang="en-GB" sz="2000" b="1" dirty="0" smtClean="0">
                <a:solidFill>
                  <a:schemeClr val="accent6">
                    <a:lumMod val="75000"/>
                  </a:schemeClr>
                </a:solidFill>
                <a:latin typeface="Arial" panose="020B0604020202020204" pitchFamily="34" charset="0"/>
                <a:cs typeface="Arial" panose="020B0604020202020204" pitchFamily="34" charset="0"/>
              </a:rPr>
              <a:t/>
            </a:r>
            <a:br>
              <a:rPr lang="en-GB" sz="2000" b="1" dirty="0" smtClean="0">
                <a:solidFill>
                  <a:schemeClr val="accent6">
                    <a:lumMod val="75000"/>
                  </a:schemeClr>
                </a:solidFill>
                <a:latin typeface="Arial" panose="020B0604020202020204" pitchFamily="34" charset="0"/>
                <a:cs typeface="Arial" panose="020B0604020202020204" pitchFamily="34" charset="0"/>
              </a:rPr>
            </a:br>
            <a:r>
              <a:rPr lang="en-GB" sz="2000" b="1" dirty="0" smtClean="0">
                <a:solidFill>
                  <a:schemeClr val="accent6">
                    <a:lumMod val="75000"/>
                  </a:schemeClr>
                </a:solidFill>
                <a:latin typeface="Arial" panose="020B0604020202020204" pitchFamily="34" charset="0"/>
                <a:cs typeface="Arial" panose="020B0604020202020204" pitchFamily="34" charset="0"/>
              </a:rPr>
              <a:t>Support </a:t>
            </a:r>
            <a:r>
              <a:rPr lang="en-GB" sz="2000" b="1" dirty="0">
                <a:solidFill>
                  <a:schemeClr val="accent6">
                    <a:lumMod val="75000"/>
                  </a:schemeClr>
                </a:solidFill>
                <a:latin typeface="Arial" panose="020B0604020202020204" pitchFamily="34" charset="0"/>
                <a:cs typeface="Arial" panose="020B0604020202020204" pitchFamily="34" charset="0"/>
              </a:rPr>
              <a:t>Programme for Protected Areas – </a:t>
            </a:r>
            <a:r>
              <a:rPr lang="en-GB" sz="2000" b="1" dirty="0" smtClean="0">
                <a:solidFill>
                  <a:schemeClr val="accent6">
                    <a:lumMod val="75000"/>
                  </a:schemeClr>
                </a:solidFill>
                <a:latin typeface="Arial" panose="020B0604020202020204" pitchFamily="34" charset="0"/>
                <a:cs typeface="Arial" panose="020B0604020202020204" pitchFamily="34" charset="0"/>
              </a:rPr>
              <a:t>Armenia (SPPA-Armenia)</a:t>
            </a:r>
            <a:r>
              <a:rPr lang="en-GB" sz="2025" b="1" dirty="0">
                <a:latin typeface="Arial" panose="020B0604020202020204" pitchFamily="34" charset="0"/>
                <a:cs typeface="Arial" panose="020B0604020202020204" pitchFamily="34" charset="0"/>
              </a:rPr>
              <a:t/>
            </a:r>
            <a:br>
              <a:rPr lang="en-GB" sz="2025" b="1" dirty="0">
                <a:latin typeface="Arial" panose="020B0604020202020204" pitchFamily="34" charset="0"/>
                <a:cs typeface="Arial" panose="020B0604020202020204" pitchFamily="34" charset="0"/>
              </a:rPr>
            </a:br>
            <a:endParaRPr lang="en-GB" sz="15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932035" y="3388551"/>
            <a:ext cx="7142075" cy="741852"/>
          </a:xfrm>
        </p:spPr>
        <p:txBody>
          <a:bodyPr>
            <a:normAutofit/>
          </a:bodyPr>
          <a:lstStyle/>
          <a:p>
            <a:r>
              <a:rPr lang="en-GB" sz="1800" dirty="0" smtClean="0">
                <a:latin typeface="Arial" panose="020B0604020202020204" pitchFamily="34" charset="0"/>
                <a:cs typeface="Arial" panose="020B0604020202020204" pitchFamily="34" charset="0"/>
              </a:rPr>
              <a:t>Ramaz Gokhelashvili</a:t>
            </a:r>
          </a:p>
          <a:p>
            <a:r>
              <a:rPr lang="en-GB" sz="1400" dirty="0" smtClean="0">
                <a:latin typeface="Arial" panose="020B0604020202020204" pitchFamily="34" charset="0"/>
                <a:cs typeface="Arial" panose="020B0604020202020204" pitchFamily="34" charset="0"/>
              </a:rPr>
              <a:t>SPPA-Armenia, International Team leader</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1482" y="4567065"/>
            <a:ext cx="848902" cy="265439"/>
          </a:xfrm>
          <a:prstGeom prst="rect">
            <a:avLst/>
          </a:prstGeom>
          <a:noFill/>
          <a:ln>
            <a:noFill/>
          </a:ln>
        </p:spPr>
      </p:pic>
      <p:pic>
        <p:nvPicPr>
          <p:cNvPr id="5" name="Picture 4" descr="Logo Concecoard"/>
          <p:cNvPicPr/>
          <p:nvPr/>
        </p:nvPicPr>
        <p:blipFill>
          <a:blip r:embed="rId3">
            <a:extLst>
              <a:ext uri="{28A0092B-C50C-407E-A947-70E740481C1C}">
                <a14:useLocalDpi xmlns:a14="http://schemas.microsoft.com/office/drawing/2010/main" val="0"/>
              </a:ext>
            </a:extLst>
          </a:blip>
          <a:srcRect/>
          <a:stretch>
            <a:fillRect/>
          </a:stretch>
        </p:blipFill>
        <p:spPr bwMode="auto">
          <a:xfrm>
            <a:off x="4741905" y="4544339"/>
            <a:ext cx="888641" cy="265439"/>
          </a:xfrm>
          <a:prstGeom prst="rect">
            <a:avLst/>
          </a:prstGeom>
          <a:noFill/>
          <a:ln>
            <a:noFill/>
          </a:ln>
        </p:spPr>
      </p:pic>
      <p:sp>
        <p:nvSpPr>
          <p:cNvPr id="6" name="Rechteck 1"/>
          <p:cNvSpPr/>
          <p:nvPr/>
        </p:nvSpPr>
        <p:spPr>
          <a:xfrm>
            <a:off x="4296923" y="4555702"/>
            <a:ext cx="375875" cy="265439"/>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350"/>
          </a:p>
        </p:txBody>
      </p:sp>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932035" y="485410"/>
            <a:ext cx="1727450" cy="1130417"/>
          </a:xfrm>
          <a:prstGeom prst="rect">
            <a:avLst/>
          </a:prstGeom>
        </p:spPr>
      </p:pic>
      <p:pic>
        <p:nvPicPr>
          <p:cNvPr id="8" name="Grafik 9" descr="KfW_Logo_rgb_CO_R"/>
          <p:cNvPicPr/>
          <p:nvPr/>
        </p:nvPicPr>
        <p:blipFill>
          <a:blip r:embed="rId6" cstate="print"/>
          <a:srcRect l="15871" t="25287" r="17079" b="27586"/>
          <a:stretch>
            <a:fillRect/>
          </a:stretch>
        </p:blipFill>
        <p:spPr bwMode="auto">
          <a:xfrm>
            <a:off x="2976853" y="1055894"/>
            <a:ext cx="1107830" cy="527540"/>
          </a:xfrm>
          <a:prstGeom prst="rect">
            <a:avLst/>
          </a:prstGeom>
          <a:noFill/>
          <a:ln w="9525">
            <a:noFill/>
            <a:miter lim="800000"/>
            <a:headEnd/>
            <a:tailEnd/>
          </a:ln>
        </p:spPr>
      </p:pic>
      <p:pic>
        <p:nvPicPr>
          <p:cNvPr id="9" name="Picture 8"/>
          <p:cNvPicPr/>
          <p:nvPr/>
        </p:nvPicPr>
        <p:blipFill>
          <a:blip r:embed="rId7" cstate="print">
            <a:extLst>
              <a:ext uri="{28A0092B-C50C-407E-A947-70E740481C1C}">
                <a14:useLocalDpi xmlns:a14="http://schemas.microsoft.com/office/drawing/2010/main" val="0"/>
              </a:ext>
            </a:extLst>
          </a:blip>
          <a:stretch>
            <a:fillRect/>
          </a:stretch>
        </p:blipFill>
        <p:spPr>
          <a:xfrm>
            <a:off x="4402051" y="1023501"/>
            <a:ext cx="907367" cy="592326"/>
          </a:xfrm>
          <a:prstGeom prst="rect">
            <a:avLst/>
          </a:prstGeom>
        </p:spPr>
      </p:pic>
      <p:cxnSp>
        <p:nvCxnSpPr>
          <p:cNvPr id="10" name="Straight Connector 9"/>
          <p:cNvCxnSpPr/>
          <p:nvPr/>
        </p:nvCxnSpPr>
        <p:spPr>
          <a:xfrm flipV="1">
            <a:off x="932035" y="1857869"/>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932035" y="2884868"/>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Subtitle 2"/>
          <p:cNvSpPr txBox="1">
            <a:spLocks/>
          </p:cNvSpPr>
          <p:nvPr/>
        </p:nvSpPr>
        <p:spPr>
          <a:xfrm>
            <a:off x="844716" y="5928645"/>
            <a:ext cx="7656164" cy="4850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800" dirty="0" smtClean="0">
                <a:latin typeface="Arial" panose="020B0604020202020204" pitchFamily="34" charset="0"/>
                <a:cs typeface="Arial" panose="020B0604020202020204" pitchFamily="34" charset="0"/>
              </a:rPr>
              <a:t>AUA Ecotourism Conference. April 2, 2016. Yerevan, Armenia</a:t>
            </a:r>
          </a:p>
        </p:txBody>
      </p:sp>
    </p:spTree>
    <p:extLst>
      <p:ext uri="{BB962C8B-B14F-4D97-AF65-F5344CB8AC3E}">
        <p14:creationId xmlns:p14="http://schemas.microsoft.com/office/powerpoint/2010/main" val="379156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05307"/>
            <a:ext cx="9144000" cy="742456"/>
          </a:xfrm>
        </p:spPr>
        <p:txBody>
          <a:bodyPr>
            <a:noAutofit/>
          </a:bodyPr>
          <a:lstStyle/>
          <a:p>
            <a:pPr algn="ctr"/>
            <a:r>
              <a:rPr lang="en-GB" sz="6000" b="1" dirty="0" smtClean="0">
                <a:solidFill>
                  <a:schemeClr val="accent6">
                    <a:lumMod val="75000"/>
                  </a:schemeClr>
                </a:solidFill>
                <a:latin typeface="+mn-lt"/>
                <a:cs typeface="Arial" panose="020B0604020202020204" pitchFamily="34" charset="0"/>
              </a:rPr>
              <a:t>Thank You </a:t>
            </a:r>
            <a:r>
              <a:rPr lang="en-GB" sz="6000" b="1" dirty="0">
                <a:solidFill>
                  <a:schemeClr val="accent6">
                    <a:lumMod val="75000"/>
                  </a:schemeClr>
                </a:solidFill>
                <a:latin typeface="+mn-lt"/>
                <a:cs typeface="Arial" panose="020B0604020202020204" pitchFamily="34" charset="0"/>
              </a:rPr>
              <a:t>V</a:t>
            </a:r>
            <a:r>
              <a:rPr lang="en-GB" sz="6000" b="1" dirty="0" smtClean="0">
                <a:solidFill>
                  <a:schemeClr val="accent6">
                    <a:lumMod val="75000"/>
                  </a:schemeClr>
                </a:solidFill>
                <a:latin typeface="+mn-lt"/>
                <a:cs typeface="Arial" panose="020B0604020202020204" pitchFamily="34" charset="0"/>
              </a:rPr>
              <a:t>ery Much!</a:t>
            </a:r>
            <a:endParaRPr lang="en-GB" sz="6000" b="1" dirty="0">
              <a:solidFill>
                <a:schemeClr val="accent6">
                  <a:lumMod val="75000"/>
                </a:schemeClr>
              </a:solidFill>
              <a:latin typeface="+mn-lt"/>
              <a:cs typeface="Arial" panose="020B0604020202020204" pitchFamily="34" charset="0"/>
            </a:endParaRP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1878669" y="1017430"/>
            <a:ext cx="5417250" cy="3052293"/>
          </a:xfrm>
          <a:prstGeom prst="rect">
            <a:avLst/>
          </a:prstGeom>
        </p:spPr>
      </p:pic>
    </p:spTree>
    <p:extLst>
      <p:ext uri="{BB962C8B-B14F-4D97-AF65-F5344CB8AC3E}">
        <p14:creationId xmlns:p14="http://schemas.microsoft.com/office/powerpoint/2010/main" val="457137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77308"/>
          </a:xfrm>
        </p:spPr>
        <p:txBody>
          <a:bodyPr/>
          <a:lstStyle/>
          <a:p>
            <a:r>
              <a:rPr lang="en-GB" b="1" dirty="0" smtClean="0">
                <a:solidFill>
                  <a:schemeClr val="accent6">
                    <a:lumMod val="75000"/>
                  </a:schemeClr>
                </a:solidFill>
                <a:latin typeface="+mn-lt"/>
                <a:cs typeface="Arial" panose="020B0604020202020204" pitchFamily="34" charset="0"/>
              </a:rPr>
              <a:t>Content</a:t>
            </a:r>
            <a:endParaRPr lang="en-GB" b="1" dirty="0">
              <a:solidFill>
                <a:schemeClr val="accent6">
                  <a:lumMod val="75000"/>
                </a:schemeClr>
              </a:solidFill>
              <a:latin typeface="+mn-lt"/>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GB" dirty="0" smtClean="0"/>
              <a:t>  General information</a:t>
            </a:r>
          </a:p>
          <a:p>
            <a:pPr>
              <a:buFont typeface="Wingdings" panose="05000000000000000000" pitchFamily="2" charset="2"/>
              <a:buChar char="Ø"/>
            </a:pPr>
            <a:r>
              <a:rPr lang="en-GB" dirty="0" smtClean="0"/>
              <a:t>  Objectives</a:t>
            </a:r>
          </a:p>
          <a:p>
            <a:pPr>
              <a:buFont typeface="Wingdings" panose="05000000000000000000" pitchFamily="2" charset="2"/>
              <a:buChar char="Ø"/>
            </a:pPr>
            <a:r>
              <a:rPr lang="en-GB" dirty="0" smtClean="0"/>
              <a:t>  Outputs</a:t>
            </a:r>
          </a:p>
          <a:p>
            <a:pPr>
              <a:buFont typeface="Wingdings" panose="05000000000000000000" pitchFamily="2" charset="2"/>
              <a:buChar char="Ø"/>
            </a:pPr>
            <a:r>
              <a:rPr lang="en-GB" dirty="0" smtClean="0"/>
              <a:t>  Potential Investments in eco-tourism</a:t>
            </a:r>
          </a:p>
          <a:p>
            <a:pPr>
              <a:buFont typeface="Wingdings" panose="05000000000000000000" pitchFamily="2" charset="2"/>
              <a:buChar char="Ø"/>
            </a:pPr>
            <a:r>
              <a:rPr lang="en-GB" dirty="0" smtClean="0"/>
              <a:t>  Cooperation with stakeholders: </a:t>
            </a:r>
          </a:p>
          <a:p>
            <a:pPr lvl="1">
              <a:buFont typeface="Wingdings" panose="05000000000000000000" pitchFamily="2" charset="2"/>
              <a:buChar char="§"/>
            </a:pPr>
            <a:r>
              <a:rPr lang="en-GB" dirty="0" smtClean="0"/>
              <a:t>Regional Advisory Board</a:t>
            </a:r>
          </a:p>
          <a:p>
            <a:pPr lvl="1">
              <a:buFont typeface="Wingdings" panose="05000000000000000000" pitchFamily="2" charset="2"/>
              <a:buChar char="§"/>
            </a:pPr>
            <a:r>
              <a:rPr lang="en-GB" dirty="0" smtClean="0"/>
              <a:t>Other options for cooperation</a:t>
            </a:r>
          </a:p>
        </p:txBody>
      </p:sp>
      <p:cxnSp>
        <p:nvCxnSpPr>
          <p:cNvPr id="5" name="Straight Connector 4"/>
          <p:cNvCxnSpPr/>
          <p:nvPr/>
        </p:nvCxnSpPr>
        <p:spPr>
          <a:xfrm flipV="1">
            <a:off x="746974" y="1275009"/>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152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77308"/>
          </a:xfrm>
        </p:spPr>
        <p:txBody>
          <a:bodyPr>
            <a:normAutofit/>
          </a:bodyPr>
          <a:lstStyle/>
          <a:p>
            <a:r>
              <a:rPr lang="en-GB" b="1" dirty="0" smtClean="0">
                <a:solidFill>
                  <a:schemeClr val="accent6">
                    <a:lumMod val="75000"/>
                  </a:schemeClr>
                </a:solidFill>
                <a:latin typeface="+mn-lt"/>
                <a:cs typeface="Arial" panose="020B0604020202020204" pitchFamily="34" charset="0"/>
              </a:rPr>
              <a:t>General Information</a:t>
            </a:r>
            <a:endParaRPr lang="en-GB" b="1" dirty="0">
              <a:solidFill>
                <a:schemeClr val="accent6">
                  <a:lumMod val="75000"/>
                </a:schemeClr>
              </a:solidFill>
              <a:latin typeface="+mn-lt"/>
              <a:cs typeface="Arial" panose="020B0604020202020204" pitchFamily="34" charset="0"/>
            </a:endParaRPr>
          </a:p>
        </p:txBody>
      </p:sp>
      <p:sp>
        <p:nvSpPr>
          <p:cNvPr id="3" name="Content Placeholder 2"/>
          <p:cNvSpPr>
            <a:spLocks noGrp="1"/>
          </p:cNvSpPr>
          <p:nvPr>
            <p:ph idx="1"/>
          </p:nvPr>
        </p:nvSpPr>
        <p:spPr>
          <a:xfrm>
            <a:off x="746974" y="1722594"/>
            <a:ext cx="5589432" cy="4768358"/>
          </a:xfrm>
        </p:spPr>
        <p:txBody>
          <a:bodyPr>
            <a:normAutofit fontScale="77500" lnSpcReduction="20000"/>
          </a:bodyPr>
          <a:lstStyle/>
          <a:p>
            <a:pPr marL="0" indent="0" algn="just">
              <a:lnSpc>
                <a:spcPct val="120000"/>
              </a:lnSpc>
              <a:spcBef>
                <a:spcPts val="450"/>
              </a:spcBef>
              <a:spcAft>
                <a:spcPts val="450"/>
              </a:spcAft>
              <a:buNone/>
            </a:pPr>
            <a:r>
              <a:rPr lang="en-GB" dirty="0"/>
              <a:t>SPPA-Armenia is a 5 years long programme co-funded with EUR 8.25 </a:t>
            </a:r>
            <a:r>
              <a:rPr lang="en-GB" dirty="0" err="1"/>
              <a:t>mln</a:t>
            </a:r>
            <a:r>
              <a:rPr lang="en-GB" dirty="0"/>
              <a:t> by the </a:t>
            </a:r>
            <a:r>
              <a:rPr lang="en-GB" dirty="0" smtClean="0"/>
              <a:t>German-Armenia </a:t>
            </a:r>
            <a:r>
              <a:rPr lang="en-GB" dirty="0"/>
              <a:t>Financial Cooperation through the KFW Development Bank. </a:t>
            </a:r>
          </a:p>
          <a:p>
            <a:pPr marL="0" indent="0" algn="just">
              <a:lnSpc>
                <a:spcPct val="120000"/>
              </a:lnSpc>
              <a:spcBef>
                <a:spcPts val="450"/>
              </a:spcBef>
              <a:spcAft>
                <a:spcPts val="450"/>
              </a:spcAft>
              <a:buNone/>
            </a:pPr>
            <a:r>
              <a:rPr lang="en-GB" dirty="0" smtClean="0"/>
              <a:t>The Programme Execution Agency </a:t>
            </a:r>
            <a:r>
              <a:rPr lang="en-GB" dirty="0"/>
              <a:t>is Ministry of Nature Protection of Armenia (MoNP). </a:t>
            </a:r>
          </a:p>
          <a:p>
            <a:pPr marL="0" indent="0" algn="just">
              <a:lnSpc>
                <a:spcPct val="120000"/>
              </a:lnSpc>
              <a:spcBef>
                <a:spcPts val="450"/>
              </a:spcBef>
              <a:spcAft>
                <a:spcPts val="450"/>
              </a:spcAft>
              <a:buNone/>
            </a:pPr>
            <a:r>
              <a:rPr lang="en-GB" dirty="0" smtClean="0"/>
              <a:t>In </a:t>
            </a:r>
            <a:r>
              <a:rPr lang="en-GB" dirty="0"/>
              <a:t>order to support MoNP in effective implementation of this program, the consultant is selected and contracted, which is led by the GITEC Consult GmbH (Germany) in joint venture with ECO Consult Sepp &amp; </a:t>
            </a:r>
            <a:r>
              <a:rPr lang="en-GB" dirty="0" err="1"/>
              <a:t>Busacker</a:t>
            </a:r>
            <a:r>
              <a:rPr lang="en-GB" dirty="0"/>
              <a:t> </a:t>
            </a:r>
            <a:r>
              <a:rPr lang="en-GB" dirty="0" err="1"/>
              <a:t>Partnerschaft</a:t>
            </a:r>
            <a:r>
              <a:rPr lang="en-GB" dirty="0"/>
              <a:t> (Germany) and in association with CONSECOARD LLC (Armenia).</a:t>
            </a:r>
          </a:p>
          <a:p>
            <a:pPr marL="0" indent="0" algn="just">
              <a:spcBef>
                <a:spcPts val="450"/>
              </a:spcBef>
              <a:spcAft>
                <a:spcPts val="450"/>
              </a:spcAft>
              <a:buNone/>
            </a:pPr>
            <a:endParaRPr lang="en-US" dirty="0"/>
          </a:p>
        </p:txBody>
      </p:sp>
      <p:cxnSp>
        <p:nvCxnSpPr>
          <p:cNvPr id="5" name="Straight Connector 4"/>
          <p:cNvCxnSpPr/>
          <p:nvPr/>
        </p:nvCxnSpPr>
        <p:spPr>
          <a:xfrm flipV="1">
            <a:off x="746974" y="1275009"/>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915955" y="1532618"/>
            <a:ext cx="1356762" cy="819699"/>
          </a:xfrm>
          <a:prstGeom prst="rect">
            <a:avLst/>
          </a:prstGeom>
        </p:spPr>
      </p:pic>
      <p:pic>
        <p:nvPicPr>
          <p:cNvPr id="7" name="Grafik 9" descr="KfW_Logo_rgb_CO_R"/>
          <p:cNvPicPr/>
          <p:nvPr/>
        </p:nvPicPr>
        <p:blipFill>
          <a:blip r:embed="rId3" cstate="print"/>
          <a:srcRect l="15871" t="25287" r="17079" b="27586"/>
          <a:stretch>
            <a:fillRect/>
          </a:stretch>
        </p:blipFill>
        <p:spPr bwMode="auto">
          <a:xfrm>
            <a:off x="7040421" y="2442500"/>
            <a:ext cx="1107830" cy="527540"/>
          </a:xfrm>
          <a:prstGeom prst="rect">
            <a:avLst/>
          </a:prstGeom>
          <a:noFill/>
          <a:ln w="9525">
            <a:noFill/>
            <a:miter lim="800000"/>
            <a:headEnd/>
            <a:tailEnd/>
          </a:ln>
        </p:spPr>
      </p:pic>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7140652" y="3367457"/>
            <a:ext cx="907367" cy="592326"/>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99117" y="4626955"/>
            <a:ext cx="848902" cy="265439"/>
          </a:xfrm>
          <a:prstGeom prst="rect">
            <a:avLst/>
          </a:prstGeom>
          <a:noFill/>
          <a:ln>
            <a:noFill/>
          </a:ln>
        </p:spPr>
      </p:pic>
      <p:pic>
        <p:nvPicPr>
          <p:cNvPr id="10" name="Picture 9" descr="Logo Concecoard"/>
          <p:cNvPicPr/>
          <p:nvPr/>
        </p:nvPicPr>
        <p:blipFill>
          <a:blip r:embed="rId6">
            <a:extLst>
              <a:ext uri="{28A0092B-C50C-407E-A947-70E740481C1C}">
                <a14:useLocalDpi xmlns:a14="http://schemas.microsoft.com/office/drawing/2010/main" val="0"/>
              </a:ext>
            </a:extLst>
          </a:blip>
          <a:srcRect/>
          <a:stretch>
            <a:fillRect/>
          </a:stretch>
        </p:blipFill>
        <p:spPr bwMode="auto">
          <a:xfrm>
            <a:off x="7140652" y="5597115"/>
            <a:ext cx="1007599" cy="428936"/>
          </a:xfrm>
          <a:prstGeom prst="rect">
            <a:avLst/>
          </a:prstGeom>
          <a:noFill/>
          <a:ln>
            <a:noFill/>
          </a:ln>
        </p:spPr>
      </p:pic>
      <p:sp>
        <p:nvSpPr>
          <p:cNvPr id="11" name="Rechteck 1"/>
          <p:cNvSpPr/>
          <p:nvPr/>
        </p:nvSpPr>
        <p:spPr>
          <a:xfrm>
            <a:off x="7199117" y="5106140"/>
            <a:ext cx="830176" cy="393139"/>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GB" sz="1350"/>
          </a:p>
        </p:txBody>
      </p:sp>
    </p:spTree>
    <p:extLst>
      <p:ext uri="{BB962C8B-B14F-4D97-AF65-F5344CB8AC3E}">
        <p14:creationId xmlns:p14="http://schemas.microsoft.com/office/powerpoint/2010/main" val="2112068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77308"/>
          </a:xfrm>
        </p:spPr>
        <p:txBody>
          <a:bodyPr/>
          <a:lstStyle/>
          <a:p>
            <a:r>
              <a:rPr lang="en-GB" b="1" dirty="0" smtClean="0">
                <a:solidFill>
                  <a:schemeClr val="accent6">
                    <a:lumMod val="75000"/>
                  </a:schemeClr>
                </a:solidFill>
                <a:latin typeface="+mn-lt"/>
                <a:cs typeface="Arial" panose="020B0604020202020204" pitchFamily="34" charset="0"/>
              </a:rPr>
              <a:t>Objectives</a:t>
            </a:r>
            <a:endParaRPr lang="en-GB" b="1" dirty="0">
              <a:solidFill>
                <a:schemeClr val="accent6">
                  <a:lumMod val="75000"/>
                </a:schemeClr>
              </a:solidFill>
              <a:latin typeface="+mn-lt"/>
              <a:cs typeface="Arial" panose="020B0604020202020204" pitchFamily="34" charset="0"/>
            </a:endParaRPr>
          </a:p>
        </p:txBody>
      </p:sp>
      <p:cxnSp>
        <p:nvCxnSpPr>
          <p:cNvPr id="5" name="Straight Connector 4"/>
          <p:cNvCxnSpPr/>
          <p:nvPr/>
        </p:nvCxnSpPr>
        <p:spPr>
          <a:xfrm flipV="1">
            <a:off x="746974" y="1275009"/>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angle 3"/>
          <p:cNvSpPr txBox="1">
            <a:spLocks noChangeArrowheads="1"/>
          </p:cNvSpPr>
          <p:nvPr/>
        </p:nvSpPr>
        <p:spPr>
          <a:xfrm>
            <a:off x="628650" y="1772767"/>
            <a:ext cx="8136904" cy="36363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Font typeface="Arial" panose="020B0604020202020204" pitchFamily="34" charset="0"/>
              <a:buNone/>
            </a:pPr>
            <a:r>
              <a:rPr lang="en-US" sz="2400" dirty="0" smtClean="0">
                <a:cs typeface="Arial" panose="020B0604020202020204" pitchFamily="34" charset="0"/>
              </a:rPr>
              <a:t>The overall objective stands on two equally important pillars: </a:t>
            </a:r>
          </a:p>
          <a:p>
            <a:pPr algn="just">
              <a:spcAft>
                <a:spcPts val="600"/>
              </a:spcAft>
            </a:pPr>
            <a:r>
              <a:rPr lang="en-US" b="1" dirty="0" smtClean="0">
                <a:cs typeface="Arial" panose="020B0604020202020204" pitchFamily="34" charset="0"/>
              </a:rPr>
              <a:t>The improvement of natural resources and protected area management </a:t>
            </a:r>
            <a:r>
              <a:rPr lang="en-US" sz="2400" dirty="0" smtClean="0">
                <a:cs typeface="Arial" panose="020B0604020202020204" pitchFamily="34" charset="0"/>
              </a:rPr>
              <a:t>in PAs of Southern Syunik Marz without negatively affecting the livelihoods of the rural population</a:t>
            </a:r>
          </a:p>
          <a:p>
            <a:pPr algn="just">
              <a:spcAft>
                <a:spcPts val="600"/>
              </a:spcAft>
            </a:pPr>
            <a:r>
              <a:rPr lang="en-US" b="1" dirty="0" smtClean="0">
                <a:cs typeface="Arial" panose="020B0604020202020204" pitchFamily="34" charset="0"/>
              </a:rPr>
              <a:t>The improvement of the socio-economic situation of adjacent local rural communities </a:t>
            </a:r>
            <a:r>
              <a:rPr lang="en-US" sz="2400" dirty="0" smtClean="0">
                <a:cs typeface="Arial" panose="020B0604020202020204" pitchFamily="34" charset="0"/>
              </a:rPr>
              <a:t>without depletion of the natural resource base and biodiversity </a:t>
            </a:r>
            <a:endParaRPr lang="en-US" sz="2400" dirty="0">
              <a:cs typeface="Arial" panose="020B0604020202020204" pitchFamily="34" charset="0"/>
            </a:endParaRPr>
          </a:p>
        </p:txBody>
      </p:sp>
    </p:spTree>
    <p:extLst>
      <p:ext uri="{BB962C8B-B14F-4D97-AF65-F5344CB8AC3E}">
        <p14:creationId xmlns:p14="http://schemas.microsoft.com/office/powerpoint/2010/main" val="2203921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619" y="262096"/>
            <a:ext cx="7886700" cy="742456"/>
          </a:xfrm>
        </p:spPr>
        <p:txBody>
          <a:bodyPr/>
          <a:lstStyle/>
          <a:p>
            <a:r>
              <a:rPr lang="en-GB" b="1" dirty="0" smtClean="0">
                <a:solidFill>
                  <a:schemeClr val="accent6">
                    <a:lumMod val="75000"/>
                  </a:schemeClr>
                </a:solidFill>
                <a:latin typeface="+mn-lt"/>
                <a:cs typeface="Arial" panose="020B0604020202020204" pitchFamily="34" charset="0"/>
              </a:rPr>
              <a:t>Outputs</a:t>
            </a:r>
            <a:endParaRPr lang="en-GB" b="1" dirty="0">
              <a:solidFill>
                <a:schemeClr val="accent6">
                  <a:lumMod val="75000"/>
                </a:schemeClr>
              </a:solidFill>
              <a:latin typeface="+mn-lt"/>
              <a:cs typeface="Arial" panose="020B0604020202020204" pitchFamily="34" charset="0"/>
            </a:endParaRPr>
          </a:p>
        </p:txBody>
      </p:sp>
      <p:cxnSp>
        <p:nvCxnSpPr>
          <p:cNvPr id="5" name="Straight Connector 4"/>
          <p:cNvCxnSpPr/>
          <p:nvPr/>
        </p:nvCxnSpPr>
        <p:spPr>
          <a:xfrm flipV="1">
            <a:off x="746974" y="1004550"/>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angle 3"/>
          <p:cNvSpPr txBox="1">
            <a:spLocks noChangeArrowheads="1"/>
          </p:cNvSpPr>
          <p:nvPr/>
        </p:nvSpPr>
        <p:spPr bwMode="auto">
          <a:xfrm>
            <a:off x="703367" y="1275006"/>
            <a:ext cx="7816952" cy="503336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500">
                <a:solidFill>
                  <a:schemeClr val="tx1"/>
                </a:solidFill>
                <a:latin typeface="+mn-lt"/>
                <a:ea typeface="+mn-ea"/>
              </a:defRPr>
            </a:lvl2pPr>
            <a:lvl3pPr marL="1143000" indent="-228600" algn="l" rtl="0" eaLnBrk="1" fontAlgn="base" hangingPunct="1">
              <a:spcBef>
                <a:spcPct val="20000"/>
              </a:spcBef>
              <a:spcAft>
                <a:spcPct val="0"/>
              </a:spcAft>
              <a:buChar char="•"/>
              <a:defRPr sz="2500">
                <a:solidFill>
                  <a:schemeClr val="tx1"/>
                </a:solidFill>
                <a:latin typeface="+mn-lt"/>
                <a:ea typeface="+mn-ea"/>
              </a:defRPr>
            </a:lvl3pPr>
            <a:lvl4pPr marL="1600200" indent="-228600" algn="l" rtl="0" eaLnBrk="1" fontAlgn="base" hangingPunct="1">
              <a:spcBef>
                <a:spcPct val="20000"/>
              </a:spcBef>
              <a:spcAft>
                <a:spcPct val="0"/>
              </a:spcAft>
              <a:buChar char="–"/>
              <a:defRPr sz="2500">
                <a:solidFill>
                  <a:schemeClr val="tx1"/>
                </a:solidFill>
                <a:latin typeface="+mn-lt"/>
                <a:ea typeface="+mn-ea"/>
              </a:defRPr>
            </a:lvl4pPr>
            <a:lvl5pPr marL="2057400" indent="-228600" algn="l" rtl="0" eaLnBrk="1" fontAlgn="base" hangingPunct="1">
              <a:spcBef>
                <a:spcPct val="20000"/>
              </a:spcBef>
              <a:spcAft>
                <a:spcPct val="0"/>
              </a:spcAft>
              <a:buChar char="»"/>
              <a:defRPr sz="2500">
                <a:solidFill>
                  <a:schemeClr val="tx1"/>
                </a:solidFill>
                <a:latin typeface="+mn-lt"/>
                <a:ea typeface="+mn-ea"/>
              </a:defRPr>
            </a:lvl5pPr>
            <a:lvl6pPr marL="2514600" indent="-228600" algn="l" rtl="0" eaLnBrk="1" fontAlgn="base" hangingPunct="1">
              <a:spcBef>
                <a:spcPct val="20000"/>
              </a:spcBef>
              <a:spcAft>
                <a:spcPct val="0"/>
              </a:spcAft>
              <a:buChar char="»"/>
              <a:defRPr sz="2500">
                <a:solidFill>
                  <a:schemeClr val="tx1"/>
                </a:solidFill>
                <a:latin typeface="+mn-lt"/>
                <a:ea typeface="+mn-ea"/>
              </a:defRPr>
            </a:lvl6pPr>
            <a:lvl7pPr marL="2971800" indent="-228600" algn="l" rtl="0" eaLnBrk="1" fontAlgn="base" hangingPunct="1">
              <a:spcBef>
                <a:spcPct val="20000"/>
              </a:spcBef>
              <a:spcAft>
                <a:spcPct val="0"/>
              </a:spcAft>
              <a:buChar char="»"/>
              <a:defRPr sz="2500">
                <a:solidFill>
                  <a:schemeClr val="tx1"/>
                </a:solidFill>
                <a:latin typeface="+mn-lt"/>
                <a:ea typeface="+mn-ea"/>
              </a:defRPr>
            </a:lvl7pPr>
            <a:lvl8pPr marL="3429000" indent="-228600" algn="l" rtl="0" eaLnBrk="1" fontAlgn="base" hangingPunct="1">
              <a:spcBef>
                <a:spcPct val="20000"/>
              </a:spcBef>
              <a:spcAft>
                <a:spcPct val="0"/>
              </a:spcAft>
              <a:buChar char="»"/>
              <a:defRPr sz="2500">
                <a:solidFill>
                  <a:schemeClr val="tx1"/>
                </a:solidFill>
                <a:latin typeface="+mn-lt"/>
                <a:ea typeface="+mn-ea"/>
              </a:defRPr>
            </a:lvl8pPr>
            <a:lvl9pPr marL="3886200" indent="-228600" algn="l" rtl="0" eaLnBrk="1" fontAlgn="base" hangingPunct="1">
              <a:spcBef>
                <a:spcPct val="20000"/>
              </a:spcBef>
              <a:spcAft>
                <a:spcPct val="0"/>
              </a:spcAft>
              <a:buChar char="»"/>
              <a:defRPr sz="2500">
                <a:solidFill>
                  <a:schemeClr val="tx1"/>
                </a:solidFill>
                <a:latin typeface="+mn-lt"/>
                <a:ea typeface="+mn-ea"/>
              </a:defRPr>
            </a:lvl9pPr>
          </a:lstStyle>
          <a:p>
            <a:pPr marL="514350" indent="-514350">
              <a:buFontTx/>
              <a:buAutoNum type="arabicPeriod"/>
            </a:pPr>
            <a:r>
              <a:rPr lang="en-GB" sz="2800" kern="0" dirty="0" smtClean="0"/>
              <a:t>Selected PAs </a:t>
            </a:r>
            <a:r>
              <a:rPr lang="en-GB" sz="2800" kern="0" dirty="0"/>
              <a:t>have all necessary planning documents </a:t>
            </a:r>
            <a:endParaRPr lang="en-GB" sz="2800" kern="0" dirty="0" smtClean="0"/>
          </a:p>
          <a:p>
            <a:pPr marL="514350" indent="-514350">
              <a:buFontTx/>
              <a:buAutoNum type="arabicPeriod"/>
            </a:pPr>
            <a:r>
              <a:rPr lang="en-GB" sz="2800" kern="0" dirty="0" smtClean="0"/>
              <a:t>Selected PAs </a:t>
            </a:r>
            <a:r>
              <a:rPr lang="en-GB" sz="2800" kern="0" dirty="0"/>
              <a:t>are recognized and have functional protected area </a:t>
            </a:r>
            <a:r>
              <a:rPr lang="en-GB" sz="2800" kern="0" dirty="0" smtClean="0"/>
              <a:t>management</a:t>
            </a:r>
          </a:p>
          <a:p>
            <a:pPr marL="514350" indent="-514350">
              <a:buFontTx/>
              <a:buAutoNum type="arabicPeriod"/>
            </a:pPr>
            <a:r>
              <a:rPr lang="en-GB" sz="2800" kern="0" dirty="0" smtClean="0"/>
              <a:t>Adjacent </a:t>
            </a:r>
            <a:r>
              <a:rPr lang="en-GB" sz="2800" kern="0" dirty="0"/>
              <a:t>communities of </a:t>
            </a:r>
            <a:r>
              <a:rPr lang="en-GB" sz="2800" kern="0" dirty="0" smtClean="0"/>
              <a:t>Selected PAs </a:t>
            </a:r>
            <a:r>
              <a:rPr lang="en-GB" sz="2800" kern="0" dirty="0"/>
              <a:t>benefit from investments in the socio-economic </a:t>
            </a:r>
            <a:r>
              <a:rPr lang="en-GB" sz="2800" kern="0" dirty="0" smtClean="0"/>
              <a:t>development</a:t>
            </a:r>
          </a:p>
          <a:p>
            <a:pPr marL="514350" indent="-514350">
              <a:buFontTx/>
              <a:buAutoNum type="arabicPeriod"/>
            </a:pPr>
            <a:r>
              <a:rPr lang="en-GB" sz="2800" kern="0" dirty="0" smtClean="0"/>
              <a:t>National </a:t>
            </a:r>
            <a:r>
              <a:rPr lang="en-GB" sz="2800" kern="0" dirty="0"/>
              <a:t>PA </a:t>
            </a:r>
            <a:r>
              <a:rPr lang="en-GB" sz="2800" kern="0" dirty="0" smtClean="0"/>
              <a:t>system is </a:t>
            </a:r>
            <a:r>
              <a:rPr lang="en-GB" sz="2800" kern="0" dirty="0"/>
              <a:t>strengthened </a:t>
            </a:r>
            <a:endParaRPr lang="en-GB" sz="2800" kern="0" dirty="0" smtClean="0"/>
          </a:p>
          <a:p>
            <a:pPr marL="514350" indent="-514350">
              <a:buFontTx/>
              <a:buAutoNum type="arabicPeriod"/>
            </a:pPr>
            <a:r>
              <a:rPr lang="en-GB" sz="2800" kern="0" dirty="0" smtClean="0"/>
              <a:t>The </a:t>
            </a:r>
            <a:r>
              <a:rPr lang="en-GB" sz="2800" kern="0" dirty="0"/>
              <a:t>sustainable financing of </a:t>
            </a:r>
            <a:r>
              <a:rPr lang="en-GB" sz="2800" kern="0" dirty="0" smtClean="0"/>
              <a:t>Protected Areas is </a:t>
            </a:r>
            <a:r>
              <a:rPr lang="en-GB" sz="2800" kern="0" dirty="0"/>
              <a:t>supported</a:t>
            </a:r>
            <a:endParaRPr lang="de-DE" sz="2800" kern="0" dirty="0" smtClean="0"/>
          </a:p>
        </p:txBody>
      </p:sp>
    </p:spTree>
    <p:extLst>
      <p:ext uri="{BB962C8B-B14F-4D97-AF65-F5344CB8AC3E}">
        <p14:creationId xmlns:p14="http://schemas.microsoft.com/office/powerpoint/2010/main" val="3247401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619" y="262096"/>
            <a:ext cx="7886700" cy="742456"/>
          </a:xfrm>
        </p:spPr>
        <p:txBody>
          <a:bodyPr/>
          <a:lstStyle/>
          <a:p>
            <a:r>
              <a:rPr lang="en-GB" b="1" dirty="0" smtClean="0">
                <a:solidFill>
                  <a:schemeClr val="accent6">
                    <a:lumMod val="75000"/>
                  </a:schemeClr>
                </a:solidFill>
                <a:latin typeface="+mn-lt"/>
                <a:cs typeface="Arial" panose="020B0604020202020204" pitchFamily="34" charset="0"/>
              </a:rPr>
              <a:t>Time Schedule</a:t>
            </a:r>
            <a:endParaRPr lang="en-GB" b="1" dirty="0">
              <a:solidFill>
                <a:schemeClr val="accent6">
                  <a:lumMod val="75000"/>
                </a:schemeClr>
              </a:solidFill>
              <a:latin typeface="+mn-lt"/>
              <a:cs typeface="Arial" panose="020B0604020202020204" pitchFamily="34" charset="0"/>
            </a:endParaRPr>
          </a:p>
        </p:txBody>
      </p:sp>
      <p:cxnSp>
        <p:nvCxnSpPr>
          <p:cNvPr id="5" name="Straight Connector 4"/>
          <p:cNvCxnSpPr/>
          <p:nvPr/>
        </p:nvCxnSpPr>
        <p:spPr>
          <a:xfrm flipV="1">
            <a:off x="746974" y="1004550"/>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1995110220"/>
              </p:ext>
            </p:extLst>
          </p:nvPr>
        </p:nvGraphicFramePr>
        <p:xfrm>
          <a:off x="746974" y="1463490"/>
          <a:ext cx="7315201" cy="4948401"/>
        </p:xfrm>
        <a:graphic>
          <a:graphicData uri="http://schemas.openxmlformats.org/drawingml/2006/table">
            <a:tbl>
              <a:tblPr firstRow="1" bandRow="1">
                <a:tableStyleId>{5C22544A-7EE6-4342-B048-85BDC9FD1C3A}</a:tableStyleId>
              </a:tblPr>
              <a:tblGrid>
                <a:gridCol w="2137894"/>
                <a:gridCol w="5177307"/>
              </a:tblGrid>
              <a:tr h="337109">
                <a:tc>
                  <a:txBody>
                    <a:bodyPr/>
                    <a:lstStyle/>
                    <a:p>
                      <a:pPr algn="ctr"/>
                      <a:r>
                        <a:rPr lang="en-GB" sz="1800" dirty="0" smtClean="0">
                          <a:latin typeface="+mn-lt"/>
                          <a:cs typeface="Arial" panose="020B0604020202020204" pitchFamily="34" charset="0"/>
                        </a:rPr>
                        <a:t>Date</a:t>
                      </a:r>
                      <a:endParaRPr lang="ru-RU" sz="1800" dirty="0">
                        <a:latin typeface="+mn-lt"/>
                        <a:cs typeface="Arial" panose="020B0604020202020204" pitchFamily="34" charset="0"/>
                      </a:endParaRPr>
                    </a:p>
                  </a:txBody>
                  <a:tcPr marL="68580" marR="68580" marT="34290" marB="34290"/>
                </a:tc>
                <a:tc>
                  <a:txBody>
                    <a:bodyPr/>
                    <a:lstStyle/>
                    <a:p>
                      <a:pPr algn="ctr"/>
                      <a:r>
                        <a:rPr lang="en-GB" sz="1800" dirty="0" smtClean="0">
                          <a:latin typeface="+mn-lt"/>
                          <a:cs typeface="Arial" panose="020B0604020202020204" pitchFamily="34" charset="0"/>
                        </a:rPr>
                        <a:t>Major stages</a:t>
                      </a:r>
                      <a:endParaRPr lang="ru-RU" sz="1800" dirty="0">
                        <a:latin typeface="+mn-lt"/>
                        <a:cs typeface="Arial" panose="020B0604020202020204" pitchFamily="34" charset="0"/>
                      </a:endParaRPr>
                    </a:p>
                  </a:txBody>
                  <a:tcPr marL="68580" marR="68580" marT="34290" marB="34290"/>
                </a:tc>
              </a:tr>
              <a:tr h="1323176">
                <a:tc>
                  <a:txBody>
                    <a:bodyPr/>
                    <a:lstStyle/>
                    <a:p>
                      <a:pPr algn="l"/>
                      <a:r>
                        <a:rPr lang="en-GB" sz="1800" b="1" dirty="0" smtClean="0">
                          <a:latin typeface="+mn-lt"/>
                          <a:cs typeface="Arial" panose="020B0604020202020204" pitchFamily="34" charset="0"/>
                        </a:rPr>
                        <a:t>April</a:t>
                      </a:r>
                      <a:r>
                        <a:rPr lang="ka-GE" sz="1800" b="1" dirty="0" smtClean="0">
                          <a:latin typeface="+mn-lt"/>
                          <a:cs typeface="Arial" panose="020B0604020202020204" pitchFamily="34" charset="0"/>
                        </a:rPr>
                        <a:t>, </a:t>
                      </a:r>
                      <a:r>
                        <a:rPr lang="en-GB" sz="1800" b="1" dirty="0" smtClean="0">
                          <a:latin typeface="+mn-lt"/>
                          <a:cs typeface="Arial" panose="020B0604020202020204" pitchFamily="34" charset="0"/>
                        </a:rPr>
                        <a:t>2016</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mn-lt"/>
                          <a:cs typeface="Arial" panose="020B0604020202020204" pitchFamily="34" charset="0"/>
                        </a:rPr>
                        <a:t>April 22</a:t>
                      </a:r>
                      <a:r>
                        <a:rPr lang="ka-GE" sz="1800" b="1" dirty="0" smtClean="0">
                          <a:latin typeface="+mn-lt"/>
                          <a:cs typeface="Arial" panose="020B0604020202020204" pitchFamily="34" charset="0"/>
                        </a:rPr>
                        <a:t>, </a:t>
                      </a:r>
                      <a:r>
                        <a:rPr lang="en-GB" sz="1800" b="1" dirty="0" smtClean="0">
                          <a:latin typeface="+mn-lt"/>
                          <a:cs typeface="Arial" panose="020B0604020202020204" pitchFamily="34" charset="0"/>
                        </a:rPr>
                        <a:t>2016</a:t>
                      </a:r>
                      <a:endParaRPr lang="ru-RU" sz="1800" dirty="0" smtClean="0">
                        <a:latin typeface="+mn-lt"/>
                        <a:cs typeface="Arial" panose="020B060402020202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mn-lt"/>
                          <a:cs typeface="Arial" panose="020B0604020202020204" pitchFamily="34" charset="0"/>
                        </a:rPr>
                        <a:t>End of Inception Phase: </a:t>
                      </a:r>
                      <a:r>
                        <a:rPr lang="en-GB" sz="1800" dirty="0" smtClean="0">
                          <a:solidFill>
                            <a:schemeClr val="tx1"/>
                          </a:solidFill>
                          <a:latin typeface="+mn-lt"/>
                          <a:cs typeface="Arial" panose="020B0604020202020204" pitchFamily="34" charset="0"/>
                        </a:rPr>
                        <a:t>5 year work plan, investment plan, operational plan</a:t>
                      </a:r>
                      <a:endParaRPr lang="ka-GE" sz="1800" dirty="0" smtClean="0">
                        <a:latin typeface="+mn-lt"/>
                        <a:cs typeface="Arial" panose="020B0604020202020204" pitchFamily="34" charset="0"/>
                      </a:endParaRPr>
                    </a:p>
                    <a:p>
                      <a:pPr algn="l"/>
                      <a:endParaRPr lang="en-GB" sz="1800" dirty="0" smtClean="0">
                        <a:latin typeface="+mn-lt"/>
                        <a:cs typeface="Arial" panose="020B0604020202020204" pitchFamily="34" charset="0"/>
                      </a:endParaRPr>
                    </a:p>
                    <a:p>
                      <a:pPr algn="l"/>
                      <a:r>
                        <a:rPr lang="en-GB" sz="1800" b="1" dirty="0" smtClean="0">
                          <a:latin typeface="+mn-lt"/>
                          <a:cs typeface="Arial" panose="020B0604020202020204" pitchFamily="34" charset="0"/>
                        </a:rPr>
                        <a:t>Inception Workshop</a:t>
                      </a:r>
                      <a:endParaRPr lang="ru-RU" sz="1800" b="1" dirty="0">
                        <a:latin typeface="+mn-lt"/>
                        <a:cs typeface="Arial" panose="020B0604020202020204" pitchFamily="34" charset="0"/>
                      </a:endParaRPr>
                    </a:p>
                  </a:txBody>
                  <a:tcPr marL="68580" marR="68580" marT="34290" marB="34290"/>
                </a:tc>
              </a:tr>
              <a:tr h="7125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cs typeface="Arial" panose="020B0604020202020204" pitchFamily="34" charset="0"/>
                        </a:rPr>
                        <a:t>May </a:t>
                      </a:r>
                      <a:r>
                        <a:rPr lang="en-US" sz="1800" b="1" dirty="0" smtClean="0">
                          <a:latin typeface="+mn-lt"/>
                          <a:cs typeface="Arial" panose="020B0604020202020204" pitchFamily="34" charset="0"/>
                        </a:rPr>
                        <a:t>2016 </a:t>
                      </a:r>
                      <a:r>
                        <a:rPr lang="en-US" sz="1800" b="1" dirty="0" smtClean="0">
                          <a:latin typeface="+mn-lt"/>
                          <a:cs typeface="Arial" panose="020B0604020202020204" pitchFamily="34" charset="0"/>
                        </a:rPr>
                        <a:t>– June 2010</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mn-lt"/>
                          <a:cs typeface="Arial" panose="020B0604020202020204" pitchFamily="34" charset="0"/>
                        </a:rPr>
                        <a:t>Implementation phase</a:t>
                      </a:r>
                      <a:endParaRPr lang="ru-RU" sz="1800" b="1" dirty="0" smtClean="0">
                        <a:latin typeface="+mn-lt"/>
                        <a:cs typeface="Arial" panose="020B0604020202020204" pitchFamily="34" charset="0"/>
                      </a:endParaRPr>
                    </a:p>
                  </a:txBody>
                  <a:tcPr marL="68580" marR="68580" marT="34290" marB="34290"/>
                </a:tc>
              </a:tr>
              <a:tr h="855303">
                <a:tc>
                  <a:txBody>
                    <a:bodyPr/>
                    <a:lstStyle/>
                    <a:p>
                      <a:pPr algn="l"/>
                      <a:r>
                        <a:rPr lang="en-GB" sz="1800" b="1" dirty="0" smtClean="0">
                          <a:latin typeface="+mn-lt"/>
                          <a:cs typeface="Arial" panose="020B0604020202020204" pitchFamily="34" charset="0"/>
                        </a:rPr>
                        <a:t>November-December </a:t>
                      </a:r>
                      <a:r>
                        <a:rPr lang="en-GB" sz="1800" b="0" dirty="0" smtClean="0">
                          <a:latin typeface="+mn-lt"/>
                          <a:cs typeface="Arial" panose="020B0604020202020204" pitchFamily="34" charset="0"/>
                        </a:rPr>
                        <a:t>each</a:t>
                      </a:r>
                      <a:r>
                        <a:rPr lang="en-GB" sz="1800" b="0" baseline="0" dirty="0" smtClean="0">
                          <a:latin typeface="+mn-lt"/>
                          <a:cs typeface="Arial" panose="020B0604020202020204" pitchFamily="34" charset="0"/>
                        </a:rPr>
                        <a:t> year</a:t>
                      </a:r>
                      <a:endParaRPr lang="ru-RU" sz="1800" b="0" dirty="0">
                        <a:latin typeface="+mn-lt"/>
                        <a:cs typeface="Arial" panose="020B060402020202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mn-lt"/>
                          <a:cs typeface="Arial" panose="020B0604020202020204" pitchFamily="34" charset="0"/>
                        </a:rPr>
                        <a:t>Development of operational plan </a:t>
                      </a:r>
                      <a:r>
                        <a:rPr lang="en-GB" sz="1800" dirty="0" smtClean="0">
                          <a:latin typeface="+mn-lt"/>
                          <a:cs typeface="Arial" panose="020B0604020202020204" pitchFamily="34" charset="0"/>
                        </a:rPr>
                        <a:t>for the following year and agreement/approval</a:t>
                      </a:r>
                      <a:endParaRPr lang="ru-RU" sz="1800" dirty="0" smtClean="0">
                        <a:latin typeface="+mn-lt"/>
                        <a:cs typeface="Arial" panose="020B0604020202020204" pitchFamily="34" charset="0"/>
                      </a:endParaRPr>
                    </a:p>
                  </a:txBody>
                  <a:tcPr marL="68580" marR="68580" marT="34290" marB="34290"/>
                </a:tc>
              </a:tr>
              <a:tr h="13396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a-GE" sz="1800" b="1"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mn-lt"/>
                          <a:cs typeface="Arial" panose="020B0604020202020204" pitchFamily="34" charset="0"/>
                        </a:rPr>
                        <a:t>June</a:t>
                      </a:r>
                      <a:r>
                        <a:rPr lang="ka-GE" sz="1800" b="1" dirty="0" smtClean="0">
                          <a:latin typeface="+mn-lt"/>
                          <a:cs typeface="Arial" panose="020B0604020202020204" pitchFamily="34" charset="0"/>
                        </a:rPr>
                        <a:t>, </a:t>
                      </a:r>
                      <a:r>
                        <a:rPr lang="en-GB" sz="1800" b="1" dirty="0" smtClean="0">
                          <a:latin typeface="+mn-lt"/>
                          <a:cs typeface="Arial" panose="020B0604020202020204" pitchFamily="34" charset="0"/>
                        </a:rPr>
                        <a:t>2020</a:t>
                      </a:r>
                      <a:endParaRPr lang="de-DE" sz="1800" dirty="0" smtClean="0">
                        <a:latin typeface="+mn-lt"/>
                        <a:cs typeface="Arial" panose="020B0604020202020204" pitchFamily="34"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dirty="0" smtClean="0">
                          <a:latin typeface="+mn-lt"/>
                          <a:cs typeface="Arial" panose="020B0604020202020204" pitchFamily="34" charset="0"/>
                        </a:rPr>
                        <a:t>Programme ending:</a:t>
                      </a:r>
                      <a:r>
                        <a:rPr lang="en-GB" sz="1800" dirty="0" smtClean="0">
                          <a:latin typeface="+mn-lt"/>
                          <a:cs typeface="Arial" panose="020B0604020202020204" pitchFamily="34" charset="0"/>
                        </a:rPr>
                        <a:t> Hand over all documents, infrastructure and equipment to the Government of Armenia.</a:t>
                      </a:r>
                      <a:endParaRPr lang="ka-GE" sz="180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b="1" baseline="0" dirty="0" smtClean="0">
                          <a:latin typeface="+mn-lt"/>
                          <a:cs typeface="Arial" panose="020B0604020202020204" pitchFamily="34" charset="0"/>
                        </a:rPr>
                        <a:t>Sustainable funding strategies </a:t>
                      </a:r>
                      <a:r>
                        <a:rPr lang="en-GB" sz="1800" baseline="0" dirty="0" smtClean="0">
                          <a:latin typeface="+mn-lt"/>
                          <a:cs typeface="Arial" panose="020B0604020202020204" pitchFamily="34" charset="0"/>
                        </a:rPr>
                        <a:t>are elaborated for all target PAs</a:t>
                      </a:r>
                      <a:endParaRPr lang="ru-RU" sz="1800" dirty="0" smtClean="0">
                        <a:latin typeface="+mn-lt"/>
                        <a:cs typeface="Arial" panose="020B0604020202020204" pitchFamily="34" charset="0"/>
                      </a:endParaRPr>
                    </a:p>
                  </a:txBody>
                  <a:tcPr marL="68580" marR="68580" marT="34290" marB="34290"/>
                </a:tc>
              </a:tr>
            </a:tbl>
          </a:graphicData>
        </a:graphic>
      </p:graphicFrame>
    </p:spTree>
    <p:extLst>
      <p:ext uri="{BB962C8B-B14F-4D97-AF65-F5344CB8AC3E}">
        <p14:creationId xmlns:p14="http://schemas.microsoft.com/office/powerpoint/2010/main" val="228923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619" y="262096"/>
            <a:ext cx="7886700" cy="742456"/>
          </a:xfrm>
        </p:spPr>
        <p:txBody>
          <a:bodyPr>
            <a:normAutofit fontScale="90000"/>
          </a:bodyPr>
          <a:lstStyle/>
          <a:p>
            <a:r>
              <a:rPr lang="en-GB" b="1" dirty="0" smtClean="0">
                <a:solidFill>
                  <a:schemeClr val="accent6">
                    <a:lumMod val="75000"/>
                  </a:schemeClr>
                </a:solidFill>
                <a:latin typeface="+mn-lt"/>
                <a:cs typeface="Arial" panose="020B0604020202020204" pitchFamily="34" charset="0"/>
              </a:rPr>
              <a:t>Potential Investments in Ecotourism</a:t>
            </a:r>
            <a:endParaRPr lang="en-GB" b="1" dirty="0">
              <a:solidFill>
                <a:schemeClr val="accent6">
                  <a:lumMod val="75000"/>
                </a:schemeClr>
              </a:solidFill>
              <a:latin typeface="+mn-lt"/>
              <a:cs typeface="Arial" panose="020B0604020202020204" pitchFamily="34" charset="0"/>
            </a:endParaRPr>
          </a:p>
        </p:txBody>
      </p:sp>
      <p:cxnSp>
        <p:nvCxnSpPr>
          <p:cNvPr id="5" name="Straight Connector 4"/>
          <p:cNvCxnSpPr/>
          <p:nvPr/>
        </p:nvCxnSpPr>
        <p:spPr>
          <a:xfrm flipV="1">
            <a:off x="746974" y="1004550"/>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176529" y="1239811"/>
            <a:ext cx="4713667" cy="954107"/>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sz="2800" dirty="0" smtClean="0"/>
              <a:t>1. Support in Regional Strategy Elaboration and Planning</a:t>
            </a:r>
            <a:endParaRPr lang="en-GB" sz="2800" dirty="0"/>
          </a:p>
        </p:txBody>
      </p:sp>
      <p:sp>
        <p:nvSpPr>
          <p:cNvPr id="7" name="TextBox 6"/>
          <p:cNvSpPr txBox="1"/>
          <p:nvPr/>
        </p:nvSpPr>
        <p:spPr>
          <a:xfrm>
            <a:off x="6196419" y="2519190"/>
            <a:ext cx="2690004" cy="1384995"/>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sz="2800" dirty="0" smtClean="0"/>
              <a:t>3. Communities: FPA capitalization</a:t>
            </a:r>
            <a:endParaRPr lang="en-GB" sz="2800" dirty="0"/>
          </a:p>
        </p:txBody>
      </p:sp>
      <p:sp>
        <p:nvSpPr>
          <p:cNvPr id="8" name="TextBox 7"/>
          <p:cNvSpPr txBox="1"/>
          <p:nvPr/>
        </p:nvSpPr>
        <p:spPr>
          <a:xfrm>
            <a:off x="566115" y="4464716"/>
            <a:ext cx="2524259" cy="954107"/>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sz="2800" dirty="0" smtClean="0"/>
              <a:t>4. Marketing for the region</a:t>
            </a:r>
            <a:endParaRPr lang="en-GB" sz="2800" dirty="0"/>
          </a:p>
        </p:txBody>
      </p:sp>
      <p:sp>
        <p:nvSpPr>
          <p:cNvPr id="9" name="TextBox 8"/>
          <p:cNvSpPr txBox="1"/>
          <p:nvPr/>
        </p:nvSpPr>
        <p:spPr>
          <a:xfrm>
            <a:off x="151251" y="2519190"/>
            <a:ext cx="2552897" cy="1384995"/>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sz="2800" dirty="0" smtClean="0"/>
              <a:t>2. New visitor services and products in PAs</a:t>
            </a:r>
            <a:endParaRPr lang="en-GB" sz="2800" dirty="0"/>
          </a:p>
        </p:txBody>
      </p:sp>
      <p:sp>
        <p:nvSpPr>
          <p:cNvPr id="4" name="Oval 3"/>
          <p:cNvSpPr/>
          <p:nvPr/>
        </p:nvSpPr>
        <p:spPr>
          <a:xfrm>
            <a:off x="3298196" y="2678807"/>
            <a:ext cx="2392977" cy="2126058"/>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SPPA-Armenia</a:t>
            </a:r>
          </a:p>
          <a:p>
            <a:pPr algn="ctr"/>
            <a:r>
              <a:rPr lang="en-GB" dirty="0" smtClean="0">
                <a:solidFill>
                  <a:schemeClr val="tx1"/>
                </a:solidFill>
              </a:rPr>
              <a:t>in</a:t>
            </a:r>
          </a:p>
          <a:p>
            <a:pPr algn="ctr"/>
            <a:r>
              <a:rPr lang="en-GB" dirty="0" smtClean="0">
                <a:solidFill>
                  <a:schemeClr val="tx1"/>
                </a:solidFill>
              </a:rPr>
              <a:t>partnerships</a:t>
            </a:r>
            <a:endParaRPr lang="en-GB" dirty="0">
              <a:solidFill>
                <a:schemeClr val="tx1"/>
              </a:solidFill>
            </a:endParaRPr>
          </a:p>
        </p:txBody>
      </p:sp>
      <p:sp>
        <p:nvSpPr>
          <p:cNvPr id="11" name="TextBox 10"/>
          <p:cNvSpPr txBox="1"/>
          <p:nvPr/>
        </p:nvSpPr>
        <p:spPr>
          <a:xfrm>
            <a:off x="6130875" y="4491519"/>
            <a:ext cx="2524259" cy="954107"/>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sz="2800" dirty="0" smtClean="0"/>
              <a:t>5. Agriculture Production</a:t>
            </a:r>
            <a:endParaRPr lang="en-GB" sz="2800" dirty="0"/>
          </a:p>
        </p:txBody>
      </p:sp>
      <p:sp>
        <p:nvSpPr>
          <p:cNvPr id="12" name="TextBox 11"/>
          <p:cNvSpPr txBox="1"/>
          <p:nvPr/>
        </p:nvSpPr>
        <p:spPr>
          <a:xfrm>
            <a:off x="1988209" y="5894403"/>
            <a:ext cx="5006970" cy="523220"/>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GB" sz="2800" dirty="0" smtClean="0"/>
              <a:t>6. Attract additional investors</a:t>
            </a:r>
            <a:endParaRPr lang="en-GB" sz="2800" dirty="0"/>
          </a:p>
        </p:txBody>
      </p:sp>
      <p:sp>
        <p:nvSpPr>
          <p:cNvPr id="17" name="Right Arrow 16"/>
          <p:cNvSpPr/>
          <p:nvPr/>
        </p:nvSpPr>
        <p:spPr>
          <a:xfrm rot="16200000">
            <a:off x="4259182" y="2330697"/>
            <a:ext cx="465025" cy="21133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rot="8449149">
            <a:off x="2662855" y="2400706"/>
            <a:ext cx="682580" cy="24244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rot="1601544">
            <a:off x="5515749" y="2334307"/>
            <a:ext cx="682580" cy="24244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rot="10800000">
            <a:off x="2683426" y="3613090"/>
            <a:ext cx="614770" cy="23217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ight Arrow 20"/>
          <p:cNvSpPr/>
          <p:nvPr/>
        </p:nvSpPr>
        <p:spPr>
          <a:xfrm>
            <a:off x="5705673" y="3605869"/>
            <a:ext cx="490746" cy="193771"/>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rot="2471723">
            <a:off x="2005484" y="4104932"/>
            <a:ext cx="682580" cy="24244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Arrow 22"/>
          <p:cNvSpPr/>
          <p:nvPr/>
        </p:nvSpPr>
        <p:spPr>
          <a:xfrm rot="9127012">
            <a:off x="3043512" y="4611575"/>
            <a:ext cx="682580" cy="24244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ight Arrow 23"/>
          <p:cNvSpPr/>
          <p:nvPr/>
        </p:nvSpPr>
        <p:spPr>
          <a:xfrm rot="7994300">
            <a:off x="6331782" y="4089257"/>
            <a:ext cx="682580" cy="24244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ight Arrow 24"/>
          <p:cNvSpPr/>
          <p:nvPr/>
        </p:nvSpPr>
        <p:spPr>
          <a:xfrm rot="2063134">
            <a:off x="5465697" y="4446160"/>
            <a:ext cx="682580" cy="242445"/>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ight Arrow 25"/>
          <p:cNvSpPr/>
          <p:nvPr/>
        </p:nvSpPr>
        <p:spPr>
          <a:xfrm rot="5400000">
            <a:off x="3999841" y="5179146"/>
            <a:ext cx="955249" cy="23978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49938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619" y="262096"/>
            <a:ext cx="7886700" cy="742456"/>
          </a:xfrm>
        </p:spPr>
        <p:txBody>
          <a:bodyPr/>
          <a:lstStyle/>
          <a:p>
            <a:r>
              <a:rPr lang="en-GB" b="1" dirty="0" smtClean="0">
                <a:solidFill>
                  <a:schemeClr val="accent6">
                    <a:lumMod val="75000"/>
                  </a:schemeClr>
                </a:solidFill>
                <a:latin typeface="+mn-lt"/>
                <a:cs typeface="Arial" panose="020B0604020202020204" pitchFamily="34" charset="0"/>
              </a:rPr>
              <a:t>Initial steps</a:t>
            </a:r>
            <a:endParaRPr lang="en-GB" b="1" dirty="0">
              <a:solidFill>
                <a:schemeClr val="accent6">
                  <a:lumMod val="75000"/>
                </a:schemeClr>
              </a:solidFill>
              <a:latin typeface="+mn-lt"/>
              <a:cs typeface="Arial" panose="020B0604020202020204" pitchFamily="34" charset="0"/>
            </a:endParaRPr>
          </a:p>
        </p:txBody>
      </p:sp>
      <p:cxnSp>
        <p:nvCxnSpPr>
          <p:cNvPr id="5" name="Straight Connector 4"/>
          <p:cNvCxnSpPr/>
          <p:nvPr/>
        </p:nvCxnSpPr>
        <p:spPr>
          <a:xfrm flipV="1">
            <a:off x="746974" y="1004550"/>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angle 3"/>
          <p:cNvSpPr txBox="1">
            <a:spLocks noChangeArrowheads="1"/>
          </p:cNvSpPr>
          <p:nvPr/>
        </p:nvSpPr>
        <p:spPr bwMode="auto">
          <a:xfrm>
            <a:off x="703367" y="1197731"/>
            <a:ext cx="7816952" cy="538337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500">
                <a:solidFill>
                  <a:schemeClr val="tx1"/>
                </a:solidFill>
                <a:latin typeface="+mn-lt"/>
                <a:ea typeface="+mn-ea"/>
              </a:defRPr>
            </a:lvl2pPr>
            <a:lvl3pPr marL="1143000" indent="-228600" algn="l" rtl="0" eaLnBrk="1" fontAlgn="base" hangingPunct="1">
              <a:spcBef>
                <a:spcPct val="20000"/>
              </a:spcBef>
              <a:spcAft>
                <a:spcPct val="0"/>
              </a:spcAft>
              <a:buChar char="•"/>
              <a:defRPr sz="2500">
                <a:solidFill>
                  <a:schemeClr val="tx1"/>
                </a:solidFill>
                <a:latin typeface="+mn-lt"/>
                <a:ea typeface="+mn-ea"/>
              </a:defRPr>
            </a:lvl3pPr>
            <a:lvl4pPr marL="1600200" indent="-228600" algn="l" rtl="0" eaLnBrk="1" fontAlgn="base" hangingPunct="1">
              <a:spcBef>
                <a:spcPct val="20000"/>
              </a:spcBef>
              <a:spcAft>
                <a:spcPct val="0"/>
              </a:spcAft>
              <a:buChar char="–"/>
              <a:defRPr sz="2500">
                <a:solidFill>
                  <a:schemeClr val="tx1"/>
                </a:solidFill>
                <a:latin typeface="+mn-lt"/>
                <a:ea typeface="+mn-ea"/>
              </a:defRPr>
            </a:lvl4pPr>
            <a:lvl5pPr marL="2057400" indent="-228600" algn="l" rtl="0" eaLnBrk="1" fontAlgn="base" hangingPunct="1">
              <a:spcBef>
                <a:spcPct val="20000"/>
              </a:spcBef>
              <a:spcAft>
                <a:spcPct val="0"/>
              </a:spcAft>
              <a:buChar char="»"/>
              <a:defRPr sz="2500">
                <a:solidFill>
                  <a:schemeClr val="tx1"/>
                </a:solidFill>
                <a:latin typeface="+mn-lt"/>
                <a:ea typeface="+mn-ea"/>
              </a:defRPr>
            </a:lvl5pPr>
            <a:lvl6pPr marL="2514600" indent="-228600" algn="l" rtl="0" eaLnBrk="1" fontAlgn="base" hangingPunct="1">
              <a:spcBef>
                <a:spcPct val="20000"/>
              </a:spcBef>
              <a:spcAft>
                <a:spcPct val="0"/>
              </a:spcAft>
              <a:buChar char="»"/>
              <a:defRPr sz="2500">
                <a:solidFill>
                  <a:schemeClr val="tx1"/>
                </a:solidFill>
                <a:latin typeface="+mn-lt"/>
                <a:ea typeface="+mn-ea"/>
              </a:defRPr>
            </a:lvl6pPr>
            <a:lvl7pPr marL="2971800" indent="-228600" algn="l" rtl="0" eaLnBrk="1" fontAlgn="base" hangingPunct="1">
              <a:spcBef>
                <a:spcPct val="20000"/>
              </a:spcBef>
              <a:spcAft>
                <a:spcPct val="0"/>
              </a:spcAft>
              <a:buChar char="»"/>
              <a:defRPr sz="2500">
                <a:solidFill>
                  <a:schemeClr val="tx1"/>
                </a:solidFill>
                <a:latin typeface="+mn-lt"/>
                <a:ea typeface="+mn-ea"/>
              </a:defRPr>
            </a:lvl7pPr>
            <a:lvl8pPr marL="3429000" indent="-228600" algn="l" rtl="0" eaLnBrk="1" fontAlgn="base" hangingPunct="1">
              <a:spcBef>
                <a:spcPct val="20000"/>
              </a:spcBef>
              <a:spcAft>
                <a:spcPct val="0"/>
              </a:spcAft>
              <a:buChar char="»"/>
              <a:defRPr sz="2500">
                <a:solidFill>
                  <a:schemeClr val="tx1"/>
                </a:solidFill>
                <a:latin typeface="+mn-lt"/>
                <a:ea typeface="+mn-ea"/>
              </a:defRPr>
            </a:lvl8pPr>
            <a:lvl9pPr marL="3886200" indent="-228600" algn="l" rtl="0" eaLnBrk="1" fontAlgn="base" hangingPunct="1">
              <a:spcBef>
                <a:spcPct val="20000"/>
              </a:spcBef>
              <a:spcAft>
                <a:spcPct val="0"/>
              </a:spcAft>
              <a:buChar char="»"/>
              <a:defRPr sz="2500">
                <a:solidFill>
                  <a:schemeClr val="tx1"/>
                </a:solidFill>
                <a:latin typeface="+mn-lt"/>
                <a:ea typeface="+mn-ea"/>
              </a:defRPr>
            </a:lvl9pPr>
          </a:lstStyle>
          <a:p>
            <a:pPr marL="0" indent="0">
              <a:buNone/>
            </a:pPr>
            <a:r>
              <a:rPr lang="en-GB" sz="2800" kern="0" dirty="0" smtClean="0"/>
              <a:t>Under Output 1. Planning Investments</a:t>
            </a:r>
          </a:p>
          <a:p>
            <a:pPr marL="0" indent="0">
              <a:buNone/>
            </a:pPr>
            <a:endParaRPr lang="en-GB" sz="1200" kern="0" dirty="0"/>
          </a:p>
          <a:p>
            <a:pPr marL="0" indent="0" algn="ctr">
              <a:buNone/>
            </a:pPr>
            <a:r>
              <a:rPr lang="en-GB" sz="2800" b="1" kern="0" dirty="0"/>
              <a:t>Elaboration of an eco-tourism development strategy and plan for Southern </a:t>
            </a:r>
            <a:r>
              <a:rPr lang="en-GB" sz="2800" b="1" kern="0" dirty="0" smtClean="0"/>
              <a:t>Syunik Marz</a:t>
            </a:r>
          </a:p>
          <a:p>
            <a:pPr marL="0" indent="0" algn="ctr">
              <a:buNone/>
            </a:pPr>
            <a:endParaRPr lang="en-GB" sz="2800" kern="0" dirty="0"/>
          </a:p>
          <a:p>
            <a:pPr>
              <a:buFont typeface="Wingdings" panose="05000000000000000000" pitchFamily="2" charset="2"/>
              <a:buChar char="Ø"/>
            </a:pPr>
            <a:r>
              <a:rPr lang="en-GB" sz="2800" kern="0" dirty="0" smtClean="0"/>
              <a:t> Assessment of development potential</a:t>
            </a:r>
          </a:p>
          <a:p>
            <a:pPr>
              <a:buFont typeface="Wingdings" panose="05000000000000000000" pitchFamily="2" charset="2"/>
              <a:buChar char="Ø"/>
            </a:pPr>
            <a:r>
              <a:rPr lang="en-GB" sz="2800" kern="0" dirty="0" smtClean="0"/>
              <a:t> Strategy formulation</a:t>
            </a:r>
          </a:p>
          <a:p>
            <a:pPr>
              <a:buFont typeface="Wingdings" panose="05000000000000000000" pitchFamily="2" charset="2"/>
              <a:buChar char="Ø"/>
            </a:pPr>
            <a:r>
              <a:rPr lang="en-GB" sz="2800" kern="0" dirty="0" smtClean="0"/>
              <a:t> Selection of priority tourism services and products</a:t>
            </a:r>
          </a:p>
          <a:p>
            <a:pPr>
              <a:buFont typeface="Wingdings" panose="05000000000000000000" pitchFamily="2" charset="2"/>
              <a:buChar char="Ø"/>
            </a:pPr>
            <a:r>
              <a:rPr lang="en-GB" sz="2800" kern="0" dirty="0" smtClean="0"/>
              <a:t> Business plans for individual services/products </a:t>
            </a:r>
          </a:p>
          <a:p>
            <a:pPr lvl="1">
              <a:buFont typeface="Wingdings" panose="05000000000000000000" pitchFamily="2" charset="2"/>
              <a:buChar char="§"/>
            </a:pPr>
            <a:r>
              <a:rPr lang="en-GB" sz="2400" kern="0" dirty="0" smtClean="0"/>
              <a:t>Investment needs, operation costs, income estimation, potential investors, etc.</a:t>
            </a:r>
            <a:endParaRPr lang="en-GB" sz="2400" kern="0" dirty="0"/>
          </a:p>
        </p:txBody>
      </p:sp>
    </p:spTree>
    <p:extLst>
      <p:ext uri="{BB962C8B-B14F-4D97-AF65-F5344CB8AC3E}">
        <p14:creationId xmlns:p14="http://schemas.microsoft.com/office/powerpoint/2010/main" val="3195007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619" y="262096"/>
            <a:ext cx="7886700" cy="742456"/>
          </a:xfrm>
        </p:spPr>
        <p:txBody>
          <a:bodyPr/>
          <a:lstStyle/>
          <a:p>
            <a:r>
              <a:rPr lang="en-GB" b="1" dirty="0" smtClean="0">
                <a:solidFill>
                  <a:schemeClr val="accent6">
                    <a:lumMod val="75000"/>
                  </a:schemeClr>
                </a:solidFill>
                <a:latin typeface="+mn-lt"/>
                <a:cs typeface="Arial" panose="020B0604020202020204" pitchFamily="34" charset="0"/>
              </a:rPr>
              <a:t>SPPA-Armenia: Cooperation</a:t>
            </a:r>
            <a:endParaRPr lang="en-GB" b="1" dirty="0">
              <a:solidFill>
                <a:schemeClr val="accent6">
                  <a:lumMod val="75000"/>
                </a:schemeClr>
              </a:solidFill>
              <a:latin typeface="+mn-lt"/>
              <a:cs typeface="Arial" panose="020B0604020202020204" pitchFamily="34" charset="0"/>
            </a:endParaRPr>
          </a:p>
        </p:txBody>
      </p:sp>
      <p:cxnSp>
        <p:nvCxnSpPr>
          <p:cNvPr id="5" name="Straight Connector 4"/>
          <p:cNvCxnSpPr/>
          <p:nvPr/>
        </p:nvCxnSpPr>
        <p:spPr>
          <a:xfrm flipV="1">
            <a:off x="746974" y="1004550"/>
            <a:ext cx="7729739" cy="3863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 name="Rectangle 3"/>
          <p:cNvSpPr txBox="1">
            <a:spLocks noChangeArrowheads="1"/>
          </p:cNvSpPr>
          <p:nvPr/>
        </p:nvSpPr>
        <p:spPr bwMode="auto">
          <a:xfrm>
            <a:off x="746974" y="1390915"/>
            <a:ext cx="7773345" cy="482958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500">
                <a:solidFill>
                  <a:schemeClr val="tx1"/>
                </a:solidFill>
                <a:latin typeface="+mn-lt"/>
                <a:ea typeface="+mn-ea"/>
              </a:defRPr>
            </a:lvl2pPr>
            <a:lvl3pPr marL="1143000" indent="-228600" algn="l" rtl="0" eaLnBrk="1" fontAlgn="base" hangingPunct="1">
              <a:spcBef>
                <a:spcPct val="20000"/>
              </a:spcBef>
              <a:spcAft>
                <a:spcPct val="0"/>
              </a:spcAft>
              <a:buChar char="•"/>
              <a:defRPr sz="2500">
                <a:solidFill>
                  <a:schemeClr val="tx1"/>
                </a:solidFill>
                <a:latin typeface="+mn-lt"/>
                <a:ea typeface="+mn-ea"/>
              </a:defRPr>
            </a:lvl3pPr>
            <a:lvl4pPr marL="1600200" indent="-228600" algn="l" rtl="0" eaLnBrk="1" fontAlgn="base" hangingPunct="1">
              <a:spcBef>
                <a:spcPct val="20000"/>
              </a:spcBef>
              <a:spcAft>
                <a:spcPct val="0"/>
              </a:spcAft>
              <a:buChar char="–"/>
              <a:defRPr sz="2500">
                <a:solidFill>
                  <a:schemeClr val="tx1"/>
                </a:solidFill>
                <a:latin typeface="+mn-lt"/>
                <a:ea typeface="+mn-ea"/>
              </a:defRPr>
            </a:lvl4pPr>
            <a:lvl5pPr marL="2057400" indent="-228600" algn="l" rtl="0" eaLnBrk="1" fontAlgn="base" hangingPunct="1">
              <a:spcBef>
                <a:spcPct val="20000"/>
              </a:spcBef>
              <a:spcAft>
                <a:spcPct val="0"/>
              </a:spcAft>
              <a:buChar char="»"/>
              <a:defRPr sz="2500">
                <a:solidFill>
                  <a:schemeClr val="tx1"/>
                </a:solidFill>
                <a:latin typeface="+mn-lt"/>
                <a:ea typeface="+mn-ea"/>
              </a:defRPr>
            </a:lvl5pPr>
            <a:lvl6pPr marL="2514600" indent="-228600" algn="l" rtl="0" eaLnBrk="1" fontAlgn="base" hangingPunct="1">
              <a:spcBef>
                <a:spcPct val="20000"/>
              </a:spcBef>
              <a:spcAft>
                <a:spcPct val="0"/>
              </a:spcAft>
              <a:buChar char="»"/>
              <a:defRPr sz="2500">
                <a:solidFill>
                  <a:schemeClr val="tx1"/>
                </a:solidFill>
                <a:latin typeface="+mn-lt"/>
                <a:ea typeface="+mn-ea"/>
              </a:defRPr>
            </a:lvl6pPr>
            <a:lvl7pPr marL="2971800" indent="-228600" algn="l" rtl="0" eaLnBrk="1" fontAlgn="base" hangingPunct="1">
              <a:spcBef>
                <a:spcPct val="20000"/>
              </a:spcBef>
              <a:spcAft>
                <a:spcPct val="0"/>
              </a:spcAft>
              <a:buChar char="»"/>
              <a:defRPr sz="2500">
                <a:solidFill>
                  <a:schemeClr val="tx1"/>
                </a:solidFill>
                <a:latin typeface="+mn-lt"/>
                <a:ea typeface="+mn-ea"/>
              </a:defRPr>
            </a:lvl7pPr>
            <a:lvl8pPr marL="3429000" indent="-228600" algn="l" rtl="0" eaLnBrk="1" fontAlgn="base" hangingPunct="1">
              <a:spcBef>
                <a:spcPct val="20000"/>
              </a:spcBef>
              <a:spcAft>
                <a:spcPct val="0"/>
              </a:spcAft>
              <a:buChar char="»"/>
              <a:defRPr sz="2500">
                <a:solidFill>
                  <a:schemeClr val="tx1"/>
                </a:solidFill>
                <a:latin typeface="+mn-lt"/>
                <a:ea typeface="+mn-ea"/>
              </a:defRPr>
            </a:lvl8pPr>
            <a:lvl9pPr marL="3886200" indent="-228600" algn="l" rtl="0" eaLnBrk="1" fontAlgn="base" hangingPunct="1">
              <a:spcBef>
                <a:spcPct val="20000"/>
              </a:spcBef>
              <a:spcAft>
                <a:spcPct val="0"/>
              </a:spcAft>
              <a:buChar char="»"/>
              <a:defRPr sz="2500">
                <a:solidFill>
                  <a:schemeClr val="tx1"/>
                </a:solidFill>
                <a:latin typeface="+mn-lt"/>
                <a:ea typeface="+mn-ea"/>
              </a:defRPr>
            </a:lvl9pPr>
          </a:lstStyle>
          <a:p>
            <a:pPr marL="514350" indent="-514350">
              <a:buAutoNum type="arabicPeriod"/>
            </a:pPr>
            <a:r>
              <a:rPr lang="en-GB" sz="2800" b="1" kern="0" dirty="0" smtClean="0"/>
              <a:t>Regional Advisory Board (RAB) – Syunik           </a:t>
            </a:r>
            <a:r>
              <a:rPr lang="en-GB" sz="2800" kern="0" dirty="0" smtClean="0"/>
              <a:t> the institutional platform to:</a:t>
            </a:r>
          </a:p>
          <a:p>
            <a:pPr lvl="1">
              <a:buFont typeface="Arial" panose="020B0604020202020204" pitchFamily="34" charset="0"/>
              <a:buChar char="•"/>
            </a:pPr>
            <a:r>
              <a:rPr lang="en-GB" sz="2400" kern="0" dirty="0" smtClean="0"/>
              <a:t>Ensure </a:t>
            </a:r>
            <a:r>
              <a:rPr lang="en-GB" sz="2400" dirty="0">
                <a:ea typeface="Times New Roman" panose="02020603050405020304" pitchFamily="18" charset="0"/>
              </a:rPr>
              <a:t>application of participatory mechanisms in </a:t>
            </a:r>
            <a:r>
              <a:rPr lang="en-GB" sz="2400" dirty="0" smtClean="0">
                <a:ea typeface="Times New Roman" panose="02020603050405020304" pitchFamily="18" charset="0"/>
              </a:rPr>
              <a:t>      management </a:t>
            </a:r>
            <a:r>
              <a:rPr lang="en-GB" sz="2400" dirty="0">
                <a:ea typeface="Times New Roman" panose="02020603050405020304" pitchFamily="18" charset="0"/>
              </a:rPr>
              <a:t>of PAs in Syunik region </a:t>
            </a:r>
          </a:p>
          <a:p>
            <a:pPr lvl="1">
              <a:buFont typeface="Arial" panose="020B0604020202020204" pitchFamily="34" charset="0"/>
              <a:buChar char="•"/>
            </a:pPr>
            <a:r>
              <a:rPr lang="en-GB" sz="2400" dirty="0" smtClean="0">
                <a:ea typeface="Times New Roman" panose="02020603050405020304" pitchFamily="18" charset="0"/>
              </a:rPr>
              <a:t>Assist</a:t>
            </a:r>
            <a:r>
              <a:rPr lang="en-GB" sz="2400" dirty="0">
                <a:ea typeface="Times New Roman" panose="02020603050405020304" pitchFamily="18" charset="0"/>
              </a:rPr>
              <a:t>, coordinate and monitor the socio-economic development </a:t>
            </a:r>
            <a:r>
              <a:rPr lang="en-GB" sz="2400" dirty="0" smtClean="0">
                <a:ea typeface="Times New Roman" panose="02020603050405020304" pitchFamily="18" charset="0"/>
              </a:rPr>
              <a:t>programme at </a:t>
            </a:r>
            <a:r>
              <a:rPr lang="en-GB" sz="2400" dirty="0">
                <a:ea typeface="Times New Roman" panose="02020603050405020304" pitchFamily="18" charset="0"/>
              </a:rPr>
              <a:t>planning and implementation </a:t>
            </a:r>
            <a:r>
              <a:rPr lang="en-GB" sz="2400" dirty="0" smtClean="0">
                <a:ea typeface="Times New Roman" panose="02020603050405020304" pitchFamily="18" charset="0"/>
              </a:rPr>
              <a:t>phases</a:t>
            </a:r>
          </a:p>
          <a:p>
            <a:pPr marL="514350" indent="-514350">
              <a:buAutoNum type="arabicPeriod"/>
            </a:pPr>
            <a:r>
              <a:rPr lang="en-GB" sz="2800" b="1" kern="0" dirty="0"/>
              <a:t>Other </a:t>
            </a:r>
            <a:r>
              <a:rPr lang="en-GB" sz="2800" b="1" kern="0" dirty="0" smtClean="0"/>
              <a:t>options for cooperation</a:t>
            </a:r>
          </a:p>
          <a:p>
            <a:pPr lvl="1">
              <a:buFont typeface="Arial" panose="020B0604020202020204" pitchFamily="34" charset="0"/>
              <a:buChar char="•"/>
            </a:pPr>
            <a:r>
              <a:rPr lang="en-GB" sz="2400" kern="0" dirty="0" smtClean="0"/>
              <a:t>Joint activities (synergies)</a:t>
            </a:r>
          </a:p>
          <a:p>
            <a:pPr lvl="1">
              <a:buFont typeface="Arial" panose="020B0604020202020204" pitchFamily="34" charset="0"/>
              <a:buChar char="•"/>
            </a:pPr>
            <a:r>
              <a:rPr lang="en-GB" sz="2400" kern="0" dirty="0" smtClean="0">
                <a:ea typeface="Times New Roman" panose="02020603050405020304" pitchFamily="18" charset="0"/>
              </a:rPr>
              <a:t>Co-funding schemes</a:t>
            </a:r>
          </a:p>
          <a:p>
            <a:pPr lvl="1">
              <a:buFont typeface="Arial" panose="020B0604020202020204" pitchFamily="34" charset="0"/>
              <a:buChar char="•"/>
            </a:pPr>
            <a:r>
              <a:rPr lang="en-GB" sz="2400" kern="0" dirty="0" smtClean="0">
                <a:ea typeface="Times New Roman" panose="02020603050405020304" pitchFamily="18" charset="0"/>
              </a:rPr>
              <a:t>Any other proposed ideas </a:t>
            </a:r>
            <a:r>
              <a:rPr lang="en-GB" sz="2400" kern="0" dirty="0" smtClean="0">
                <a:ea typeface="Times New Roman" panose="02020603050405020304" pitchFamily="18" charset="0"/>
                <a:sym typeface="Wingdings" panose="05000000000000000000" pitchFamily="2" charset="2"/>
              </a:rPr>
              <a:t></a:t>
            </a:r>
            <a:endParaRPr lang="en-GB" sz="2400" kern="0" dirty="0" smtClean="0">
              <a:ea typeface="Times New Roman" panose="02020603050405020304" pitchFamily="18" charset="0"/>
            </a:endParaRPr>
          </a:p>
          <a:p>
            <a:pPr lvl="1">
              <a:buFont typeface="Arial" panose="020B0604020202020204" pitchFamily="34" charset="0"/>
              <a:buChar char="•"/>
            </a:pPr>
            <a:endParaRPr lang="en-GB" sz="2400" dirty="0">
              <a:ea typeface="Times New Roman" panose="02020603050405020304" pitchFamily="18" charset="0"/>
            </a:endParaRPr>
          </a:p>
          <a:p>
            <a:pPr marL="514350" indent="-514350">
              <a:buAutoNum type="arabicPeriod"/>
            </a:pPr>
            <a:endParaRPr lang="en-GB" sz="2800" b="1" kern="0" dirty="0" smtClean="0"/>
          </a:p>
        </p:txBody>
      </p:sp>
    </p:spTree>
    <p:extLst>
      <p:ext uri="{BB962C8B-B14F-4D97-AF65-F5344CB8AC3E}">
        <p14:creationId xmlns:p14="http://schemas.microsoft.com/office/powerpoint/2010/main" val="1727909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TotalTime>
  <Words>483</Words>
  <Application>Microsoft Office PowerPoint</Application>
  <PresentationFormat>On-screen Show (4:3)</PresentationFormat>
  <Paragraphs>74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Sylfaen</vt:lpstr>
      <vt:lpstr>Times New Roman</vt:lpstr>
      <vt:lpstr>Wingdings</vt:lpstr>
      <vt:lpstr>Office Theme</vt:lpstr>
      <vt:lpstr>Պահպանվող Տարածքների Աջակցման Ծրագիր-Հայաստան (ՊՏԱԾ)  Support Programme for Protected Areas – Armenia (SPPA-Armenia) </vt:lpstr>
      <vt:lpstr>Content</vt:lpstr>
      <vt:lpstr>General Information</vt:lpstr>
      <vt:lpstr>Objectives</vt:lpstr>
      <vt:lpstr>Outputs</vt:lpstr>
      <vt:lpstr>Time Schedule</vt:lpstr>
      <vt:lpstr>Potential Investments in Ecotourism</vt:lpstr>
      <vt:lpstr>Initial steps</vt:lpstr>
      <vt:lpstr>SPPA-Armenia: Cooperation</vt:lpstr>
      <vt:lpstr>Thank You Very Much!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 Programme for Protected Areas – Armenia BMZ-N° 2009.6657.2</dc:title>
  <dc:creator>Gokhelashvili, Ramaz</dc:creator>
  <cp:lastModifiedBy>Gokhelashvili, Ramaz</cp:lastModifiedBy>
  <cp:revision>22</cp:revision>
  <dcterms:created xsi:type="dcterms:W3CDTF">2016-04-01T08:40:13Z</dcterms:created>
  <dcterms:modified xsi:type="dcterms:W3CDTF">2016-04-01T20:18:59Z</dcterms:modified>
</cp:coreProperties>
</file>