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1" r:id="rId4"/>
    <p:sldId id="273" r:id="rId5"/>
    <p:sldId id="275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A60BAE-636C-4BC6-9CCD-2507A3B22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643AFD-394B-4067-A020-B5D9E47468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019799"/>
          </a:xfrm>
        </p:spPr>
        <p:txBody>
          <a:bodyPr>
            <a:noAutofit/>
          </a:bodyPr>
          <a:lstStyle/>
          <a:p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/>
            </a:r>
            <a:b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</a:b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/>
            </a:r>
            <a:b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</a:br>
            <a:r>
              <a:rPr lang="en-US" sz="2800" b="1" dirty="0" smtClean="0">
                <a:latin typeface="Sylfaen" pitchFamily="18" charset="0"/>
              </a:rPr>
              <a:t/>
            </a:r>
            <a:br>
              <a:rPr lang="en-US" sz="2800" b="1" dirty="0" smtClean="0">
                <a:latin typeface="Sylfaen" pitchFamily="18" charset="0"/>
              </a:rPr>
            </a:br>
            <a:r>
              <a:rPr lang="en-US" sz="2800" b="1" dirty="0">
                <a:latin typeface="Sylfaen" pitchFamily="18" charset="0"/>
              </a:rPr>
              <a:t/>
            </a:r>
            <a:br>
              <a:rPr lang="en-US" sz="2800" b="1" dirty="0">
                <a:latin typeface="Sylfaen" pitchFamily="18" charset="0"/>
              </a:rPr>
            </a:br>
            <a:r>
              <a:rPr lang="en-US" sz="2800" b="1" dirty="0" smtClean="0">
                <a:latin typeface="Sylfaen" pitchFamily="18" charset="0"/>
              </a:rPr>
              <a:t/>
            </a:r>
            <a:br>
              <a:rPr lang="en-US" sz="2800" b="1" dirty="0" smtClean="0">
                <a:latin typeface="Sylfaen" pitchFamily="18" charset="0"/>
              </a:rPr>
            </a:br>
            <a:r>
              <a:rPr lang="en-US" sz="2800" b="1" dirty="0">
                <a:latin typeface="Sylfaen" pitchFamily="18" charset="0"/>
              </a:rPr>
              <a:t/>
            </a:r>
            <a:br>
              <a:rPr lang="en-US" sz="2800" b="1" dirty="0">
                <a:latin typeface="Sylfaen" pitchFamily="18" charset="0"/>
              </a:rPr>
            </a:br>
            <a:r>
              <a:rPr lang="en-US" sz="2800" b="1" dirty="0" smtClean="0">
                <a:latin typeface="Sylfaen" pitchFamily="18" charset="0"/>
              </a:rPr>
              <a:t/>
            </a:r>
            <a:br>
              <a:rPr lang="en-US" sz="2800" b="1" dirty="0" smtClean="0">
                <a:latin typeface="Sylfaen" pitchFamily="18" charset="0"/>
              </a:rPr>
            </a:br>
            <a:r>
              <a:rPr lang="en-US" sz="2800" b="1" dirty="0" smtClean="0">
                <a:latin typeface="Sylfaen" pitchFamily="18" charset="0"/>
              </a:rPr>
              <a:t/>
            </a:r>
            <a:br>
              <a:rPr lang="en-US" sz="2800" b="1" dirty="0" smtClean="0">
                <a:latin typeface="Sylfaen" pitchFamily="18" charset="0"/>
              </a:rPr>
            </a:br>
            <a:r>
              <a:rPr lang="en-US" sz="2800" b="1" i="1" dirty="0" smtClean="0">
                <a:latin typeface="Sylfaen" pitchFamily="18" charset="0"/>
              </a:rPr>
              <a:t>                                                        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" y="2551837"/>
            <a:ext cx="8610600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1400" b="1" i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ctr"/>
            <a:endParaRPr lang="en-US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ylfaen" pitchFamily="18" charset="0"/>
            </a:endParaRPr>
          </a:p>
          <a:p>
            <a:pPr algn="r"/>
            <a:r>
              <a:rPr lang="en-US" sz="1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ylfaen" pitchFamily="18" charset="0"/>
              </a:rPr>
              <a:t>                                                                                    </a:t>
            </a:r>
            <a:endParaRPr lang="en-US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6614" y="2209800"/>
            <a:ext cx="661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ylfaen" pitchFamily="18" charset="0"/>
              </a:rPr>
              <a:t>ՊԱՏԱՆԻ </a:t>
            </a:r>
            <a:r>
              <a:rPr lang="hy-AM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ylfaen" pitchFamily="18" charset="0"/>
              </a:rPr>
              <a:t>  </a:t>
            </a:r>
            <a:r>
              <a:rPr lang="en-US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ylfaen" pitchFamily="18" charset="0"/>
              </a:rPr>
              <a:t>ԲՆԱՍԵՐ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14" y="16701"/>
            <a:ext cx="4007554" cy="22542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86199" cy="2185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0" b="10262"/>
          <a:stretch/>
        </p:blipFill>
        <p:spPr>
          <a:xfrm>
            <a:off x="-18788" y="4478030"/>
            <a:ext cx="4343399" cy="2379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07" y="2185986"/>
            <a:ext cx="3886200" cy="22920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86" y="4478029"/>
            <a:ext cx="3657600" cy="23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3928532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76600" cy="228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8"/>
            <a:ext cx="3572356" cy="2157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1000"/>
            <a:ext cx="3793067" cy="266700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2386" r="8591" b="7908"/>
          <a:stretch/>
        </p:blipFill>
        <p:spPr>
          <a:xfrm>
            <a:off x="5105400" y="4191000"/>
            <a:ext cx="4038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991" y="9760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y-AM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lfaen" pitchFamily="18" charset="0"/>
                <a:ea typeface="+mn-ea"/>
                <a:cs typeface="+mn-cs"/>
              </a:rPr>
              <a:t>ՆԱԽԱՁԵՌՆՈՒԹՅՈՒՆ </a:t>
            </a:r>
            <a:r>
              <a:rPr lang="hy-AM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lfaen" pitchFamily="18" charset="0"/>
                <a:ea typeface="+mn-ea"/>
                <a:cs typeface="+mn-cs"/>
              </a:rPr>
              <a:t>3</a:t>
            </a:r>
            <a:endParaRPr lang="en-US" sz="3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709671"/>
          </a:xfrm>
        </p:spPr>
        <p:txBody>
          <a:bodyPr/>
          <a:lstStyle/>
          <a:p>
            <a:r>
              <a:rPr lang="hy-AM" sz="1900" b="1" i="1" dirty="0"/>
              <a:t>Թեման</a:t>
            </a:r>
            <a:r>
              <a:rPr lang="hy-AM" sz="1900" dirty="0"/>
              <a:t>-  Հանդիպում Գորիսի քաղաքապետ Վաչագան Ադունցի հետ</a:t>
            </a:r>
            <a:endParaRPr lang="en-US" sz="1900" dirty="0"/>
          </a:p>
          <a:p>
            <a:r>
              <a:rPr lang="hy-AM" sz="1900" b="1" i="1" dirty="0"/>
              <a:t>Օրը</a:t>
            </a:r>
            <a:r>
              <a:rPr lang="hy-AM" sz="1900" dirty="0"/>
              <a:t>  - 06.05.2016 թ.</a:t>
            </a:r>
            <a:endParaRPr lang="en-US" sz="1900" dirty="0"/>
          </a:p>
          <a:p>
            <a:r>
              <a:rPr lang="hy-AM" sz="1900" b="1" i="1" dirty="0"/>
              <a:t>Մասնակիցներ</a:t>
            </a:r>
            <a:r>
              <a:rPr lang="hy-AM" sz="1900" dirty="0"/>
              <a:t>-Ծրագրի ղեկավար, դասընթացավարներ, նախաձեռնող խմբի   26 աշակերտներ</a:t>
            </a:r>
            <a:endParaRPr lang="en-US" sz="1900" dirty="0"/>
          </a:p>
          <a:p>
            <a:r>
              <a:rPr lang="hy-AM" sz="1900" b="1" i="1" dirty="0"/>
              <a:t>Նախաձեռնության </a:t>
            </a:r>
            <a:r>
              <a:rPr lang="hy-AM" sz="1900" dirty="0"/>
              <a:t>իրականացման վայրը</a:t>
            </a:r>
            <a:r>
              <a:rPr lang="en-US" sz="1900" dirty="0"/>
              <a:t> - </a:t>
            </a:r>
            <a:r>
              <a:rPr lang="hy-AM" sz="1900" dirty="0"/>
              <a:t>Գորիսի քաղաքապետարան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0"/>
            <a:ext cx="4191000" cy="243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11" y="4724400"/>
            <a:ext cx="3562957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2514599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47" y="195263"/>
            <a:ext cx="3793067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4" y="-1"/>
            <a:ext cx="4191000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32" y="4506238"/>
            <a:ext cx="4191000" cy="2357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3354"/>
            <a:ext cx="2928937" cy="1809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"/>
            <a:ext cx="3965532" cy="2230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" y="43744"/>
            <a:ext cx="3810000" cy="218686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5" y="4597052"/>
            <a:ext cx="4041422" cy="2273300"/>
          </a:xfrm>
        </p:spPr>
      </p:pic>
      <p:sp>
        <p:nvSpPr>
          <p:cNvPr id="12" name="Rectangle 11"/>
          <p:cNvSpPr/>
          <p:nvPr/>
        </p:nvSpPr>
        <p:spPr>
          <a:xfrm>
            <a:off x="76200" y="2362200"/>
            <a:ext cx="906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y-AM" sz="20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լինել </a:t>
            </a:r>
            <a:r>
              <a:rPr lang="hy-AM" sz="2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իրազեկված</a:t>
            </a:r>
            <a:r>
              <a:rPr lang="hy-AM" sz="20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hy-AM" sz="2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նշանակում  է  լինել   մասնակից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5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sz="2100" b="1" i="1" dirty="0"/>
              <a:t>Թեման-  </a:t>
            </a:r>
            <a:r>
              <a:rPr lang="en-US" sz="2100" dirty="0" err="1"/>
              <a:t>Բնապահպանական</a:t>
            </a:r>
            <a:r>
              <a:rPr lang="en-US" sz="2100" dirty="0"/>
              <a:t> </a:t>
            </a:r>
            <a:r>
              <a:rPr lang="en-US" sz="2100" dirty="0" err="1"/>
              <a:t>արշավ</a:t>
            </a:r>
            <a:r>
              <a:rPr lang="ru-RU" sz="2100" dirty="0"/>
              <a:t>-</a:t>
            </a:r>
            <a:r>
              <a:rPr lang="en-US" sz="2100" dirty="0" err="1"/>
              <a:t>ակցիա</a:t>
            </a:r>
            <a:endParaRPr lang="en-US" sz="2100" dirty="0"/>
          </a:p>
          <a:p>
            <a:r>
              <a:rPr lang="hy-AM" sz="2100" b="1" i="1" dirty="0"/>
              <a:t>Օրը </a:t>
            </a:r>
            <a:r>
              <a:rPr lang="hy-AM" sz="2100" dirty="0"/>
              <a:t> - </a:t>
            </a:r>
            <a:r>
              <a:rPr lang="en-US" sz="2100" dirty="0" smtClean="0"/>
              <a:t>16</a:t>
            </a:r>
            <a:r>
              <a:rPr lang="hy-AM" sz="2100" dirty="0" smtClean="0"/>
              <a:t>.05.2016 </a:t>
            </a:r>
            <a:r>
              <a:rPr lang="hy-AM" sz="2100" dirty="0"/>
              <a:t>թ.</a:t>
            </a:r>
            <a:endParaRPr lang="en-US" sz="2100" dirty="0"/>
          </a:p>
          <a:p>
            <a:r>
              <a:rPr lang="hy-AM" sz="2100" b="1" i="1" dirty="0"/>
              <a:t>Նախաձեռնության իրականացման վայրը</a:t>
            </a:r>
            <a:r>
              <a:rPr lang="hy-AM" sz="2100" dirty="0"/>
              <a:t> - Գորիսի Սբ. Հռիփսիմե մատուռ </a:t>
            </a:r>
            <a:endParaRPr lang="en-US" sz="2100" dirty="0" smtClean="0"/>
          </a:p>
          <a:p>
            <a:r>
              <a:rPr lang="hy-AM" sz="2100" b="1" i="1" dirty="0" smtClean="0"/>
              <a:t>Մասնակիցներ- </a:t>
            </a:r>
            <a:r>
              <a:rPr lang="hy-AM" sz="2100" dirty="0"/>
              <a:t>Նախաձեռնող </a:t>
            </a:r>
            <a:r>
              <a:rPr lang="hy-AM" sz="2100" dirty="0" smtClean="0"/>
              <a:t>խումբ</a:t>
            </a:r>
            <a:endParaRPr lang="en-US" sz="2100" dirty="0" smtClean="0"/>
          </a:p>
          <a:p>
            <a:r>
              <a:rPr lang="en-US" sz="2100" b="1" i="1" dirty="0" smtClean="0"/>
              <a:t>Ն</a:t>
            </a:r>
            <a:r>
              <a:rPr lang="hy-AM" sz="2100" b="1" i="1" dirty="0"/>
              <a:t>պատակը</a:t>
            </a:r>
            <a:r>
              <a:rPr lang="en-US" sz="2100" b="1" i="1" dirty="0"/>
              <a:t>- </a:t>
            </a:r>
            <a:r>
              <a:rPr lang="hy-AM" sz="2100" dirty="0"/>
              <a:t>Կազմակերպել արշավ դեպի հին Գորիս,  Սուրբ Հռիփսիմեի հարակից տարածքի մաքրում նախաձեռնող խմբի անդամների հետ: Մատուռի տարածքում ամրացնել ցուցանակ «Պահպանել մաքրություն»  գրությամբ  և  տեղադրել 2 </a:t>
            </a:r>
            <a:r>
              <a:rPr lang="hy-AM" sz="2100" dirty="0" smtClean="0"/>
              <a:t>աղբամաններ</a:t>
            </a:r>
            <a:r>
              <a:rPr lang="hy-AM" dirty="0" smtClean="0"/>
              <a:t>: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y-AM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lfaen" pitchFamily="18" charset="0"/>
                <a:ea typeface="+mn-ea"/>
                <a:cs typeface="+mn-cs"/>
              </a:rPr>
              <a:t>ՆԱԽԱՁԵՌՆՈՒԹՅՈՒՆ 4</a:t>
            </a:r>
            <a:endParaRPr lang="en-US" sz="3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lfae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75">
            <a:off x="4087281" y="3293644"/>
            <a:ext cx="2830678" cy="2123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4949">
            <a:off x="1801240" y="2524335"/>
            <a:ext cx="2416571" cy="2292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30" y="0"/>
            <a:ext cx="3114170" cy="232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" y="1"/>
            <a:ext cx="3131690" cy="2335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30" y="-203740"/>
            <a:ext cx="2045970" cy="2499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5148"/>
            <a:ext cx="1981199" cy="25028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26" y="4998146"/>
            <a:ext cx="2528648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93016" cy="25447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" y="3533384"/>
            <a:ext cx="2376225" cy="3331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20" y="19833"/>
            <a:ext cx="3119128" cy="232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0"/>
          <a:stretch/>
        </p:blipFill>
        <p:spPr>
          <a:xfrm>
            <a:off x="3488466" y="609600"/>
            <a:ext cx="2405062" cy="29237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21267"/>
            <a:ext cx="3001244" cy="22509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76" y="3533384"/>
            <a:ext cx="2443798" cy="30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03" y="1332978"/>
            <a:ext cx="3780201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" y="685800"/>
            <a:ext cx="2494767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18" y="4286250"/>
            <a:ext cx="3429000" cy="257175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y-AM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lfaen" pitchFamily="18" charset="0"/>
                <a:ea typeface="+mn-ea"/>
                <a:cs typeface="+mn-cs"/>
              </a:rPr>
              <a:t>ՄԵՆՔ   ԵՆՔ  ՄԵՐ   ՀԱՄԱՅՆՔԻ   ՏԵՐԸ</a:t>
            </a:r>
            <a:endParaRPr lang="en-US" sz="3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lfae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4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832" y="2967335"/>
            <a:ext cx="876233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Շ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ՆՈՐՀԱԿԱԼՈՒԹՅՈՒՆ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hy-AM" sz="2400" dirty="0"/>
              <a:t>Տվյալ ծրագիրը հանդիսանում է Բնապահպանական կրթության փոքր ծրագրերի մրցույթի 10 հաղթողներից մեկը, որն իրականացվել է Նորվեգիայի դեսպանության փոքր դրամաշնորհային ծրագրի աջակցությամբ և ուղղված է Հայաստանում բնապահպանական կրթության կարողության զարգացմանը, ինչպես նաև Բնապահպանական կրթության ցանցի (ԲԿՑ) հիմնադրմանն ու ամրապնդմանը: ԲԿՑ-ն ուսումնական համագործակցություն է քաղաքացիական հասարակության, կրթական հաստատությունների, կառավարության և միջազգային կազմակերպությունների միջև: Մրցույթը կազմակերպվել է ՀԱՀ Յակոբեան բնապահպանական կենտրոնի կողմից:</a:t>
            </a:r>
            <a:endParaRPr lang="en-US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86800" cy="4525963"/>
          </a:xfrm>
        </p:spPr>
        <p:txBody>
          <a:bodyPr>
            <a:normAutofit/>
          </a:bodyPr>
          <a:lstStyle/>
          <a:p>
            <a:r>
              <a:rPr lang="ru-RU" sz="2800" b="1" i="1" dirty="0"/>
              <a:t>ԾՐԱԳՐԻ ՀԱՄԱԿԱՐԳՈՂ</a:t>
            </a:r>
            <a:r>
              <a:rPr lang="ru-RU" sz="2800" dirty="0"/>
              <a:t> –</a:t>
            </a:r>
            <a:r>
              <a:rPr lang="hy-AM" sz="2800" dirty="0"/>
              <a:t>Լուսինե Շեգունց</a:t>
            </a:r>
            <a:endParaRPr lang="en-US" sz="2800" dirty="0"/>
          </a:p>
          <a:p>
            <a:r>
              <a:rPr lang="ru-RU" sz="2800" b="1" i="1" dirty="0"/>
              <a:t>ԾՐԱԳՐԻ ՎԵՐԱՆԳԻՐԸ</a:t>
            </a:r>
            <a:r>
              <a:rPr lang="ru-RU" sz="2800" dirty="0"/>
              <a:t>  </a:t>
            </a:r>
            <a:r>
              <a:rPr lang="en-US" sz="2800" dirty="0"/>
              <a:t>–  </a:t>
            </a:r>
            <a:r>
              <a:rPr lang="hy-AM" sz="2800" dirty="0"/>
              <a:t>«Պատանի բնասեր» </a:t>
            </a:r>
            <a:endParaRPr lang="en-US" sz="2800" dirty="0"/>
          </a:p>
          <a:p>
            <a:r>
              <a:rPr lang="ru-RU" sz="2800" b="1" i="1" dirty="0"/>
              <a:t>ԾՐԱԳՐԻ  </a:t>
            </a:r>
            <a:r>
              <a:rPr lang="hy-AM" sz="2800" b="1" i="1" dirty="0"/>
              <a:t>ՄԵԿՆԱՐԿԸ    </a:t>
            </a:r>
            <a:r>
              <a:rPr lang="hy-AM" sz="2800" dirty="0"/>
              <a:t>- 22.04.2016</a:t>
            </a:r>
            <a:endParaRPr lang="en-US" sz="2800" dirty="0"/>
          </a:p>
          <a:p>
            <a:r>
              <a:rPr lang="hy-AM" sz="2800" b="1" i="1" dirty="0"/>
              <a:t>ԾՐԱԳՐԻ ԱՎԱՐՏԸ </a:t>
            </a:r>
            <a:r>
              <a:rPr lang="hy-AM" sz="2800" dirty="0"/>
              <a:t> - </a:t>
            </a:r>
            <a:r>
              <a:rPr lang="hy-AM" sz="2800" dirty="0" smtClean="0"/>
              <a:t>16.05 </a:t>
            </a:r>
            <a:r>
              <a:rPr lang="hy-AM" sz="2800" dirty="0"/>
              <a:t>2016 </a:t>
            </a:r>
            <a:endParaRPr lang="en-US" sz="2800" dirty="0"/>
          </a:p>
          <a:p>
            <a:r>
              <a:rPr lang="ru-RU" sz="2800" b="1" i="1" dirty="0"/>
              <a:t>ԻՐԱԿԱՆԱՑՄԱՆ ՎԱՅՐԸ</a:t>
            </a:r>
            <a:r>
              <a:rPr lang="ru-RU" sz="2800" dirty="0"/>
              <a:t> –</a:t>
            </a:r>
            <a:r>
              <a:rPr lang="hy-AM" sz="2800" dirty="0"/>
              <a:t>ՀՀ Սյունիք մարզ, ք. Գորիս</a:t>
            </a:r>
            <a:r>
              <a:rPr lang="ru-RU" sz="2800" dirty="0"/>
              <a:t> </a:t>
            </a:r>
            <a:endParaRPr lang="en-US" sz="2800" dirty="0"/>
          </a:p>
          <a:p>
            <a:r>
              <a:rPr lang="ru-RU" sz="2800" b="1" i="1" dirty="0"/>
              <a:t>ԾՐԱԳՐԻ ԹԻՄԸ</a:t>
            </a:r>
            <a:r>
              <a:rPr lang="ru-RU" sz="2800" dirty="0"/>
              <a:t>  –  </a:t>
            </a:r>
            <a:r>
              <a:rPr lang="hy-AM" sz="2800" dirty="0"/>
              <a:t>Գորիսի N 4 ավագ դպրոցի 10</a:t>
            </a:r>
            <a:r>
              <a:rPr lang="hy-AM" sz="2800" baseline="30000" dirty="0"/>
              <a:t>հունաիտար</a:t>
            </a:r>
            <a:r>
              <a:rPr lang="hy-AM" sz="2800" dirty="0"/>
              <a:t>  դասարանի 26 աշակերտներ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 fontScale="77500" lnSpcReduction="2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hy-AM" dirty="0"/>
              <a:t>Կազմակերպել  «Ժողովրդավարությունը սկսվում է դպրոցից» թեմայով  սեմինար-քննարկում Գորիսի N 4 ավագ դպրոցի 10-րդ դասարանի աշակերտների համար: </a:t>
            </a:r>
            <a:endParaRPr lang="en-US" dirty="0"/>
          </a:p>
          <a:p>
            <a:pPr marL="624078" lvl="0" indent="-514350">
              <a:buFont typeface="+mj-lt"/>
              <a:buAutoNum type="arabicPeriod"/>
            </a:pPr>
            <a:r>
              <a:rPr lang="hy-AM" dirty="0"/>
              <a:t>Կազմակերպել «Բնության բալանսի վերականգնում» թեմայով  սեմինար-քննարկում Գորիսի N 4 ավագ դպրոցի 10-րդ դասարանի աշակերտների համար: </a:t>
            </a:r>
            <a:endParaRPr lang="en-US" dirty="0"/>
          </a:p>
          <a:p>
            <a:pPr marL="624078" lvl="0" indent="-514350">
              <a:buFont typeface="+mj-lt"/>
              <a:buAutoNum type="arabicPeriod"/>
            </a:pPr>
            <a:r>
              <a:rPr lang="hy-AM" dirty="0"/>
              <a:t>Աղբաման և ցուցանակ տեղադրման թույլատրություն վերցնելու նպատակով` այցելել Գորիսի քաղաքապետարան նախաձեռնող խմբի անդամների հետ:</a:t>
            </a:r>
            <a:endParaRPr lang="en-US" dirty="0"/>
          </a:p>
          <a:p>
            <a:pPr marL="624078" lvl="0" indent="-514350">
              <a:buFont typeface="+mj-lt"/>
              <a:buAutoNum type="arabicPeriod"/>
            </a:pPr>
            <a:r>
              <a:rPr lang="hy-AM" dirty="0"/>
              <a:t>Կազմակերպել արշավ դեպի հին Գորիս, և Սուրբ Հռիփսիմեի հարակից տարածքի մաքրում նախաձեռնող խմբի անդամների հետ: Մատուռի տարածքում ամրացնել ցուցանակ «Պահպանել մաքրություն»  գրությամբ  և  կտեղադրել 2 աղբաման</a:t>
            </a:r>
            <a:r>
              <a:rPr lang="hy-AM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y-AM" sz="27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lfaen" pitchFamily="18" charset="0"/>
                <a:ea typeface="+mn-ea"/>
                <a:cs typeface="+mn-cs"/>
              </a:rPr>
              <a:t>ԾՐԱԳՐԻ   ՇՐՋԱՆԱԿԱՆԵՐՈՒՄ   ՆԱԽԱՏԵՍՎԱԾ ԷՐ ԻՐԱԿԱՆԱՑՆԵԼ.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362200"/>
            <a:ext cx="8153400" cy="3429000"/>
          </a:xfrm>
        </p:spPr>
        <p:txBody>
          <a:bodyPr>
            <a:normAutofit fontScale="92500" lnSpcReduction="10000"/>
          </a:bodyPr>
          <a:lstStyle/>
          <a:p>
            <a:r>
              <a:rPr lang="hy-AM" sz="2400" b="1" i="1" dirty="0"/>
              <a:t>Թեման-  </a:t>
            </a:r>
            <a:r>
              <a:rPr lang="hy-AM" sz="2400" dirty="0"/>
              <a:t>«Ժողովրդավարությունը սկսվում է դպրոցից»</a:t>
            </a:r>
            <a:endParaRPr lang="en-US" sz="2400" dirty="0"/>
          </a:p>
          <a:p>
            <a:r>
              <a:rPr lang="hy-AM" sz="2100" b="1" i="1" dirty="0" smtClean="0"/>
              <a:t>Օրը </a:t>
            </a:r>
            <a:r>
              <a:rPr lang="hy-AM" sz="2100" dirty="0" smtClean="0"/>
              <a:t> </a:t>
            </a:r>
            <a:r>
              <a:rPr lang="hy-AM" sz="2100" dirty="0"/>
              <a:t>- 22.04.2016 թ.</a:t>
            </a:r>
            <a:endParaRPr lang="en-US" sz="2100" dirty="0"/>
          </a:p>
          <a:p>
            <a:r>
              <a:rPr lang="hy-AM" sz="2100" b="1" i="1" dirty="0"/>
              <a:t>Դասընթացավար </a:t>
            </a:r>
            <a:r>
              <a:rPr lang="hy-AM" sz="2100" dirty="0"/>
              <a:t>-  Նունե Բաղրամյանը</a:t>
            </a:r>
            <a:endParaRPr lang="en-US" sz="2100" dirty="0"/>
          </a:p>
          <a:p>
            <a:r>
              <a:rPr lang="hy-AM" sz="2100" b="1" i="1" dirty="0"/>
              <a:t>Սեմինարի իրականացման վայրը</a:t>
            </a:r>
            <a:r>
              <a:rPr lang="hy-AM" sz="2100" dirty="0"/>
              <a:t> - Գորիսի N 4 ավագ դպրոցի տեղեկատվական </a:t>
            </a:r>
            <a:r>
              <a:rPr lang="hy-AM" sz="2100" dirty="0" smtClean="0"/>
              <a:t>կենտրոն</a:t>
            </a:r>
            <a:endParaRPr lang="en-US" sz="2100" dirty="0" smtClean="0"/>
          </a:p>
          <a:p>
            <a:r>
              <a:rPr lang="hy-AM" sz="2400" b="1" i="1" dirty="0"/>
              <a:t>Մասնակիցներ- </a:t>
            </a:r>
            <a:r>
              <a:rPr lang="hy-AM" sz="2400" dirty="0"/>
              <a:t>Բացի թիրախ խմբից հրավիրված և ներկա էին դպրոցի տնօրինությունը, ուսուցիչներ, ինչպես նաև Գորիսի պետական համալսարանի կենսաբանության ամբիոնի դասախոս Տաթևիկ Գրիգորյանը ուսանողների հետ միասին:</a:t>
            </a:r>
            <a:endParaRPr lang="en-US" sz="2400" dirty="0"/>
          </a:p>
          <a:p>
            <a:endParaRPr lang="en-US" sz="21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y-AM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lfaen" pitchFamily="18" charset="0"/>
                <a:ea typeface="+mn-ea"/>
                <a:cs typeface="+mn-cs"/>
              </a:rPr>
              <a:t>ՆԱԽԱՁԵՌՆՈՒԹՅՈՒՆ  1</a:t>
            </a:r>
            <a:endParaRPr lang="en-US" sz="3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lfae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2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79" y="2133600"/>
            <a:ext cx="4605867" cy="2590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r="14350"/>
          <a:stretch/>
        </p:blipFill>
        <p:spPr>
          <a:xfrm>
            <a:off x="5524972" y="3956137"/>
            <a:ext cx="3619028" cy="2610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r="8676" b="487"/>
          <a:stretch/>
        </p:blipFill>
        <p:spPr>
          <a:xfrm>
            <a:off x="187614" y="76200"/>
            <a:ext cx="3782860" cy="25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72700"/>
            <a:ext cx="3680217" cy="20852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3493718" cy="1965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708417"/>
            <a:ext cx="3664831" cy="2149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7"/>
            <a:ext cx="3326107" cy="1870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17" y="2743200"/>
            <a:ext cx="3608001" cy="2029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20" y="165931"/>
            <a:ext cx="3058384" cy="17203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r="10507" b="22272"/>
          <a:stretch/>
        </p:blipFill>
        <p:spPr>
          <a:xfrm>
            <a:off x="3009418" y="1372644"/>
            <a:ext cx="3107195" cy="23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46" y="304800"/>
            <a:ext cx="3946154" cy="2219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7138"/>
            <a:ext cx="4004733" cy="2252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67" y="3810000"/>
            <a:ext cx="3928533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88"/>
            <a:ext cx="4123267" cy="2319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37172" r="23553" b="48216"/>
          <a:stretch/>
        </p:blipFill>
        <p:spPr>
          <a:xfrm>
            <a:off x="2133600" y="2677437"/>
            <a:ext cx="4897677" cy="75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59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14728"/>
            <a:ext cx="8229600" cy="3014472"/>
          </a:xfrm>
        </p:spPr>
        <p:txBody>
          <a:bodyPr/>
          <a:lstStyle/>
          <a:p>
            <a:r>
              <a:rPr lang="hy-AM" sz="1900" b="1" i="1" dirty="0"/>
              <a:t>Թեման-  </a:t>
            </a:r>
            <a:r>
              <a:rPr lang="hy-AM" sz="1900" dirty="0"/>
              <a:t>«Բնության բալանսի վերականգնում» </a:t>
            </a:r>
            <a:endParaRPr lang="en-US" sz="1900" dirty="0"/>
          </a:p>
          <a:p>
            <a:r>
              <a:rPr lang="hy-AM" sz="1900" b="1" i="1" dirty="0"/>
              <a:t>Օրը </a:t>
            </a:r>
            <a:r>
              <a:rPr lang="hy-AM" sz="1900" dirty="0"/>
              <a:t> - 27.04.2016 թ.</a:t>
            </a:r>
            <a:endParaRPr lang="en-US" sz="1900" dirty="0"/>
          </a:p>
          <a:p>
            <a:r>
              <a:rPr lang="hy-AM" sz="1900" b="1" i="1" dirty="0"/>
              <a:t>Դասընթացավար </a:t>
            </a:r>
            <a:r>
              <a:rPr lang="hy-AM" sz="1900" dirty="0"/>
              <a:t>-  Կարինե Գրիգորյան</a:t>
            </a:r>
            <a:endParaRPr lang="en-US" sz="1900" dirty="0"/>
          </a:p>
          <a:p>
            <a:r>
              <a:rPr lang="hy-AM" sz="1900" b="1" i="1" dirty="0"/>
              <a:t>Նախաձեռնության իրականացման վայրը</a:t>
            </a:r>
            <a:r>
              <a:rPr lang="hy-AM" sz="1900" dirty="0"/>
              <a:t> - Գորիսի N 4 ավագ դպրոցի դահլիճ</a:t>
            </a:r>
            <a:endParaRPr lang="en-US" sz="1900" dirty="0"/>
          </a:p>
          <a:p>
            <a:r>
              <a:rPr lang="hy-AM" sz="1900" b="1" i="1" dirty="0"/>
              <a:t>Մասնակիցներ- </a:t>
            </a:r>
            <a:r>
              <a:rPr lang="hy-AM" sz="1900" dirty="0"/>
              <a:t>Բացի թիրախ խմբից հավիրված և ներկա էին դպրոցի տնօրինությունը, ուսուցիչներ, ինչպես նաև ուսանողներ Գորիսի պետական համալսարանից:</a:t>
            </a:r>
            <a:endParaRPr lang="en-US" sz="19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hy-AM" i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hy-AM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lfaen" pitchFamily="18" charset="0"/>
                <a:ea typeface="+mn-ea"/>
                <a:cs typeface="+mn-cs"/>
              </a:rPr>
              <a:t>ՆԱԽԱՁԵՌՆՈՒԹՅՈՒՆ </a:t>
            </a:r>
            <a:r>
              <a:rPr lang="en-US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lfaen" pitchFamily="18" charset="0"/>
                <a:ea typeface="+mn-ea"/>
                <a:cs typeface="+mn-cs"/>
              </a:rPr>
              <a:t> </a:t>
            </a:r>
            <a:r>
              <a:rPr lang="hy-AM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lfaen" pitchFamily="18" charset="0"/>
                <a:ea typeface="+mn-ea"/>
                <a:cs typeface="+mn-cs"/>
              </a:rPr>
              <a:t>2</a:t>
            </a:r>
            <a:endParaRPr lang="en-US" sz="4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lfae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</TotalTime>
  <Words>361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                                                                 </vt:lpstr>
      <vt:lpstr>PowerPoint Presentation</vt:lpstr>
      <vt:lpstr>PowerPoint Presentation</vt:lpstr>
      <vt:lpstr>ԾՐԱԳՐԻ   ՇՐՋԱՆԱԿԱՆԵՐՈՒՄ   ՆԱԽԱՏԵՍՎԱԾ ԷՐ ԻՐԱԿԱՆԱՑՆԵԼ.  </vt:lpstr>
      <vt:lpstr>ՆԱԽԱՁԵՌՆՈՒԹՅՈՒՆ  1</vt:lpstr>
      <vt:lpstr>PowerPoint Presentation</vt:lpstr>
      <vt:lpstr>PowerPoint Presentation</vt:lpstr>
      <vt:lpstr>PowerPoint Presentation</vt:lpstr>
      <vt:lpstr>  ՆԱԽԱՁԵՌՆՈՒԹՅՈՒՆ  2</vt:lpstr>
      <vt:lpstr>PowerPoint Presentation</vt:lpstr>
      <vt:lpstr>PowerPoint Presentation</vt:lpstr>
      <vt:lpstr>ՆԱԽԱՁԵՌՆՈՒԹՅՈՒՆ 3</vt:lpstr>
      <vt:lpstr>PowerPoint Presentation</vt:lpstr>
      <vt:lpstr>PowerPoint Presentation</vt:lpstr>
      <vt:lpstr>ՆԱԽԱՁԵՌՆՈՒԹՅՈՒՆ 4</vt:lpstr>
      <vt:lpstr>PowerPoint Presentation</vt:lpstr>
      <vt:lpstr>PowerPoint Presentation</vt:lpstr>
      <vt:lpstr>ՄԵՆՔ   ԵՆՔ  ՄԵՐ   ՀԱՄԱՅՆՔԻ   ՏԵՐԸ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63</cp:revision>
  <dcterms:created xsi:type="dcterms:W3CDTF">2016-05-12T15:45:13Z</dcterms:created>
  <dcterms:modified xsi:type="dcterms:W3CDTF">2016-05-16T11:20:08Z</dcterms:modified>
</cp:coreProperties>
</file>