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69"/>
  </p:notesMasterIdLst>
  <p:sldIdLst>
    <p:sldId id="261" r:id="rId3"/>
    <p:sldId id="262" r:id="rId4"/>
    <p:sldId id="264" r:id="rId5"/>
    <p:sldId id="263" r:id="rId6"/>
    <p:sldId id="265" r:id="rId7"/>
    <p:sldId id="374" r:id="rId8"/>
    <p:sldId id="266" r:id="rId9"/>
    <p:sldId id="267" r:id="rId10"/>
    <p:sldId id="268" r:id="rId11"/>
    <p:sldId id="703" r:id="rId12"/>
    <p:sldId id="704" r:id="rId13"/>
    <p:sldId id="705" r:id="rId14"/>
    <p:sldId id="706" r:id="rId15"/>
    <p:sldId id="278" r:id="rId16"/>
    <p:sldId id="710" r:id="rId17"/>
    <p:sldId id="279" r:id="rId18"/>
    <p:sldId id="280" r:id="rId19"/>
    <p:sldId id="370" r:id="rId20"/>
    <p:sldId id="281" r:id="rId21"/>
    <p:sldId id="282" r:id="rId22"/>
    <p:sldId id="372" r:id="rId23"/>
    <p:sldId id="283" r:id="rId24"/>
    <p:sldId id="284" r:id="rId25"/>
    <p:sldId id="285" r:id="rId26"/>
    <p:sldId id="709" r:id="rId27"/>
    <p:sldId id="286" r:id="rId28"/>
    <p:sldId id="287" r:id="rId29"/>
    <p:sldId id="288" r:id="rId30"/>
    <p:sldId id="711" r:id="rId31"/>
    <p:sldId id="707" r:id="rId32"/>
    <p:sldId id="290" r:id="rId33"/>
    <p:sldId id="291" r:id="rId34"/>
    <p:sldId id="292" r:id="rId35"/>
    <p:sldId id="293" r:id="rId36"/>
    <p:sldId id="294" r:id="rId37"/>
    <p:sldId id="295" r:id="rId38"/>
    <p:sldId id="708" r:id="rId39"/>
    <p:sldId id="296" r:id="rId40"/>
    <p:sldId id="712" r:id="rId41"/>
    <p:sldId id="713"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73" r:id="rId66"/>
    <p:sldId id="320" r:id="rId67"/>
    <p:sldId id="321" r:id="rId68"/>
  </p:sldIdLst>
  <p:sldSz cx="12192000" cy="6858000"/>
  <p:notesSz cx="6858000" cy="9144000"/>
  <p:embeddedFontLst>
    <p:embeddedFont>
      <p:font typeface="Calibri" panose="020F0502020204030204" pitchFamily="34" charset="0"/>
      <p:regular r:id="rId70"/>
      <p:bold r:id="rId71"/>
      <p:italic r:id="rId72"/>
      <p:boldItalic r:id="rId73"/>
    </p:embeddedFont>
    <p:embeddedFont>
      <p:font typeface="Franklin Gothic Medium Cond" panose="020B0606030402020204" pitchFamily="34" charset="0"/>
      <p:regular r:id="rId74"/>
    </p:embeddedFont>
    <p:embeddedFont>
      <p:font typeface="Helvetica" panose="020B0604020202020204"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88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FD0A2D-2666-400F-BD86-AEAA5FD7D842}">
  <a:tblStyle styleId="{EAFD0A2D-2666-400F-BD86-AEAA5FD7D8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72" y="3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5.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3.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rtl="0">
              <a:lnSpc>
                <a:spcPct val="100000"/>
              </a:lnSpc>
              <a:spcBef>
                <a:spcPts val="0"/>
              </a:spcBef>
              <a:spcAft>
                <a:spcPts val="0"/>
              </a:spcAft>
              <a:buClr>
                <a:srgbClr val="000000"/>
              </a:buClr>
              <a:buFont typeface="Arial"/>
              <a:buNone/>
              <a:defRPr lang="hy-AM" sz="2800" b="0" i="0" u="none" strike="noStrike" kern="1200" cap="none" baseline="0" dirty="0">
                <a:solidFill>
                  <a:schemeClr val="accent1">
                    <a:lumMod val="50000"/>
                  </a:schemeClr>
                </a:solidFill>
                <a:latin typeface="Calibri"/>
                <a:ea typeface="Calibri"/>
                <a:cs typeface="Calibri"/>
                <a:sym typeface="Calibri"/>
              </a:defRPr>
            </a:pPr>
            <a:r>
              <a:rPr lang="hy-AM" sz="2800" b="0" i="0" u="none" strike="noStrike" cap="none" dirty="0">
                <a:solidFill>
                  <a:schemeClr val="accent1">
                    <a:lumMod val="50000"/>
                  </a:schemeClr>
                </a:solidFill>
                <a:latin typeface="Calibri"/>
                <a:ea typeface="Calibri"/>
                <a:cs typeface="Calibri"/>
                <a:sym typeface="Calibri"/>
              </a:rPr>
              <a:t>ՀՀ էներգասպառման կառուցվածք</a:t>
            </a:r>
          </a:p>
        </c:rich>
      </c:tx>
      <c:layout>
        <c:manualLayout>
          <c:xMode val="edge"/>
          <c:yMode val="edge"/>
          <c:x val="3.5466965012025183E-2"/>
          <c:y val="3.963104345550602E-2"/>
        </c:manualLayout>
      </c:layout>
      <c:overlay val="0"/>
      <c:spPr>
        <a:noFill/>
        <a:ln>
          <a:noFill/>
        </a:ln>
        <a:effectLst/>
      </c:spPr>
      <c:txPr>
        <a:bodyPr rot="0" spcFirstLastPara="1" vertOverflow="ellipsis" vert="horz" wrap="square" anchor="ctr" anchorCtr="1"/>
        <a:lstStyle/>
        <a:p>
          <a:pPr marL="0" marR="0" lvl="0" indent="0" algn="ctr" rtl="0">
            <a:lnSpc>
              <a:spcPct val="100000"/>
            </a:lnSpc>
            <a:spcBef>
              <a:spcPts val="0"/>
            </a:spcBef>
            <a:spcAft>
              <a:spcPts val="0"/>
            </a:spcAft>
            <a:buClr>
              <a:srgbClr val="000000"/>
            </a:buClr>
            <a:buFont typeface="Arial"/>
            <a:buNone/>
            <a:defRPr lang="hy-AM" sz="2800" b="0" i="0" u="none" strike="noStrike" kern="1200" cap="none" baseline="0" dirty="0">
              <a:solidFill>
                <a:schemeClr val="accent1">
                  <a:lumMod val="50000"/>
                </a:schemeClr>
              </a:solidFill>
              <a:latin typeface="Calibri"/>
              <a:ea typeface="Calibri"/>
              <a:cs typeface="Calibri"/>
              <a:sym typeface="Calibri"/>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ՀՀ էներգասպառման կառուցվածք</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14A-41BE-9329-67E6B716383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5A6-4757-9C67-8D3FB785733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85A6-4757-9C67-8D3FB7857337}"/>
              </c:ext>
            </c:extLst>
          </c:dPt>
          <c:dLbls>
            <c:dLbl>
              <c:idx val="1"/>
              <c:layout>
                <c:manualLayout>
                  <c:x val="5.0538727894243358E-2"/>
                  <c:y val="-5.45148137949774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5A6-4757-9C67-8D3FB7857337}"/>
                </c:ext>
              </c:extLst>
            </c:dLbl>
            <c:dLbl>
              <c:idx val="2"/>
              <c:layout>
                <c:manualLayout>
                  <c:x val="0.15493950403521251"/>
                  <c:y val="0.13311388758471679"/>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778841136000159"/>
                      <c:h val="0.12018422132076774"/>
                    </c:manualLayout>
                  </c15:layout>
                </c:ext>
                <c:ext xmlns:c16="http://schemas.microsoft.com/office/drawing/2014/chart" uri="{C3380CC4-5D6E-409C-BE32-E72D297353CC}">
                  <c16:uniqueId val="{00000002-85A6-4757-9C67-8D3FB785733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Բնական գազ</c:v>
                </c:pt>
                <c:pt idx="1">
                  <c:v>Էլեկտրաէներգիա</c:v>
                </c:pt>
                <c:pt idx="2">
                  <c:v>Նավթամթերք</c:v>
                </c:pt>
              </c:strCache>
            </c:strRef>
          </c:cat>
          <c:val>
            <c:numRef>
              <c:f>Sheet1!$B$2:$B$4</c:f>
              <c:numCache>
                <c:formatCode>0%</c:formatCode>
                <c:ptCount val="3"/>
                <c:pt idx="0">
                  <c:v>0.62</c:v>
                </c:pt>
                <c:pt idx="1">
                  <c:v>0.22</c:v>
                </c:pt>
                <c:pt idx="2">
                  <c:v>0.16</c:v>
                </c:pt>
              </c:numCache>
            </c:numRef>
          </c:val>
          <c:extLst>
            <c:ext xmlns:c16="http://schemas.microsoft.com/office/drawing/2014/chart" uri="{C3380CC4-5D6E-409C-BE32-E72D297353CC}">
              <c16:uniqueId val="{00000000-85A6-4757-9C67-8D3FB7857337}"/>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Բնական գազ</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BF-4724-B02A-13EEDF7879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0EBF-4724-B02A-13EEDF78795A}"/>
              </c:ext>
            </c:extLst>
          </c:dPt>
          <c:dLbls>
            <c:dLbl>
              <c:idx val="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BF-4724-B02A-13EEDF78795A}"/>
                </c:ext>
              </c:extLst>
            </c:dLbl>
            <c:dLbl>
              <c:idx val="1"/>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BF-4724-B02A-13EEDF7879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Ներմուծում Ռուսաստանից</c:v>
                </c:pt>
                <c:pt idx="1">
                  <c:v>Ներմուծում Իրանից</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0-0EBF-4724-B02A-13EEDF7879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y-AM"/>
              <a:t>Էլեկտրաէներգիայի առաքում ՀԷՑ, մլն․</a:t>
            </a:r>
            <a:r>
              <a:rPr lang="hy-AM" baseline="0"/>
              <a:t> կՎտժ</a:t>
            </a:r>
            <a:endParaRPr lang="hy-AM"/>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Էլեկտրաէներգիայի առաքում ՀԷՑ</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E8-46A9-8BBA-6BC3BFA6CD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E8-46A9-8BBA-6BC3BFA6CD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4E8-46A9-8BBA-6BC3BFA6CD6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4E8-46A9-8BBA-6BC3BFA6CD6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4E8-46A9-8BBA-6BC3BFA6CD6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4E8-46A9-8BBA-6BC3BFA6CD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Հիդրո</c:v>
                </c:pt>
                <c:pt idx="1">
                  <c:v>Միջուկային</c:v>
                </c:pt>
                <c:pt idx="2">
                  <c:v>Ջերմային</c:v>
                </c:pt>
                <c:pt idx="3">
                  <c:v>Արևային</c:v>
                </c:pt>
                <c:pt idx="4">
                  <c:v>ՓՀԷԿ</c:v>
                </c:pt>
                <c:pt idx="5">
                  <c:v>Հողմային</c:v>
                </c:pt>
              </c:strCache>
            </c:strRef>
          </c:cat>
          <c:val>
            <c:numRef>
              <c:f>Sheet1!$B$2:$B$7</c:f>
              <c:numCache>
                <c:formatCode>General</c:formatCode>
                <c:ptCount val="6"/>
                <c:pt idx="0">
                  <c:v>1570.2</c:v>
                </c:pt>
                <c:pt idx="1">
                  <c:v>2411.4</c:v>
                </c:pt>
                <c:pt idx="2">
                  <c:v>1587</c:v>
                </c:pt>
                <c:pt idx="3">
                  <c:v>0.54</c:v>
                </c:pt>
                <c:pt idx="4">
                  <c:v>842.9</c:v>
                </c:pt>
                <c:pt idx="5">
                  <c:v>2.1</c:v>
                </c:pt>
              </c:numCache>
            </c:numRef>
          </c:val>
          <c:extLst>
            <c:ext xmlns:c16="http://schemas.microsoft.com/office/drawing/2014/chart" uri="{C3380CC4-5D6E-409C-BE32-E72D297353CC}">
              <c16:uniqueId val="{0000000C-54E8-46A9-8BBA-6BC3BFA6CD6F}"/>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54E8-46A9-8BBA-6BC3BFA6CD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54E8-46A9-8BBA-6BC3BFA6CD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54E8-46A9-8BBA-6BC3BFA6CD6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54E8-46A9-8BBA-6BC3BFA6CD6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54E8-46A9-8BBA-6BC3BFA6CD6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54E8-46A9-8BBA-6BC3BFA6CD6F}"/>
              </c:ext>
            </c:extLst>
          </c:dPt>
          <c:cat>
            <c:strRef>
              <c:f>Sheet1!$A$2:$A$7</c:f>
              <c:strCache>
                <c:ptCount val="6"/>
                <c:pt idx="0">
                  <c:v>Հիդրո</c:v>
                </c:pt>
                <c:pt idx="1">
                  <c:v>Միջուկային</c:v>
                </c:pt>
                <c:pt idx="2">
                  <c:v>Ջերմային</c:v>
                </c:pt>
                <c:pt idx="3">
                  <c:v>Արևային</c:v>
                </c:pt>
                <c:pt idx="4">
                  <c:v>ՓՀԷԿ</c:v>
                </c:pt>
                <c:pt idx="5">
                  <c:v>Հողմային</c:v>
                </c:pt>
              </c:strCache>
            </c:strRef>
          </c:cat>
          <c:val>
            <c:numRef>
              <c:f>Sheet1!$C$2:$C$7</c:f>
              <c:numCache>
                <c:formatCode>0.00%</c:formatCode>
                <c:ptCount val="6"/>
                <c:pt idx="0">
                  <c:v>0.32416697634088898</c:v>
                </c:pt>
                <c:pt idx="1">
                  <c:v>0.4978322804409761</c:v>
                </c:pt>
                <c:pt idx="2">
                  <c:v>0.3276353276353276</c:v>
                </c:pt>
                <c:pt idx="3">
                  <c:v>8.2579792724720268E-5</c:v>
                </c:pt>
                <c:pt idx="4">
                  <c:v>0.17401626821916699</c:v>
                </c:pt>
                <c:pt idx="5">
                  <c:v>4.3354391180478136E-4</c:v>
                </c:pt>
              </c:numCache>
            </c:numRef>
          </c:val>
          <c:extLst>
            <c:ext xmlns:c16="http://schemas.microsoft.com/office/drawing/2014/chart" uri="{C3380CC4-5D6E-409C-BE32-E72D297353CC}">
              <c16:uniqueId val="{00000019-54E8-46A9-8BBA-6BC3BFA6CD6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hy-AM" sz="1200" b="0" i="0" u="none" strike="noStrike" cap="none" dirty="0">
                <a:solidFill>
                  <a:schemeClr val="dk1"/>
                </a:solidFill>
                <a:effectLst/>
                <a:latin typeface="Calibri"/>
                <a:ea typeface="Calibri"/>
                <a:cs typeface="Calibri"/>
                <a:sym typeface="Calibri"/>
              </a:rPr>
              <a:t>Բոլորին հայտնի է, որ մարդու կենսագործունեության և զարգացման համար անհրաժեշտ է էներգիա․ էլեկտրական, ջերմային, տրանսպորտային։ Միևնույն ժամանակ փաստ է, որ մարդկության զարգացումը բերում է էներգիայի սպառման ավելի մեծ ծավալների։ Ինչպես նոր տեխնոլոգիաները, այնպես էլ մարդու պահանջմունքները աճում են գրեթե թռիչքաձև, պահանջելով զգալիորեն աճող ծավալներով էներգիա, ինչը նշանակում է, որ երկրի ընդերքից արդյունահանվող ռեսուրսները՝ հանածո վառելիքը կամ էներգակիրները, սպառվում են ավելի մեծ արագությամբ, քան դրանք ստեղծվում են բնության կողմից։ </a:t>
            </a:r>
            <a:endParaRPr lang="en-US" sz="1200" b="0" i="0" u="none" strike="noStrike" cap="none" dirty="0">
              <a:solidFill>
                <a:schemeClr val="dk1"/>
              </a:solidFill>
              <a:effectLst/>
              <a:latin typeface="Calibri"/>
              <a:ea typeface="Calibri"/>
              <a:cs typeface="Calibri"/>
              <a:sym typeface="Calibri"/>
            </a:endParaRPr>
          </a:p>
          <a:p>
            <a:r>
              <a:rPr lang="hy-AM" sz="1200" b="0" i="0" u="none" strike="noStrike" cap="none" dirty="0">
                <a:solidFill>
                  <a:schemeClr val="dk1"/>
                </a:solidFill>
                <a:effectLst/>
                <a:latin typeface="Calibri"/>
                <a:ea typeface="Calibri"/>
                <a:cs typeface="Calibri"/>
                <a:sym typeface="Calibri"/>
              </a:rPr>
              <a:t>Ինչպես յուրաքանչյուր պետության, այնպես էլ գլոբալ առումով՝ մոլորակի համար, կարևոր է գնահատել էներգիայի սպառումը, ներառյալ դրա դինամիկան ըստ տարիների, ըստ օգտագործվող ռեսուրսների, սպառման ոլորտների, կիրառվող տեխնոլոգիաների։ Դա անհրաժեշտ է էներգիայի արտադրության ծավալների կանխատեսման, պլանավորման և մատակարարման ապահովման համար։ Այդ առումով կարևոր ցուցանիշ է համարվում «համախառն վերջնական էներգասպառումը», որը նշանակում է էներգակիրների մատակարարում տնտեսությանը, ներառյալ դրանց սպառումը էլեկտրական և ջերմային էներգիա ստանալու նպատակով, այդ թվում էներգիայի արտադրության և բաշխման ընթացքում առաջացող կորուստները։ Այս ցուցանիշը կարևոր է նաև այն առումով, որպեսզի մշտադիտարկվի և վերահսկվի հանածո վառելիքի օգտագործումը կլիմայի փոփոխության ենթատեքստում։ Հայտնի է, որ գլոբալ տաքացման և կլիմայափոփոխության գլխավոր «մեղավորներից» է հանածո վառելիքներից ստացվող և օգտագործվող էներգիան։ Որքան քիչ է հանածո էներգակիրների մասնաբաժինը համախառն վերջնական էներգասպառման մեջ, և որքան ավելի մեծ է այլընտրանքային՝ վերականգնվող, էներգիայի կիրառումը տվյալ երկրում, հետևաբար այնքան փոքր է նրա բացասական ազդեցությունը բնության վրա։</a:t>
            </a:r>
            <a:endParaRPr dirty="0"/>
          </a:p>
        </p:txBody>
      </p:sp>
      <p:sp>
        <p:nvSpPr>
          <p:cNvPr id="128" name="Shape 12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y-AM" sz="1200" b="0" i="0" u="none" strike="noStrike" cap="none" dirty="0">
                <a:solidFill>
                  <a:schemeClr val="dk1"/>
                </a:solidFill>
                <a:effectLst/>
                <a:latin typeface="Calibri"/>
                <a:ea typeface="Calibri"/>
                <a:cs typeface="Calibri"/>
                <a:sym typeface="Calibri"/>
              </a:rPr>
              <a:t>Վերականգնվող էներգիայի արտադրությունն ու օգտագործումն առաջին հերթին բնութագրվում են մթնոլորտի վրա բացասական ազդեցության բացակայությամբ։ Արևից, քամուց, ջրից էլեկտրաէներգիայի ստացումը չի առաջացնում արտանետումներ, իսկ այն դեպքում երբ դա փոխարինում է հանածո վառելիքից ստացվող էլեկտրաէներգիային, ապա դա համարվում է ջերմոցային գազերի արտանետումների կրճատում։  Ջերմոցային գազերի արտանետումների կրճատումն իր դրական ազդեցությունն ունի գլոբալ տաքացման, կլիմայի փոփոխության մեղմման վրա՝ այդպիսով լուրջ դերակատարում ունենալով մոլորակի վրա բնակլիմայական պայմանների փոփոխության մեղմման գործում։ Թեպետ Հայաստանի էներգետիկ համակարգը բավականին «մաքուր» է արտանետումների առումով, սակայն մեր երկիրը ակտիվորեն ներգրավված է կլիմայի փոփոխության գլոբալ գործընթացներում և կամավորապես պարտավորություններ է ստանձնում միջազգային պայմանագրերին միանալով։ </a:t>
            </a:r>
          </a:p>
          <a:p>
            <a:r>
              <a:rPr lang="hy-AM" sz="1200" b="0" i="0" u="none" strike="noStrike" cap="none" dirty="0">
                <a:solidFill>
                  <a:schemeClr val="dk1"/>
                </a:solidFill>
                <a:effectLst/>
                <a:latin typeface="Calibri"/>
                <a:ea typeface="Calibri"/>
                <a:cs typeface="Calibri"/>
                <a:sym typeface="Calibri"/>
              </a:rPr>
              <a:t>Վերականգնվող էներգիայի օգուտներից է նաև օդի աղտոտվածության կրճատումը։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y-AM" sz="1200" b="0" i="0" u="none" strike="noStrike" cap="none" dirty="0">
                <a:solidFill>
                  <a:schemeClr val="dk1"/>
                </a:solidFill>
                <a:effectLst/>
                <a:latin typeface="Calibri"/>
                <a:ea typeface="Calibri"/>
                <a:cs typeface="Calibri"/>
                <a:sym typeface="Calibri"/>
              </a:rPr>
              <a:t>Օգուտներից մյուսն այն է, որ վերականգնվող էներգառեսուրսի օգտագործումը կրճատում է հանածո ռեսուրսների սպառումը և հնարավորություն է տալիս մնացած պաշարների օգտագործումը երկարաձգել սերունդների համար։ </a:t>
            </a:r>
          </a:p>
          <a:p>
            <a:endParaRPr lang="hy-AM" dirty="0"/>
          </a:p>
          <a:p>
            <a:pPr lvl="0"/>
            <a:r>
              <a:rPr lang="hy-AM" sz="1200" b="0" i="0" u="none" strike="noStrike" cap="none" dirty="0">
                <a:solidFill>
                  <a:schemeClr val="dk1"/>
                </a:solidFill>
                <a:effectLst/>
                <a:latin typeface="Calibri"/>
                <a:ea typeface="Calibri"/>
                <a:cs typeface="Calibri"/>
                <a:sym typeface="Calibri"/>
              </a:rPr>
              <a:t>Վերականգնվող էներգիայի արտադրությունն ու օգտագործումն առաջին հերթին բնութագրվում են մթնոլորտի վրա բացասական ազդեցության բացակայությամբ։ Արևից, քամուց, ջրից էլեկտրաէներգիայի ստացումը չի առաջացնում արտանետումներ, իսկ այն դեպքում երբ դա փոխարինում է հանածո վառելիքից ստացվող էլեկտրաէներգիային, ապա դա համարվում է ջերմոցային գազերի արտանետումների կրճատում։  Ջերմոցային գազերի արտանետումների կրճատումն իր դրական ազդեցությունն ունի գլոբալ տաքացման, կլիմայի փոփոխության մեղմման վրա՝ այդպիսով լուրջ դերակատարում ունենալով մոլորակի վրա բնակլիմայական պայմանների փոփոխության մեղմման գործում։ Թեպետ Հայաստանի էներգետիկ համակարգը բավականին «մաքուր» է արտանետումների առումով, սակայն մեր երկիրը ակտիվորեն ներգրավված է կլիմայի փոփոխության գլոբալ գործընթացներում և կամավորապես պարտավորություններ է ստանձնում միջազգային պայմանագրերին միանալով։ </a:t>
            </a:r>
          </a:p>
          <a:p>
            <a:r>
              <a:rPr lang="hy-AM" sz="1200" b="0" i="0" u="none" strike="noStrike" cap="none" dirty="0">
                <a:solidFill>
                  <a:schemeClr val="dk1"/>
                </a:solidFill>
                <a:effectLst/>
                <a:latin typeface="Calibri"/>
                <a:ea typeface="Calibri"/>
                <a:cs typeface="Calibri"/>
                <a:sym typeface="Calibri"/>
              </a:rPr>
              <a:t>Վերականգնվող էներգիայի օգուտներից է նաև օդի աղտոտվածության կրճատումը։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y-AM" sz="1200" b="0" i="0" u="none" strike="noStrike" cap="none" dirty="0">
                <a:solidFill>
                  <a:schemeClr val="dk1"/>
                </a:solidFill>
                <a:effectLst/>
                <a:latin typeface="Calibri"/>
                <a:ea typeface="Calibri"/>
                <a:cs typeface="Calibri"/>
                <a:sym typeface="Calibri"/>
              </a:rPr>
              <a:t>Օգուտներից մյուսն այն է, որ վերականգնվող էներգառեսուրսի օգտագործումը կրճատում է հանածո ռեսուրսների սպառումը և հնարավորություն է տալիս մնացած պաշարների օգտագործումը երկարաձգել սերունդների համար։ </a:t>
            </a:r>
          </a:p>
          <a:p>
            <a:endParaRPr lang="hy-AM"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1112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y-AM" sz="1200" b="0" i="0" u="none" strike="noStrike" cap="none" dirty="0">
                <a:solidFill>
                  <a:schemeClr val="dk1"/>
                </a:solidFill>
                <a:effectLst/>
                <a:latin typeface="Calibri"/>
                <a:ea typeface="Calibri"/>
                <a:cs typeface="Calibri"/>
                <a:sym typeface="Calibri"/>
              </a:rPr>
              <a:t>Վերականգնվող էներգիայի ներդրումները թեպետ պահանջում են սարքավորումների տեղակայման համար սկզբնական հարաբերականորեն մեծ գումար, սակայն այն ետ է գնվում ՝ նկատի ունենալով «վառելիքի» համար ընթացիկ ծախսերի բացակայությունը։ Այն նաև ապահովագրված է էներգակիրների գների և էներգիայի սակագների աճից՝ նկատի ունենալով, որ վերականգնվող էներգիայի տեխնոլոգիաների զարգացումը բերում է դրանց գների կրճատմանը, իսկ վառելիքի համար ծախսեր առհասարակ չկան։ Միաժամանակ, ՎԷ տեխնոլոգիաները աչքի են ընկնում շահագործման խիստ ցածր ծախսերով՝ ի համեմատություն ավանդական էներգետիկայի։</a:t>
            </a:r>
            <a:endParaRPr lang="en-US" sz="1200" b="0" i="0" u="none" strike="noStrike" cap="none" dirty="0">
              <a:solidFill>
                <a:schemeClr val="dk1"/>
              </a:solidFill>
              <a:effectLst/>
              <a:latin typeface="Calibri"/>
              <a:ea typeface="Calibri"/>
              <a:cs typeface="Calibri"/>
              <a:sym typeface="Calibri"/>
            </a:endParaRPr>
          </a:p>
          <a:p>
            <a:pPr lvl="0"/>
            <a:r>
              <a:rPr lang="hy-AM" sz="1200" b="0" i="0" u="none" strike="noStrike" cap="none" dirty="0">
                <a:solidFill>
                  <a:schemeClr val="dk1"/>
                </a:solidFill>
                <a:effectLst/>
                <a:latin typeface="Calibri"/>
                <a:ea typeface="Calibri"/>
                <a:cs typeface="Calibri"/>
                <a:sym typeface="Calibri"/>
              </a:rPr>
              <a:t>Ֆինանսական օգուտներից կարելի է համարել ՎԷ ներդրումների խթանման նպատակով տրամադրվող երաշխիքները, որոնք կրճատում են ներդրումային ռիսկերը։</a:t>
            </a:r>
            <a:endParaRPr lang="en-US" sz="1200" b="0" i="0" u="none" strike="noStrike" cap="none" dirty="0">
              <a:solidFill>
                <a:schemeClr val="dk1"/>
              </a:solidFill>
              <a:effectLst/>
              <a:latin typeface="Calibri"/>
              <a:ea typeface="Calibri"/>
              <a:cs typeface="Calibri"/>
              <a:sym typeface="Calibri"/>
            </a:endParaRPr>
          </a:p>
          <a:p>
            <a:pPr lvl="0"/>
            <a:r>
              <a:rPr lang="hy-AM" sz="1200" b="0" i="0" u="none" strike="noStrike" cap="none" dirty="0">
                <a:solidFill>
                  <a:schemeClr val="dk1"/>
                </a:solidFill>
                <a:effectLst/>
                <a:latin typeface="Calibri"/>
                <a:ea typeface="Calibri"/>
                <a:cs typeface="Calibri"/>
                <a:sym typeface="Calibri"/>
              </a:rPr>
              <a:t>Վէ ֆինանսավորումը աշխարհում և Հայաստանում կատարվում է ավելի մեղմ պայմաններով վարկավորման գործիքներով՝ նկատի ունենալով ոլորտի նկատմամբ ուշադրությունը։ </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87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y-AM" sz="1200" b="0" i="0" u="none" strike="noStrike" cap="none" dirty="0">
                <a:solidFill>
                  <a:schemeClr val="dk1"/>
                </a:solidFill>
                <a:effectLst/>
                <a:latin typeface="Calibri"/>
                <a:ea typeface="Calibri"/>
                <a:cs typeface="Calibri"/>
                <a:sym typeface="Calibri"/>
              </a:rPr>
              <a:t>Վերականգնվող էներգետիկայի զարգացումն ուղեկցվում է նոր աշխատատեղերի ստեղծմամբ։ Ընդ որում առաջանում են նաև նոր մասնագիտություններ ու մասնագիտացումներ, ինչն իր հերթին համապատասխան կրթության պահանջարկ է ստեղծում երկրում։ Նկատի ունենալով, որ վերականգնվող էներգետիկան հարաբերականորեն նոր զարգացող տեխնոլոգիական ոլորտ է, այն նաև խթանում է գիտատեխնիկական առաջընթացը առանձին երկրներում և գլոբալ մակարդակում։</a:t>
            </a:r>
            <a:endParaRPr lang="en-US" sz="1200" b="0" i="0" u="none" strike="noStrike" cap="none" dirty="0">
              <a:solidFill>
                <a:schemeClr val="dk1"/>
              </a:solidFill>
              <a:effectLst/>
              <a:latin typeface="Calibri"/>
              <a:ea typeface="Calibri"/>
              <a:cs typeface="Calibri"/>
              <a:sym typeface="Calibri"/>
            </a:endParaRPr>
          </a:p>
          <a:p>
            <a:pPr lvl="0"/>
            <a:r>
              <a:rPr lang="hy-AM" sz="1200" b="0" i="0" u="none" strike="noStrike" cap="none" dirty="0">
                <a:solidFill>
                  <a:schemeClr val="dk1"/>
                </a:solidFill>
                <a:effectLst/>
                <a:latin typeface="Calibri"/>
                <a:ea typeface="Calibri"/>
                <a:cs typeface="Calibri"/>
                <a:sym typeface="Calibri"/>
              </a:rPr>
              <a:t>Սոցիալական օգուտներից է նաև կանանց աշխատանքի կրճատումը, մասնավորապես արևային ջրատաքացուցիչը կարող է փոխարինել փայտով ջուր տաքացնելուն, կենսագազի սալօջախը՝ աթարով վառարանին և այլն։ Դա դրական է անդրադառնում կանանց առողջության վրա թե խուսափելով ծանր աշխատանքից թե օդի աղտոտվածությունից։</a:t>
            </a:r>
            <a:endParaRPr lang="en-US" sz="1200" b="0" i="0" u="none" strike="noStrike" cap="none" dirty="0">
              <a:solidFill>
                <a:schemeClr val="dk1"/>
              </a:solidFill>
              <a:effectLst/>
              <a:latin typeface="Calibri"/>
              <a:ea typeface="Calibri"/>
              <a:cs typeface="Calibri"/>
              <a:sym typeface="Calibri"/>
            </a:endParaRPr>
          </a:p>
          <a:p>
            <a:pPr lvl="0"/>
            <a:r>
              <a:rPr lang="hy-AM" sz="1200" b="0" i="0" u="none" strike="noStrike" cap="none" dirty="0">
                <a:solidFill>
                  <a:schemeClr val="dk1"/>
                </a:solidFill>
                <a:effectLst/>
                <a:latin typeface="Calibri"/>
                <a:ea typeface="Calibri"/>
                <a:cs typeface="Calibri"/>
                <a:sym typeface="Calibri"/>
              </a:rPr>
              <a:t>Արտաքին օդի աղտոտվածության պատճառով հիվանդություններից բացի, մեծ է նաև շենքի ներսում վնասակար արտանետումների պատճառով հիվանդությունների թիվը։ Դա վերաբերում է ոչ միյան բնակելի շենքերին, այլև ուսումնական և առողջապահական հաստատություններին, որտեղ փայտ, հեղուկ վառելիք կամ այլ հանածո վառելիք է օգտագործվում։ Վերականգնվող էներգիայի օգտագործումը բացառում է նման բացասական ազդեցությունները մարդու առողջության վրա։</a:t>
            </a:r>
            <a:endParaRPr lang="en-US" sz="1200" b="0" i="0" u="none" strike="noStrike" cap="none" dirty="0">
              <a:solidFill>
                <a:schemeClr val="dk1"/>
              </a:solidFill>
              <a:effectLst/>
              <a:latin typeface="Calibri"/>
              <a:ea typeface="Calibri"/>
              <a:cs typeface="Calibri"/>
              <a:sym typeface="Calibri"/>
            </a:endParaRPr>
          </a:p>
          <a:p>
            <a:pPr lvl="0"/>
            <a:r>
              <a:rPr lang="hy-AM" sz="1200" b="0" i="0" u="none" strike="noStrike" cap="none" dirty="0">
                <a:solidFill>
                  <a:schemeClr val="dk1"/>
                </a:solidFill>
                <a:effectLst/>
                <a:latin typeface="Calibri"/>
                <a:ea typeface="Calibri"/>
                <a:cs typeface="Calibri"/>
                <a:sym typeface="Calibri"/>
              </a:rPr>
              <a:t>Սոցիալական օգուտների թվում կարելի է նշել նաև սեփական էներգիայի աղբյուրների օգտագործման հնարավորությունը։ Յուրաքանչյուր ընտանիք կարող է ապահովել իր էներգետիկ պահանջները ինքնուրույն՝ ապահովելով իր գերադասելի հարմարավետության մակարդակը և իր էներգետիկ անկախությունը։ Սա վերաբերում է ոչ միայն ընտանիքին, այլև ցանկացած կազմակերպությանը։  </a:t>
            </a:r>
            <a:endParaRPr lang="en-US" sz="1200" b="0" i="0" u="none" strike="noStrike" cap="none" dirty="0">
              <a:solidFill>
                <a:schemeClr val="dk1"/>
              </a:solidFill>
              <a:effectLst/>
              <a:latin typeface="Calibri"/>
              <a:ea typeface="Calibri"/>
              <a:cs typeface="Calibri"/>
              <a:sym typeface="Calibri"/>
            </a:endParaRPr>
          </a:p>
          <a:p>
            <a:pPr lvl="0"/>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88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y-AM" sz="1200" b="0" i="0" u="none" strike="noStrike" cap="none" dirty="0">
                <a:solidFill>
                  <a:schemeClr val="dk1"/>
                </a:solidFill>
                <a:effectLst/>
                <a:latin typeface="Calibri"/>
                <a:ea typeface="Calibri"/>
                <a:cs typeface="Calibri"/>
                <a:sym typeface="Calibri"/>
              </a:rPr>
              <a:t>Էներգետիկ անկախության և անվտանգության գործոնը պայմանավորում է տնտեսության կայուն զարգացում և երկրի ազգային անվտանգություն։ Այս առումով Հայաստանի համար անգնահատելի է վերականգնվող էներգիայի զարգացումը՝ նկատի ունենալով հանածո էներգառեսուրսների բացակայությունը և վերականգնվող աղբյուրների առկայությունը գրեթե ամբողջ տարածքում։ </a:t>
            </a:r>
            <a:endParaRPr lang="en-US" sz="1200" b="0" i="0" u="none" strike="noStrike" cap="none" dirty="0">
              <a:solidFill>
                <a:schemeClr val="dk1"/>
              </a:solidFill>
              <a:effectLst/>
              <a:latin typeface="Calibri"/>
              <a:ea typeface="Calibri"/>
              <a:cs typeface="Calibri"/>
              <a:sym typeface="Calibri"/>
            </a:endParaRPr>
          </a:p>
          <a:p>
            <a:pPr lvl="0"/>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206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dirty="0" err="1"/>
              <a:t>Վերականգնվող</a:t>
            </a:r>
            <a:r>
              <a:rPr lang="en-US" dirty="0"/>
              <a:t> </a:t>
            </a:r>
            <a:r>
              <a:rPr lang="en-US" dirty="0" err="1"/>
              <a:t>էներգիայի</a:t>
            </a:r>
            <a:r>
              <a:rPr lang="en-US" dirty="0"/>
              <a:t> </a:t>
            </a:r>
            <a:r>
              <a:rPr lang="en-US" dirty="0" err="1"/>
              <a:t>ստացման</a:t>
            </a:r>
            <a:r>
              <a:rPr lang="en-US" dirty="0"/>
              <a:t> </a:t>
            </a:r>
            <a:r>
              <a:rPr lang="en-US" dirty="0" err="1"/>
              <a:t>համար</a:t>
            </a:r>
            <a:r>
              <a:rPr lang="en-US" dirty="0"/>
              <a:t> </a:t>
            </a:r>
            <a:r>
              <a:rPr lang="en-US" dirty="0" err="1"/>
              <a:t>մշակվել</a:t>
            </a:r>
            <a:r>
              <a:rPr lang="en-US" dirty="0"/>
              <a:t> </a:t>
            </a:r>
            <a:r>
              <a:rPr lang="en-US" dirty="0" err="1"/>
              <a:t>են</a:t>
            </a:r>
            <a:r>
              <a:rPr lang="en-US" dirty="0"/>
              <a:t> </a:t>
            </a:r>
            <a:r>
              <a:rPr lang="en-US" dirty="0" err="1"/>
              <a:t>բազմաթիվ</a:t>
            </a:r>
            <a:r>
              <a:rPr lang="en-US" dirty="0"/>
              <a:t> </a:t>
            </a:r>
            <a:r>
              <a:rPr lang="en-US" dirty="0" err="1"/>
              <a:t>տեխնոլոգիաներ</a:t>
            </a:r>
            <a:r>
              <a:rPr lang="en-US" dirty="0"/>
              <a:t>, և </a:t>
            </a:r>
            <a:r>
              <a:rPr lang="en-US" dirty="0" err="1"/>
              <a:t>դեռևս</a:t>
            </a:r>
            <a:r>
              <a:rPr lang="en-US" dirty="0"/>
              <a:t> </a:t>
            </a:r>
            <a:r>
              <a:rPr lang="en-US" dirty="0" err="1"/>
              <a:t>շարունակվում</a:t>
            </a:r>
            <a:r>
              <a:rPr lang="en-US" dirty="0"/>
              <a:t> </a:t>
            </a:r>
            <a:r>
              <a:rPr lang="en-US" dirty="0" err="1"/>
              <a:t>են</a:t>
            </a:r>
            <a:r>
              <a:rPr lang="en-US" dirty="0"/>
              <a:t> </a:t>
            </a:r>
            <a:r>
              <a:rPr lang="en-US" dirty="0" err="1"/>
              <a:t>գիտահետազոտական</a:t>
            </a:r>
            <a:r>
              <a:rPr lang="en-US" dirty="0"/>
              <a:t> </a:t>
            </a:r>
            <a:r>
              <a:rPr lang="en-US" dirty="0" err="1"/>
              <a:t>աշխատանքներ</a:t>
            </a:r>
            <a:r>
              <a:rPr lang="en-US" dirty="0"/>
              <a:t> </a:t>
            </a:r>
            <a:r>
              <a:rPr lang="en-US" dirty="0" err="1"/>
              <a:t>նոր</a:t>
            </a:r>
            <a:r>
              <a:rPr lang="en-US" dirty="0"/>
              <a:t> </a:t>
            </a:r>
            <a:r>
              <a:rPr lang="en-US" dirty="0" err="1"/>
              <a:t>տեխնոլոգիաների</a:t>
            </a:r>
            <a:r>
              <a:rPr lang="en-US" dirty="0"/>
              <a:t> </a:t>
            </a:r>
            <a:r>
              <a:rPr lang="en-US" dirty="0" err="1"/>
              <a:t>զարգացման</a:t>
            </a:r>
            <a:r>
              <a:rPr lang="en-US" dirty="0"/>
              <a:t>, </a:t>
            </a:r>
            <a:r>
              <a:rPr lang="en-US" dirty="0" err="1"/>
              <a:t>ինչպես</a:t>
            </a:r>
            <a:r>
              <a:rPr lang="en-US" dirty="0"/>
              <a:t> </a:t>
            </a:r>
            <a:r>
              <a:rPr lang="en-US" dirty="0" err="1"/>
              <a:t>նաև</a:t>
            </a:r>
            <a:r>
              <a:rPr lang="en-US" dirty="0"/>
              <a:t> </a:t>
            </a:r>
            <a:r>
              <a:rPr lang="en-US" dirty="0" err="1"/>
              <a:t>առկա</a:t>
            </a:r>
            <a:r>
              <a:rPr lang="en-US" dirty="0"/>
              <a:t> </a:t>
            </a:r>
            <a:r>
              <a:rPr lang="en-US" dirty="0" err="1"/>
              <a:t>տեխնոլոգիաների</a:t>
            </a:r>
            <a:r>
              <a:rPr lang="en-US" dirty="0"/>
              <a:t> </a:t>
            </a:r>
            <a:r>
              <a:rPr lang="en-US" dirty="0" err="1"/>
              <a:t>բարելավման</a:t>
            </a:r>
            <a:r>
              <a:rPr lang="en-US" dirty="0"/>
              <a:t> </a:t>
            </a:r>
            <a:r>
              <a:rPr lang="en-US" dirty="0" err="1"/>
              <a:t>ուղղությամբ</a:t>
            </a:r>
            <a:r>
              <a:rPr lang="en-US" dirty="0"/>
              <a:t>։ </a:t>
            </a:r>
            <a:r>
              <a:rPr lang="en-US" dirty="0" err="1"/>
              <a:t>Այդ</a:t>
            </a:r>
            <a:r>
              <a:rPr lang="en-US" dirty="0"/>
              <a:t> </a:t>
            </a:r>
            <a:r>
              <a:rPr lang="en-US" dirty="0" err="1"/>
              <a:t>տեխնոլոգիաների</a:t>
            </a:r>
            <a:r>
              <a:rPr lang="en-US" dirty="0"/>
              <a:t> </a:t>
            </a:r>
            <a:r>
              <a:rPr lang="en-US" dirty="0" err="1"/>
              <a:t>կիրառումը</a:t>
            </a:r>
            <a:r>
              <a:rPr lang="en-US" dirty="0"/>
              <a:t> </a:t>
            </a:r>
            <a:r>
              <a:rPr lang="en-US" dirty="0" err="1"/>
              <a:t>տարբեր</a:t>
            </a:r>
            <a:r>
              <a:rPr lang="en-US" dirty="0"/>
              <a:t> </a:t>
            </a:r>
            <a:r>
              <a:rPr lang="en-US" dirty="0" err="1"/>
              <a:t>երկրներում</a:t>
            </a:r>
            <a:r>
              <a:rPr lang="en-US" dirty="0"/>
              <a:t> </a:t>
            </a:r>
            <a:r>
              <a:rPr lang="en-US" dirty="0" err="1"/>
              <a:t>տարբեր</a:t>
            </a:r>
            <a:r>
              <a:rPr lang="en-US" dirty="0"/>
              <a:t> է՝ </a:t>
            </a:r>
            <a:r>
              <a:rPr lang="en-US" dirty="0" err="1"/>
              <a:t>կախված</a:t>
            </a:r>
            <a:r>
              <a:rPr lang="en-US" dirty="0"/>
              <a:t> </a:t>
            </a:r>
            <a:r>
              <a:rPr lang="en-US" dirty="0" err="1"/>
              <a:t>առկա</a:t>
            </a:r>
            <a:r>
              <a:rPr lang="en-US" dirty="0"/>
              <a:t> </a:t>
            </a:r>
            <a:r>
              <a:rPr lang="en-US" dirty="0" err="1"/>
              <a:t>ռեսուրռսների</a:t>
            </a:r>
            <a:r>
              <a:rPr lang="en-US" dirty="0"/>
              <a:t> </a:t>
            </a:r>
            <a:r>
              <a:rPr lang="en-US" dirty="0" err="1"/>
              <a:t>տեսակից</a:t>
            </a:r>
            <a:r>
              <a:rPr lang="en-US" dirty="0"/>
              <a:t>, </a:t>
            </a:r>
            <a:r>
              <a:rPr lang="en-US" dirty="0" err="1"/>
              <a:t>տեխնիկական</a:t>
            </a:r>
            <a:r>
              <a:rPr lang="en-US" dirty="0"/>
              <a:t>, </a:t>
            </a:r>
            <a:r>
              <a:rPr lang="en-US" dirty="0" err="1"/>
              <a:t>սոցիալական</a:t>
            </a:r>
            <a:r>
              <a:rPr lang="en-US" dirty="0"/>
              <a:t> և </a:t>
            </a:r>
            <a:r>
              <a:rPr lang="en-US" dirty="0" err="1"/>
              <a:t>այլ</a:t>
            </a:r>
            <a:r>
              <a:rPr lang="en-US" dirty="0"/>
              <a:t> </a:t>
            </a:r>
            <a:r>
              <a:rPr lang="en-US" dirty="0" err="1"/>
              <a:t>սահմանափակումներից</a:t>
            </a:r>
            <a:r>
              <a:rPr lang="en-US" dirty="0"/>
              <a:t>, </a:t>
            </a:r>
            <a:r>
              <a:rPr lang="en-US" dirty="0" err="1"/>
              <a:t>խթանման</a:t>
            </a:r>
            <a:r>
              <a:rPr lang="en-US" dirty="0"/>
              <a:t> </a:t>
            </a:r>
            <a:r>
              <a:rPr lang="en-US" dirty="0" err="1"/>
              <a:t>գործիքներից</a:t>
            </a:r>
            <a:r>
              <a:rPr lang="en-US" dirty="0"/>
              <a:t> և </a:t>
            </a:r>
            <a:r>
              <a:rPr lang="en-US" dirty="0" err="1"/>
              <a:t>այլն</a:t>
            </a:r>
            <a:r>
              <a:rPr lang="en-US" dirty="0"/>
              <a:t>։ </a:t>
            </a:r>
            <a:r>
              <a:rPr lang="en-US" dirty="0" err="1"/>
              <a:t>Այստեղ</a:t>
            </a:r>
            <a:r>
              <a:rPr lang="en-US" dirty="0"/>
              <a:t> </a:t>
            </a:r>
            <a:r>
              <a:rPr lang="en-US" dirty="0" err="1"/>
              <a:t>ներկայացված</a:t>
            </a:r>
            <a:r>
              <a:rPr lang="en-US" dirty="0"/>
              <a:t> </a:t>
            </a:r>
            <a:r>
              <a:rPr lang="en-US" dirty="0" err="1"/>
              <a:t>են</a:t>
            </a:r>
            <a:r>
              <a:rPr lang="en-US" dirty="0"/>
              <a:t> </a:t>
            </a:r>
            <a:r>
              <a:rPr lang="en-US" dirty="0" err="1"/>
              <a:t>այն</a:t>
            </a:r>
            <a:r>
              <a:rPr lang="en-US" dirty="0"/>
              <a:t> </a:t>
            </a:r>
            <a:r>
              <a:rPr lang="en-US" dirty="0" err="1"/>
              <a:t>տեխնոլոգիաները</a:t>
            </a:r>
            <a:r>
              <a:rPr lang="en-US" dirty="0"/>
              <a:t>, </a:t>
            </a:r>
            <a:r>
              <a:rPr lang="en-US" dirty="0" err="1"/>
              <a:t>որոնք</a:t>
            </a:r>
            <a:r>
              <a:rPr lang="en-US" dirty="0"/>
              <a:t> </a:t>
            </a:r>
            <a:r>
              <a:rPr lang="en-US" dirty="0" err="1"/>
              <a:t>կիրառելի</a:t>
            </a:r>
            <a:r>
              <a:rPr lang="en-US" dirty="0"/>
              <a:t> </a:t>
            </a:r>
            <a:r>
              <a:rPr lang="en-US" dirty="0" err="1"/>
              <a:t>են</a:t>
            </a:r>
            <a:r>
              <a:rPr lang="en-US" dirty="0"/>
              <a:t> </a:t>
            </a:r>
            <a:r>
              <a:rPr lang="en-US" dirty="0" err="1"/>
              <a:t>Հայաստանքում</a:t>
            </a:r>
            <a:r>
              <a:rPr lang="en-US" dirty="0"/>
              <a:t>։</a:t>
            </a:r>
            <a:endParaRPr dirty="0"/>
          </a:p>
          <a:p>
            <a:pPr marL="0" lvl="0" indent="0">
              <a:spcBef>
                <a:spcPts val="0"/>
              </a:spcBef>
              <a:spcAft>
                <a:spcPts val="0"/>
              </a:spcAft>
              <a:buClr>
                <a:schemeClr val="dk1"/>
              </a:buClr>
              <a:buSzPts val="1100"/>
              <a:buFont typeface="Arial"/>
              <a:buNone/>
            </a:pPr>
            <a:r>
              <a:rPr lang="en-US" dirty="0" err="1"/>
              <a:t>Հայաստանում</a:t>
            </a:r>
            <a:r>
              <a:rPr lang="en-US" dirty="0"/>
              <a:t> </a:t>
            </a:r>
            <a:r>
              <a:rPr lang="en-US" dirty="0" err="1"/>
              <a:t>վերականգնվող</a:t>
            </a:r>
            <a:r>
              <a:rPr lang="en-US" dirty="0"/>
              <a:t> </a:t>
            </a:r>
            <a:r>
              <a:rPr lang="en-US" dirty="0" err="1"/>
              <a:t>էներգիայի</a:t>
            </a:r>
            <a:r>
              <a:rPr lang="en-US" dirty="0"/>
              <a:t> </a:t>
            </a:r>
            <a:r>
              <a:rPr lang="en-US" dirty="0" err="1"/>
              <a:t>ռեսուրսների</a:t>
            </a:r>
            <a:r>
              <a:rPr lang="en-US" dirty="0"/>
              <a:t> </a:t>
            </a:r>
            <a:r>
              <a:rPr lang="en-US" dirty="0" err="1"/>
              <a:t>գնահատումն</a:t>
            </a:r>
            <a:r>
              <a:rPr lang="en-US" dirty="0"/>
              <a:t> </a:t>
            </a:r>
            <a:r>
              <a:rPr lang="en-US" dirty="0" err="1"/>
              <a:t>իրականացվել</a:t>
            </a:r>
            <a:r>
              <a:rPr lang="en-US" dirty="0"/>
              <a:t> է </a:t>
            </a:r>
            <a:r>
              <a:rPr lang="en-US" dirty="0" err="1"/>
              <a:t>տարբեր</a:t>
            </a:r>
            <a:r>
              <a:rPr lang="en-US" dirty="0"/>
              <a:t> </a:t>
            </a:r>
            <a:r>
              <a:rPr lang="en-US" dirty="0" err="1"/>
              <a:t>ծրագրերի</a:t>
            </a:r>
            <a:r>
              <a:rPr lang="en-US" dirty="0"/>
              <a:t> </a:t>
            </a:r>
            <a:r>
              <a:rPr lang="en-US" dirty="0" err="1"/>
              <a:t>շրջանակներում</a:t>
            </a:r>
            <a:r>
              <a:rPr lang="en-US" dirty="0"/>
              <a:t>՝ </a:t>
            </a:r>
            <a:r>
              <a:rPr lang="en-US" dirty="0" err="1"/>
              <a:t>հիմնականում</a:t>
            </a:r>
            <a:r>
              <a:rPr lang="en-US" dirty="0"/>
              <a:t> </a:t>
            </a:r>
            <a:r>
              <a:rPr lang="en-US" dirty="0" err="1"/>
              <a:t>միջազգային</a:t>
            </a:r>
            <a:r>
              <a:rPr lang="en-US" dirty="0"/>
              <a:t> </a:t>
            </a:r>
            <a:r>
              <a:rPr lang="en-US" dirty="0" err="1"/>
              <a:t>փորձագետների</a:t>
            </a:r>
            <a:r>
              <a:rPr lang="en-US" dirty="0"/>
              <a:t> </a:t>
            </a:r>
            <a:r>
              <a:rPr lang="en-US" dirty="0" err="1"/>
              <a:t>ներգրավմամբ</a:t>
            </a:r>
            <a:r>
              <a:rPr lang="en-US" dirty="0"/>
              <a:t>։ </a:t>
            </a:r>
            <a:r>
              <a:rPr lang="en-US" dirty="0" err="1"/>
              <a:t>Աղյուսակ</a:t>
            </a:r>
            <a:r>
              <a:rPr lang="en-US" dirty="0"/>
              <a:t> 1-ում </a:t>
            </a:r>
            <a:r>
              <a:rPr lang="en-US" dirty="0" err="1"/>
              <a:t>ցույց</a:t>
            </a:r>
            <a:r>
              <a:rPr lang="en-US" dirty="0"/>
              <a:t> է </a:t>
            </a:r>
            <a:r>
              <a:rPr lang="en-US" dirty="0" err="1"/>
              <a:t>տրված</a:t>
            </a:r>
            <a:r>
              <a:rPr lang="en-US" dirty="0"/>
              <a:t> </a:t>
            </a:r>
            <a:r>
              <a:rPr lang="en-US" dirty="0" err="1"/>
              <a:t>Հայաստանում</a:t>
            </a:r>
            <a:r>
              <a:rPr lang="en-US" dirty="0"/>
              <a:t> </a:t>
            </a:r>
            <a:r>
              <a:rPr lang="en-US" dirty="0" err="1"/>
              <a:t>վերականգնվող</a:t>
            </a:r>
            <a:r>
              <a:rPr lang="en-US" dirty="0"/>
              <a:t> </a:t>
            </a:r>
            <a:r>
              <a:rPr lang="en-US" dirty="0" err="1"/>
              <a:t>էներգիայի</a:t>
            </a:r>
            <a:r>
              <a:rPr lang="en-US" dirty="0"/>
              <a:t> </a:t>
            </a:r>
            <a:r>
              <a:rPr lang="en-US" dirty="0" err="1"/>
              <a:t>գնահատման</a:t>
            </a:r>
            <a:r>
              <a:rPr lang="en-US" dirty="0"/>
              <a:t> </a:t>
            </a:r>
            <a:r>
              <a:rPr lang="en-US" dirty="0" err="1"/>
              <a:t>ընդհանուր</a:t>
            </a:r>
            <a:r>
              <a:rPr lang="en-US" dirty="0"/>
              <a:t> </a:t>
            </a:r>
            <a:r>
              <a:rPr lang="en-US" dirty="0" err="1"/>
              <a:t>տեխնիկական</a:t>
            </a:r>
            <a:r>
              <a:rPr lang="en-US" dirty="0"/>
              <a:t> </a:t>
            </a:r>
            <a:r>
              <a:rPr lang="en-US" dirty="0" err="1"/>
              <a:t>ներուժը</a:t>
            </a:r>
            <a:r>
              <a:rPr lang="en-US" dirty="0"/>
              <a:t>։</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247" name="Shape 24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Հիդրոէլեկտրակայանը</a:t>
            </a:r>
            <a:r>
              <a:rPr lang="en-US" dirty="0"/>
              <a:t> </a:t>
            </a:r>
            <a:r>
              <a:rPr lang="en-US" dirty="0" err="1"/>
              <a:t>արտադրում</a:t>
            </a:r>
            <a:r>
              <a:rPr lang="en-US" dirty="0"/>
              <a:t> է </a:t>
            </a:r>
            <a:r>
              <a:rPr lang="en-US" dirty="0" err="1"/>
              <a:t>էլեկտրական</a:t>
            </a:r>
            <a:r>
              <a:rPr lang="en-US" dirty="0"/>
              <a:t> </a:t>
            </a:r>
            <a:r>
              <a:rPr lang="en-US" dirty="0" err="1"/>
              <a:t>էներգիա</a:t>
            </a:r>
            <a:r>
              <a:rPr lang="en-US" dirty="0"/>
              <a:t> </a:t>
            </a:r>
            <a:r>
              <a:rPr lang="en-US" dirty="0" err="1"/>
              <a:t>ջրի</a:t>
            </a:r>
            <a:r>
              <a:rPr lang="en-US" dirty="0"/>
              <a:t> </a:t>
            </a:r>
            <a:r>
              <a:rPr lang="en-US" dirty="0" err="1"/>
              <a:t>շարժման</a:t>
            </a:r>
            <a:r>
              <a:rPr lang="en-US" dirty="0"/>
              <a:t> </a:t>
            </a:r>
            <a:r>
              <a:rPr lang="en-US" dirty="0" err="1"/>
              <a:t>շնորհիվ</a:t>
            </a:r>
            <a:r>
              <a:rPr lang="en-US" dirty="0"/>
              <a:t>։ </a:t>
            </a:r>
            <a:r>
              <a:rPr lang="en-US" dirty="0" err="1"/>
              <a:t>Այն</a:t>
            </a:r>
            <a:r>
              <a:rPr lang="en-US" dirty="0"/>
              <a:t> </a:t>
            </a:r>
            <a:r>
              <a:rPr lang="en-US" dirty="0" err="1"/>
              <a:t>պահանջում</a:t>
            </a:r>
            <a:r>
              <a:rPr lang="en-US" dirty="0"/>
              <a:t> է </a:t>
            </a:r>
            <a:r>
              <a:rPr lang="en-US" dirty="0" err="1"/>
              <a:t>ջրի</a:t>
            </a:r>
            <a:r>
              <a:rPr lang="en-US" dirty="0"/>
              <a:t> </a:t>
            </a:r>
            <a:r>
              <a:rPr lang="en-US" dirty="0" err="1"/>
              <a:t>որոշակի</a:t>
            </a:r>
            <a:r>
              <a:rPr lang="en-US" dirty="0"/>
              <a:t> </a:t>
            </a:r>
            <a:r>
              <a:rPr lang="en-US" dirty="0" err="1"/>
              <a:t>հոսք</a:t>
            </a:r>
            <a:r>
              <a:rPr lang="en-US" dirty="0"/>
              <a:t>՝ </a:t>
            </a:r>
            <a:r>
              <a:rPr lang="en-US" dirty="0" err="1"/>
              <a:t>բավականին</a:t>
            </a:r>
            <a:r>
              <a:rPr lang="en-US" dirty="0"/>
              <a:t> </a:t>
            </a:r>
            <a:r>
              <a:rPr lang="en-US" dirty="0" err="1"/>
              <a:t>բարձրությունից</a:t>
            </a:r>
            <a:r>
              <a:rPr lang="en-US" dirty="0"/>
              <a:t> </a:t>
            </a:r>
            <a:r>
              <a:rPr lang="en-US" dirty="0" err="1"/>
              <a:t>ջրի</a:t>
            </a:r>
            <a:r>
              <a:rPr lang="en-US" dirty="0"/>
              <a:t> </a:t>
            </a:r>
            <a:r>
              <a:rPr lang="en-US" dirty="0" err="1"/>
              <a:t>անկման</a:t>
            </a:r>
            <a:r>
              <a:rPr lang="en-US" dirty="0"/>
              <a:t> </a:t>
            </a:r>
            <a:r>
              <a:rPr lang="en-US" dirty="0" err="1"/>
              <a:t>շնորհիվ</a:t>
            </a:r>
            <a:r>
              <a:rPr lang="en-US" dirty="0"/>
              <a:t>։ </a:t>
            </a:r>
            <a:r>
              <a:rPr lang="en-US" dirty="0" err="1"/>
              <a:t>Տիպային</a:t>
            </a:r>
            <a:r>
              <a:rPr lang="en-US" dirty="0"/>
              <a:t> </a:t>
            </a:r>
            <a:r>
              <a:rPr lang="en-US" dirty="0" err="1"/>
              <a:t>կայանի</a:t>
            </a:r>
            <a:r>
              <a:rPr lang="en-US" dirty="0"/>
              <a:t> </a:t>
            </a:r>
            <a:r>
              <a:rPr lang="en-US" dirty="0" err="1"/>
              <a:t>դեպքում</a:t>
            </a:r>
            <a:r>
              <a:rPr lang="en-US" dirty="0"/>
              <a:t> </a:t>
            </a:r>
            <a:r>
              <a:rPr lang="en-US" dirty="0" err="1"/>
              <a:t>ջուրը</a:t>
            </a:r>
            <a:r>
              <a:rPr lang="en-US" dirty="0"/>
              <a:t> </a:t>
            </a:r>
            <a:r>
              <a:rPr lang="en-US" dirty="0" err="1"/>
              <a:t>խողովակի</a:t>
            </a:r>
            <a:r>
              <a:rPr lang="en-US" dirty="0"/>
              <a:t> </a:t>
            </a:r>
            <a:r>
              <a:rPr lang="en-US" dirty="0" err="1"/>
              <a:t>միջոցով</a:t>
            </a:r>
            <a:r>
              <a:rPr lang="en-US" dirty="0"/>
              <a:t> </a:t>
            </a:r>
            <a:r>
              <a:rPr lang="en-US" dirty="0" err="1"/>
              <a:t>մատուցվում</a:t>
            </a:r>
            <a:r>
              <a:rPr lang="en-US" dirty="0"/>
              <a:t> է </a:t>
            </a:r>
            <a:r>
              <a:rPr lang="en-US" dirty="0" err="1"/>
              <a:t>ջրամբարից</a:t>
            </a:r>
            <a:r>
              <a:rPr lang="en-US" dirty="0"/>
              <a:t> </a:t>
            </a:r>
            <a:r>
              <a:rPr lang="en-US" dirty="0" err="1"/>
              <a:t>դեպի</a:t>
            </a:r>
            <a:r>
              <a:rPr lang="en-US" dirty="0"/>
              <a:t> </a:t>
            </a:r>
            <a:r>
              <a:rPr lang="en-US" dirty="0" err="1"/>
              <a:t>տուրբին</a:t>
            </a:r>
            <a:r>
              <a:rPr lang="en-US" dirty="0"/>
              <a:t>։ </a:t>
            </a:r>
            <a:r>
              <a:rPr lang="en-US" dirty="0" err="1"/>
              <a:t>Տուրբինի</a:t>
            </a:r>
            <a:r>
              <a:rPr lang="en-US" dirty="0"/>
              <a:t> </a:t>
            </a:r>
            <a:r>
              <a:rPr lang="en-US" dirty="0" err="1"/>
              <a:t>միջով</a:t>
            </a:r>
            <a:r>
              <a:rPr lang="en-US" dirty="0"/>
              <a:t> </a:t>
            </a:r>
            <a:r>
              <a:rPr lang="en-US" dirty="0" err="1"/>
              <a:t>ջրի</a:t>
            </a:r>
            <a:r>
              <a:rPr lang="en-US" dirty="0"/>
              <a:t> </a:t>
            </a:r>
            <a:r>
              <a:rPr lang="en-US" dirty="0" err="1"/>
              <a:t>հոսքը</a:t>
            </a:r>
            <a:r>
              <a:rPr lang="en-US" dirty="0"/>
              <a:t> </a:t>
            </a:r>
            <a:r>
              <a:rPr lang="en-US" dirty="0" err="1"/>
              <a:t>պտտեցնում</a:t>
            </a:r>
            <a:r>
              <a:rPr lang="en-US" dirty="0"/>
              <a:t> է </a:t>
            </a:r>
            <a:r>
              <a:rPr lang="en-US" dirty="0" err="1"/>
              <a:t>գեներատորը</a:t>
            </a:r>
            <a:r>
              <a:rPr lang="en-US" dirty="0"/>
              <a:t>՝ </a:t>
            </a:r>
            <a:r>
              <a:rPr lang="en-US" dirty="0" err="1"/>
              <a:t>շարժումը</a:t>
            </a:r>
            <a:r>
              <a:rPr lang="en-US" dirty="0"/>
              <a:t> </a:t>
            </a:r>
            <a:r>
              <a:rPr lang="en-US" dirty="0" err="1"/>
              <a:t>վերածելով</a:t>
            </a:r>
            <a:r>
              <a:rPr lang="en-US" dirty="0"/>
              <a:t> </a:t>
            </a:r>
            <a:r>
              <a:rPr lang="en-US" dirty="0" err="1"/>
              <a:t>էլեկտրական</a:t>
            </a:r>
            <a:r>
              <a:rPr lang="en-US" dirty="0"/>
              <a:t> </a:t>
            </a:r>
            <a:r>
              <a:rPr lang="en-US" dirty="0" err="1"/>
              <a:t>էներգիայի</a:t>
            </a:r>
            <a:r>
              <a:rPr lang="en-US" dirty="0"/>
              <a:t>։ </a:t>
            </a:r>
            <a:r>
              <a:rPr lang="en-US" dirty="0" err="1"/>
              <a:t>Պատկեր</a:t>
            </a:r>
            <a:r>
              <a:rPr lang="en-US" dirty="0"/>
              <a:t> 1 -</a:t>
            </a:r>
            <a:r>
              <a:rPr lang="en-US" dirty="0" err="1"/>
              <a:t>ում</a:t>
            </a:r>
            <a:r>
              <a:rPr lang="en-US" dirty="0"/>
              <a:t> </a:t>
            </a:r>
            <a:r>
              <a:rPr lang="en-US" dirty="0" err="1"/>
              <a:t>ներկայացված</a:t>
            </a:r>
            <a:r>
              <a:rPr lang="en-US" dirty="0"/>
              <a:t> է </a:t>
            </a:r>
            <a:r>
              <a:rPr lang="en-US" dirty="0" err="1"/>
              <a:t>հիդրոէլեկտրակայանի</a:t>
            </a:r>
            <a:r>
              <a:rPr lang="en-US" dirty="0"/>
              <a:t> </a:t>
            </a:r>
            <a:r>
              <a:rPr lang="en-US" dirty="0" err="1"/>
              <a:t>կառուցվածքը</a:t>
            </a:r>
            <a:r>
              <a:rPr lang="en-US" dirty="0"/>
              <a:t>։ </a:t>
            </a:r>
            <a:endParaRPr dirty="0"/>
          </a:p>
        </p:txBody>
      </p:sp>
      <p:sp>
        <p:nvSpPr>
          <p:cNvPr id="254" name="Shape 25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dirty="0" err="1"/>
              <a:t>Փոքր</a:t>
            </a:r>
            <a:r>
              <a:rPr lang="en-US" dirty="0"/>
              <a:t> ՀԷԿ է </a:t>
            </a:r>
            <a:r>
              <a:rPr lang="en-US" dirty="0" err="1"/>
              <a:t>համարվում</a:t>
            </a:r>
            <a:r>
              <a:rPr lang="en-US" dirty="0"/>
              <a:t> </a:t>
            </a:r>
            <a:r>
              <a:rPr lang="en-US" dirty="0" err="1"/>
              <a:t>կայանը</a:t>
            </a:r>
            <a:r>
              <a:rPr lang="en-US" dirty="0"/>
              <a:t>, </a:t>
            </a:r>
            <a:r>
              <a:rPr lang="en-US" dirty="0" err="1"/>
              <a:t>որի</a:t>
            </a:r>
            <a:r>
              <a:rPr lang="en-US" dirty="0"/>
              <a:t> </a:t>
            </a:r>
            <a:r>
              <a:rPr lang="en-US" dirty="0" err="1"/>
              <a:t>հզորությունը</a:t>
            </a:r>
            <a:r>
              <a:rPr lang="en-US" dirty="0"/>
              <a:t> </a:t>
            </a:r>
            <a:r>
              <a:rPr lang="en-US" dirty="0" err="1"/>
              <a:t>գտնվում</a:t>
            </a:r>
            <a:r>
              <a:rPr lang="en-US" dirty="0"/>
              <a:t> է 1-25  </a:t>
            </a:r>
            <a:r>
              <a:rPr lang="en-US" dirty="0" err="1"/>
              <a:t>ՄՎտ</a:t>
            </a:r>
            <a:r>
              <a:rPr lang="en-US" dirty="0"/>
              <a:t> </a:t>
            </a:r>
            <a:r>
              <a:rPr lang="en-US" dirty="0" err="1"/>
              <a:t>տիրույթում</a:t>
            </a:r>
            <a:r>
              <a:rPr lang="en-US" dirty="0"/>
              <a:t>։ </a:t>
            </a:r>
            <a:r>
              <a:rPr lang="en-US" dirty="0" err="1"/>
              <a:t>Հայաստանում</a:t>
            </a:r>
            <a:r>
              <a:rPr lang="en-US" dirty="0"/>
              <a:t> ՓՀԷԿ </a:t>
            </a:r>
            <a:r>
              <a:rPr lang="en-US" dirty="0" err="1"/>
              <a:t>են</a:t>
            </a:r>
            <a:r>
              <a:rPr lang="en-US" dirty="0"/>
              <a:t> </a:t>
            </a:r>
            <a:r>
              <a:rPr lang="en-US" dirty="0" err="1"/>
              <a:t>համարվում</a:t>
            </a:r>
            <a:r>
              <a:rPr lang="en-US" dirty="0"/>
              <a:t> </a:t>
            </a:r>
            <a:r>
              <a:rPr lang="en-US" dirty="0" err="1"/>
              <a:t>մինչև</a:t>
            </a:r>
            <a:r>
              <a:rPr lang="en-US" dirty="0"/>
              <a:t> 20 </a:t>
            </a:r>
            <a:r>
              <a:rPr lang="en-US" dirty="0" err="1"/>
              <a:t>ՄՎտ</a:t>
            </a:r>
            <a:r>
              <a:rPr lang="en-US" dirty="0"/>
              <a:t> </a:t>
            </a:r>
            <a:r>
              <a:rPr lang="en-US" dirty="0" err="1"/>
              <a:t>հզորությամբ</a:t>
            </a:r>
            <a:r>
              <a:rPr lang="en-US" dirty="0"/>
              <a:t> </a:t>
            </a:r>
            <a:r>
              <a:rPr lang="en-US" dirty="0" err="1"/>
              <a:t>կայանները</a:t>
            </a:r>
            <a:r>
              <a:rPr lang="en-US" dirty="0"/>
              <a:t>։</a:t>
            </a:r>
            <a:endParaRPr dirty="0"/>
          </a:p>
          <a:p>
            <a:pPr marL="0" lvl="0" indent="0">
              <a:spcBef>
                <a:spcPts val="0"/>
              </a:spcBef>
              <a:spcAft>
                <a:spcPts val="0"/>
              </a:spcAft>
              <a:buClr>
                <a:schemeClr val="dk1"/>
              </a:buClr>
              <a:buSzPts val="1100"/>
              <a:buFont typeface="Arial"/>
              <a:buNone/>
            </a:pPr>
            <a:r>
              <a:rPr lang="en-US" dirty="0" err="1"/>
              <a:t>Փոքր</a:t>
            </a:r>
            <a:r>
              <a:rPr lang="en-US" dirty="0"/>
              <a:t> ՀԷԿ-</a:t>
            </a:r>
            <a:r>
              <a:rPr lang="en-US" dirty="0" err="1"/>
              <a:t>երը</a:t>
            </a:r>
            <a:r>
              <a:rPr lang="en-US" dirty="0"/>
              <a:t> </a:t>
            </a:r>
            <a:r>
              <a:rPr lang="en-US" dirty="0" err="1"/>
              <a:t>Հայաստանում</a:t>
            </a:r>
            <a:r>
              <a:rPr lang="en-US" dirty="0"/>
              <a:t> </a:t>
            </a:r>
            <a:r>
              <a:rPr lang="en-US" dirty="0" err="1"/>
              <a:t>մինչ</a:t>
            </a:r>
            <a:r>
              <a:rPr lang="en-US" dirty="0"/>
              <a:t> </a:t>
            </a:r>
            <a:r>
              <a:rPr lang="en-US" dirty="0" err="1"/>
              <a:t>այժմ</a:t>
            </a:r>
            <a:r>
              <a:rPr lang="en-US" dirty="0"/>
              <a:t> </a:t>
            </a:r>
            <a:r>
              <a:rPr lang="en-US" dirty="0" err="1"/>
              <a:t>կիրառվող</a:t>
            </a:r>
            <a:r>
              <a:rPr lang="en-US" dirty="0"/>
              <a:t> </a:t>
            </a:r>
            <a:r>
              <a:rPr lang="en-US" dirty="0" err="1"/>
              <a:t>վերականգնվող</a:t>
            </a:r>
            <a:r>
              <a:rPr lang="en-US" dirty="0"/>
              <a:t> </a:t>
            </a:r>
            <a:r>
              <a:rPr lang="en-US" dirty="0" err="1"/>
              <a:t>էներգիայի</a:t>
            </a:r>
            <a:r>
              <a:rPr lang="en-US" dirty="0"/>
              <a:t> </a:t>
            </a:r>
            <a:r>
              <a:rPr lang="en-US" dirty="0" err="1"/>
              <a:t>ամենատարածված</a:t>
            </a:r>
            <a:r>
              <a:rPr lang="en-US" dirty="0"/>
              <a:t> </a:t>
            </a:r>
            <a:r>
              <a:rPr lang="en-US" dirty="0" err="1"/>
              <a:t>տեխնոլոգիան</a:t>
            </a:r>
            <a:r>
              <a:rPr lang="en-US" dirty="0"/>
              <a:t> </a:t>
            </a:r>
            <a:r>
              <a:rPr lang="en-US" dirty="0" err="1"/>
              <a:t>են</a:t>
            </a:r>
            <a:r>
              <a:rPr lang="en-US" dirty="0"/>
              <a:t>։ 2017 </a:t>
            </a:r>
            <a:r>
              <a:rPr lang="en-US" dirty="0" err="1"/>
              <a:t>թվականի</a:t>
            </a:r>
            <a:r>
              <a:rPr lang="en-US" dirty="0"/>
              <a:t> </a:t>
            </a:r>
            <a:r>
              <a:rPr lang="en-US" dirty="0" err="1"/>
              <a:t>հունվարի</a:t>
            </a:r>
            <a:r>
              <a:rPr lang="en-US" dirty="0"/>
              <a:t> 1-ի </a:t>
            </a:r>
            <a:r>
              <a:rPr lang="en-US" dirty="0" err="1"/>
              <a:t>դրությամբ</a:t>
            </a:r>
            <a:r>
              <a:rPr lang="en-US" dirty="0"/>
              <a:t> </a:t>
            </a:r>
            <a:r>
              <a:rPr lang="en-US" dirty="0" err="1"/>
              <a:t>էլեկտրաէներգիա</a:t>
            </a:r>
            <a:r>
              <a:rPr lang="en-US" dirty="0"/>
              <a:t> </a:t>
            </a:r>
            <a:r>
              <a:rPr lang="en-US" dirty="0" err="1"/>
              <a:t>են</a:t>
            </a:r>
            <a:r>
              <a:rPr lang="en-US" dirty="0"/>
              <a:t> </a:t>
            </a:r>
            <a:r>
              <a:rPr lang="en-US" dirty="0" err="1"/>
              <a:t>արտադրում</a:t>
            </a:r>
            <a:r>
              <a:rPr lang="en-US" dirty="0"/>
              <a:t> 178 </a:t>
            </a:r>
            <a:r>
              <a:rPr lang="en-US" dirty="0" err="1"/>
              <a:t>փոքր</a:t>
            </a:r>
            <a:r>
              <a:rPr lang="en-US" dirty="0"/>
              <a:t> ՀԷԿ-</a:t>
            </a:r>
            <a:r>
              <a:rPr lang="en-US" dirty="0" err="1"/>
              <a:t>եր</a:t>
            </a:r>
            <a:r>
              <a:rPr lang="en-US" dirty="0"/>
              <a:t>, </a:t>
            </a:r>
            <a:r>
              <a:rPr lang="en-US" dirty="0" err="1"/>
              <a:t>որոնց</a:t>
            </a:r>
            <a:r>
              <a:rPr lang="en-US" dirty="0"/>
              <a:t> </a:t>
            </a:r>
            <a:r>
              <a:rPr lang="en-US" dirty="0" err="1"/>
              <a:t>գումարային</a:t>
            </a:r>
            <a:r>
              <a:rPr lang="en-US" dirty="0"/>
              <a:t> </a:t>
            </a:r>
            <a:r>
              <a:rPr lang="en-US" dirty="0" err="1"/>
              <a:t>դրվածքային</a:t>
            </a:r>
            <a:r>
              <a:rPr lang="en-US" dirty="0"/>
              <a:t> </a:t>
            </a:r>
            <a:r>
              <a:rPr lang="en-US" dirty="0" err="1"/>
              <a:t>հզորությունը</a:t>
            </a:r>
            <a:r>
              <a:rPr lang="en-US" dirty="0"/>
              <a:t> </a:t>
            </a:r>
            <a:r>
              <a:rPr lang="en-US" dirty="0" err="1"/>
              <a:t>կազմել</a:t>
            </a:r>
            <a:r>
              <a:rPr lang="en-US" dirty="0"/>
              <a:t> է </a:t>
            </a:r>
            <a:r>
              <a:rPr lang="en-US" dirty="0" err="1"/>
              <a:t>մոտ</a:t>
            </a:r>
            <a:r>
              <a:rPr lang="en-US" dirty="0"/>
              <a:t> 328 </a:t>
            </a:r>
            <a:r>
              <a:rPr lang="en-US" dirty="0" err="1"/>
              <a:t>ՄՎտ</a:t>
            </a:r>
            <a:r>
              <a:rPr lang="en-US" dirty="0"/>
              <a:t>, </a:t>
            </a:r>
            <a:r>
              <a:rPr lang="en-US" dirty="0" err="1"/>
              <a:t>իսկ</a:t>
            </a:r>
            <a:r>
              <a:rPr lang="en-US" dirty="0"/>
              <a:t> </a:t>
            </a:r>
            <a:r>
              <a:rPr lang="en-US" dirty="0" err="1"/>
              <a:t>Էլեկտրական</a:t>
            </a:r>
            <a:r>
              <a:rPr lang="en-US" dirty="0"/>
              <a:t> </a:t>
            </a:r>
            <a:r>
              <a:rPr lang="en-US" dirty="0" err="1"/>
              <a:t>էներգիայի</a:t>
            </a:r>
            <a:r>
              <a:rPr lang="en-US" dirty="0"/>
              <a:t> </a:t>
            </a:r>
            <a:r>
              <a:rPr lang="en-US" dirty="0" err="1"/>
              <a:t>փաստացի</a:t>
            </a:r>
            <a:r>
              <a:rPr lang="en-US" dirty="0"/>
              <a:t> </a:t>
            </a:r>
            <a:r>
              <a:rPr lang="en-US" dirty="0" err="1"/>
              <a:t>միջին</a:t>
            </a:r>
            <a:r>
              <a:rPr lang="en-US" dirty="0"/>
              <a:t> </a:t>
            </a:r>
            <a:r>
              <a:rPr lang="en-US" dirty="0" err="1"/>
              <a:t>տարեկան</a:t>
            </a:r>
            <a:r>
              <a:rPr lang="en-US" dirty="0"/>
              <a:t> </a:t>
            </a:r>
            <a:r>
              <a:rPr lang="en-US" dirty="0" err="1"/>
              <a:t>առաքումը</a:t>
            </a:r>
            <a:r>
              <a:rPr lang="en-US" dirty="0"/>
              <a:t>՝ 880 </a:t>
            </a:r>
            <a:r>
              <a:rPr lang="en-US" dirty="0" err="1"/>
              <a:t>մլն.կՎտժ</a:t>
            </a:r>
            <a:r>
              <a:rPr lang="en-US" dirty="0"/>
              <a:t>: 2016թ. </a:t>
            </a:r>
            <a:r>
              <a:rPr lang="en-US" dirty="0" err="1"/>
              <a:t>էլ</a:t>
            </a:r>
            <a:r>
              <a:rPr lang="en-US" dirty="0"/>
              <a:t>. </a:t>
            </a:r>
            <a:r>
              <a:rPr lang="en-US" dirty="0" err="1"/>
              <a:t>էներգիայի</a:t>
            </a:r>
            <a:r>
              <a:rPr lang="en-US" dirty="0"/>
              <a:t> </a:t>
            </a:r>
            <a:r>
              <a:rPr lang="en-US" dirty="0" err="1"/>
              <a:t>արտադրությունը</a:t>
            </a:r>
            <a:r>
              <a:rPr lang="en-US" dirty="0"/>
              <a:t> </a:t>
            </a:r>
            <a:r>
              <a:rPr lang="en-US" dirty="0" err="1"/>
              <a:t>փոքր</a:t>
            </a:r>
            <a:r>
              <a:rPr lang="en-US" dirty="0"/>
              <a:t> ՀԷԿ-</a:t>
            </a:r>
            <a:r>
              <a:rPr lang="en-US" dirty="0" err="1"/>
              <a:t>րի</a:t>
            </a:r>
            <a:r>
              <a:rPr lang="en-US" dirty="0"/>
              <a:t> </a:t>
            </a:r>
            <a:r>
              <a:rPr lang="en-US" dirty="0" err="1"/>
              <a:t>կողմից</a:t>
            </a:r>
            <a:r>
              <a:rPr lang="en-US" dirty="0"/>
              <a:t> </a:t>
            </a:r>
            <a:r>
              <a:rPr lang="en-US" dirty="0" err="1"/>
              <a:t>կազմել</a:t>
            </a:r>
            <a:r>
              <a:rPr lang="en-US" dirty="0"/>
              <a:t> է </a:t>
            </a:r>
            <a:r>
              <a:rPr lang="en-US" dirty="0" err="1"/>
              <a:t>շուրջ</a:t>
            </a:r>
            <a:r>
              <a:rPr lang="en-US" dirty="0"/>
              <a:t> 957 </a:t>
            </a:r>
            <a:r>
              <a:rPr lang="en-US" dirty="0" err="1"/>
              <a:t>մլն</a:t>
            </a:r>
            <a:r>
              <a:rPr lang="en-US" dirty="0"/>
              <a:t>. </a:t>
            </a:r>
            <a:r>
              <a:rPr lang="en-US" dirty="0" err="1"/>
              <a:t>կՎտժ</a:t>
            </a:r>
            <a:r>
              <a:rPr lang="en-US" dirty="0"/>
              <a:t>, </a:t>
            </a:r>
            <a:r>
              <a:rPr lang="en-US" dirty="0" err="1"/>
              <a:t>որը</a:t>
            </a:r>
            <a:r>
              <a:rPr lang="en-US" dirty="0"/>
              <a:t> </a:t>
            </a:r>
            <a:r>
              <a:rPr lang="en-US" dirty="0" err="1"/>
              <a:t>Հայաստանում</a:t>
            </a:r>
            <a:r>
              <a:rPr lang="en-US" dirty="0"/>
              <a:t> </a:t>
            </a:r>
            <a:r>
              <a:rPr lang="en-US" dirty="0" err="1"/>
              <a:t>արտադրված</a:t>
            </a:r>
            <a:r>
              <a:rPr lang="en-US" dirty="0"/>
              <a:t> </a:t>
            </a:r>
            <a:r>
              <a:rPr lang="en-US" dirty="0" err="1"/>
              <a:t>ամբողջ</a:t>
            </a:r>
            <a:r>
              <a:rPr lang="en-US" dirty="0"/>
              <a:t> </a:t>
            </a:r>
            <a:r>
              <a:rPr lang="en-US" dirty="0" err="1"/>
              <a:t>էլ.եկտրաէներգիայի</a:t>
            </a:r>
            <a:r>
              <a:rPr lang="en-US" dirty="0"/>
              <a:t> (7315 </a:t>
            </a:r>
            <a:r>
              <a:rPr lang="en-US" dirty="0" err="1"/>
              <a:t>մլն</a:t>
            </a:r>
            <a:r>
              <a:rPr lang="en-US" dirty="0"/>
              <a:t>. </a:t>
            </a:r>
            <a:r>
              <a:rPr lang="en-US" dirty="0" err="1"/>
              <a:t>կՎտժ</a:t>
            </a:r>
            <a:r>
              <a:rPr lang="en-US" dirty="0"/>
              <a:t>) </a:t>
            </a:r>
            <a:r>
              <a:rPr lang="en-US" dirty="0" err="1"/>
              <a:t>մոտ</a:t>
            </a:r>
            <a:r>
              <a:rPr lang="en-US" dirty="0"/>
              <a:t> 13% է:</a:t>
            </a:r>
            <a:endParaRPr dirty="0"/>
          </a:p>
          <a:p>
            <a:pPr marL="0" lvl="0" indent="0">
              <a:spcBef>
                <a:spcPts val="0"/>
              </a:spcBef>
              <a:spcAft>
                <a:spcPts val="0"/>
              </a:spcAft>
              <a:buClr>
                <a:schemeClr val="dk1"/>
              </a:buClr>
              <a:buSzPts val="1100"/>
              <a:buFont typeface="Arial"/>
              <a:buNone/>
            </a:pPr>
            <a:r>
              <a:rPr lang="en-US" dirty="0" err="1"/>
              <a:t>Ըստ</a:t>
            </a:r>
            <a:r>
              <a:rPr lang="en-US" dirty="0"/>
              <a:t> </a:t>
            </a:r>
            <a:r>
              <a:rPr lang="en-US" dirty="0" err="1"/>
              <a:t>տրամադրված</a:t>
            </a:r>
            <a:r>
              <a:rPr lang="en-US" dirty="0"/>
              <a:t> </a:t>
            </a:r>
            <a:r>
              <a:rPr lang="en-US" dirty="0" err="1"/>
              <a:t>լիցենզիաների</a:t>
            </a:r>
            <a:r>
              <a:rPr lang="en-US" dirty="0"/>
              <a:t> 2017 </a:t>
            </a:r>
            <a:r>
              <a:rPr lang="en-US" dirty="0" err="1"/>
              <a:t>թվականի</a:t>
            </a:r>
            <a:r>
              <a:rPr lang="en-US" dirty="0"/>
              <a:t> </a:t>
            </a:r>
            <a:r>
              <a:rPr lang="en-US" dirty="0" err="1"/>
              <a:t>հունվարի</a:t>
            </a:r>
            <a:r>
              <a:rPr lang="en-US" dirty="0"/>
              <a:t> 1-ի </a:t>
            </a:r>
            <a:r>
              <a:rPr lang="en-US" dirty="0" err="1"/>
              <a:t>դրությամբ</a:t>
            </a:r>
            <a:r>
              <a:rPr lang="en-US" dirty="0"/>
              <a:t> </a:t>
            </a:r>
            <a:r>
              <a:rPr lang="en-US" dirty="0" err="1"/>
              <a:t>կառուցման</a:t>
            </a:r>
            <a:r>
              <a:rPr lang="en-US" dirty="0"/>
              <a:t> </a:t>
            </a:r>
            <a:r>
              <a:rPr lang="en-US" dirty="0" err="1"/>
              <a:t>փուլում</a:t>
            </a:r>
            <a:r>
              <a:rPr lang="en-US" dirty="0"/>
              <a:t> </a:t>
            </a:r>
            <a:r>
              <a:rPr lang="en-US" dirty="0" err="1"/>
              <a:t>են</a:t>
            </a:r>
            <a:r>
              <a:rPr lang="en-US" dirty="0"/>
              <a:t> </a:t>
            </a:r>
            <a:r>
              <a:rPr lang="en-US" dirty="0" err="1"/>
              <a:t>գտնվում</a:t>
            </a:r>
            <a:r>
              <a:rPr lang="en-US" dirty="0"/>
              <a:t> </a:t>
            </a:r>
            <a:r>
              <a:rPr lang="en-US" dirty="0" err="1"/>
              <a:t>ևս</a:t>
            </a:r>
            <a:r>
              <a:rPr lang="en-US" dirty="0"/>
              <a:t> 39 ՓՀԷԿ, </a:t>
            </a:r>
            <a:r>
              <a:rPr lang="en-US" dirty="0" err="1"/>
              <a:t>նախագծային</a:t>
            </a:r>
            <a:r>
              <a:rPr lang="en-US" dirty="0"/>
              <a:t> </a:t>
            </a:r>
            <a:r>
              <a:rPr lang="en-US" dirty="0" err="1"/>
              <a:t>մոտ</a:t>
            </a:r>
            <a:r>
              <a:rPr lang="en-US" dirty="0"/>
              <a:t> 74 </a:t>
            </a:r>
            <a:r>
              <a:rPr lang="en-US" dirty="0" err="1"/>
              <a:t>ՄՎտ</a:t>
            </a:r>
            <a:r>
              <a:rPr lang="en-US" dirty="0"/>
              <a:t> </a:t>
            </a:r>
            <a:r>
              <a:rPr lang="en-US" dirty="0" err="1"/>
              <a:t>գումարային</a:t>
            </a:r>
            <a:r>
              <a:rPr lang="en-US" dirty="0"/>
              <a:t> </a:t>
            </a:r>
            <a:r>
              <a:rPr lang="en-US" dirty="0" err="1"/>
              <a:t>հզորությամբ</a:t>
            </a:r>
            <a:r>
              <a:rPr lang="en-US" dirty="0"/>
              <a:t> և 260 </a:t>
            </a:r>
            <a:r>
              <a:rPr lang="en-US" dirty="0" err="1"/>
              <a:t>մլն</a:t>
            </a:r>
            <a:r>
              <a:rPr lang="en-US" dirty="0"/>
              <a:t>. </a:t>
            </a:r>
            <a:r>
              <a:rPr lang="en-US" dirty="0" err="1"/>
              <a:t>կՎտժ</a:t>
            </a:r>
            <a:r>
              <a:rPr lang="en-US" dirty="0"/>
              <a:t> </a:t>
            </a:r>
            <a:r>
              <a:rPr lang="en-US" dirty="0" err="1"/>
              <a:t>էլ</a:t>
            </a:r>
            <a:r>
              <a:rPr lang="en-US" dirty="0"/>
              <a:t>. </a:t>
            </a:r>
            <a:r>
              <a:rPr lang="en-US" dirty="0" err="1"/>
              <a:t>էներգիայի</a:t>
            </a:r>
            <a:r>
              <a:rPr lang="en-US" dirty="0"/>
              <a:t> </a:t>
            </a:r>
            <a:r>
              <a:rPr lang="en-US" dirty="0" err="1"/>
              <a:t>տարեկան</a:t>
            </a:r>
            <a:r>
              <a:rPr lang="en-US" dirty="0"/>
              <a:t> </a:t>
            </a:r>
            <a:r>
              <a:rPr lang="en-US" dirty="0" err="1"/>
              <a:t>արտադրությամբ</a:t>
            </a:r>
            <a:r>
              <a:rPr lang="en-US" dirty="0"/>
              <a:t>:</a:t>
            </a:r>
            <a:endParaRPr dirty="0"/>
          </a:p>
          <a:p>
            <a:pPr marL="0" lvl="0" indent="0">
              <a:spcBef>
                <a:spcPts val="0"/>
              </a:spcBef>
              <a:spcAft>
                <a:spcPts val="0"/>
              </a:spcAft>
              <a:buClr>
                <a:schemeClr val="dk1"/>
              </a:buClr>
              <a:buSzPts val="1100"/>
              <a:buFont typeface="Arial"/>
              <a:buNone/>
            </a:pPr>
            <a:endParaRPr dirty="0"/>
          </a:p>
          <a:p>
            <a:pPr marL="0" lvl="0" indent="0" rtl="0">
              <a:spcBef>
                <a:spcPts val="0"/>
              </a:spcBef>
              <a:spcAft>
                <a:spcPts val="0"/>
              </a:spcAft>
              <a:buNone/>
            </a:pPr>
            <a:endParaRPr dirty="0"/>
          </a:p>
        </p:txBody>
      </p:sp>
      <p:sp>
        <p:nvSpPr>
          <p:cNvPr id="262" name="Shape 26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dirty="0" err="1"/>
              <a:t>Մարդկությունն</a:t>
            </a:r>
            <a:r>
              <a:rPr lang="en-US" dirty="0"/>
              <a:t> </a:t>
            </a:r>
            <a:r>
              <a:rPr lang="en-US" dirty="0" err="1"/>
              <a:t>օգտագործել</a:t>
            </a:r>
            <a:r>
              <a:rPr lang="en-US" dirty="0"/>
              <a:t> է </a:t>
            </a:r>
            <a:r>
              <a:rPr lang="en-US" dirty="0" err="1"/>
              <a:t>հողմային</a:t>
            </a:r>
            <a:r>
              <a:rPr lang="en-US" dirty="0"/>
              <a:t> </a:t>
            </a:r>
            <a:r>
              <a:rPr lang="en-US" dirty="0" err="1"/>
              <a:t>էներգիան</a:t>
            </a:r>
            <a:r>
              <a:rPr lang="en-US" dirty="0"/>
              <a:t> </a:t>
            </a:r>
            <a:r>
              <a:rPr lang="en-US" dirty="0" err="1"/>
              <a:t>կամ</a:t>
            </a:r>
            <a:r>
              <a:rPr lang="en-US" dirty="0"/>
              <a:t> </a:t>
            </a:r>
            <a:r>
              <a:rPr lang="en-US" dirty="0" err="1"/>
              <a:t>քամու</a:t>
            </a:r>
            <a:r>
              <a:rPr lang="en-US" dirty="0"/>
              <a:t> </a:t>
            </a:r>
            <a:r>
              <a:rPr lang="en-US" dirty="0" err="1"/>
              <a:t>էներգիան</a:t>
            </a:r>
            <a:r>
              <a:rPr lang="en-US" dirty="0"/>
              <a:t> </a:t>
            </a:r>
            <a:r>
              <a:rPr lang="en-US" dirty="0" err="1"/>
              <a:t>դարեր</a:t>
            </a:r>
            <a:r>
              <a:rPr lang="en-US" dirty="0"/>
              <a:t> </a:t>
            </a:r>
            <a:r>
              <a:rPr lang="en-US" dirty="0" err="1"/>
              <a:t>շարունակ</a:t>
            </a:r>
            <a:r>
              <a:rPr lang="en-US" dirty="0"/>
              <a:t>։ </a:t>
            </a:r>
            <a:r>
              <a:rPr lang="en-US" dirty="0" err="1"/>
              <a:t>Դրա</a:t>
            </a:r>
            <a:r>
              <a:rPr lang="en-US" dirty="0"/>
              <a:t> </a:t>
            </a:r>
            <a:r>
              <a:rPr lang="en-US" dirty="0" err="1"/>
              <a:t>օրինակներից</a:t>
            </a:r>
            <a:r>
              <a:rPr lang="en-US" dirty="0"/>
              <a:t> </a:t>
            </a:r>
            <a:r>
              <a:rPr lang="en-US" dirty="0" err="1"/>
              <a:t>են</a:t>
            </a:r>
            <a:r>
              <a:rPr lang="en-US" dirty="0"/>
              <a:t> </a:t>
            </a:r>
            <a:r>
              <a:rPr lang="en-US" dirty="0" err="1"/>
              <a:t>առագաստանավերը</a:t>
            </a:r>
            <a:r>
              <a:rPr lang="en-US" dirty="0"/>
              <a:t>, </a:t>
            </a:r>
            <a:r>
              <a:rPr lang="en-US" dirty="0" err="1"/>
              <a:t>հողմաղացները</a:t>
            </a:r>
            <a:r>
              <a:rPr lang="en-US" dirty="0"/>
              <a:t> և </a:t>
            </a:r>
            <a:r>
              <a:rPr lang="en-US" dirty="0" err="1"/>
              <a:t>այլն</a:t>
            </a:r>
            <a:r>
              <a:rPr lang="en-US" dirty="0"/>
              <a:t>։ </a:t>
            </a:r>
            <a:r>
              <a:rPr lang="en-US" dirty="0" err="1"/>
              <a:t>Քամու</a:t>
            </a:r>
            <a:r>
              <a:rPr lang="en-US" dirty="0"/>
              <a:t> </a:t>
            </a:r>
            <a:r>
              <a:rPr lang="en-US" dirty="0" err="1"/>
              <a:t>միջոցով</a:t>
            </a:r>
            <a:r>
              <a:rPr lang="en-US" dirty="0"/>
              <a:t> </a:t>
            </a:r>
            <a:r>
              <a:rPr lang="en-US" dirty="0" err="1"/>
              <a:t>էլեկտրաէներգիայի</a:t>
            </a:r>
            <a:r>
              <a:rPr lang="en-US" dirty="0"/>
              <a:t> </a:t>
            </a:r>
            <a:r>
              <a:rPr lang="en-US" dirty="0" err="1"/>
              <a:t>ստացումը</a:t>
            </a:r>
            <a:r>
              <a:rPr lang="en-US" dirty="0"/>
              <a:t> </a:t>
            </a:r>
            <a:r>
              <a:rPr lang="en-US" dirty="0" err="1"/>
              <a:t>խիստ</a:t>
            </a:r>
            <a:r>
              <a:rPr lang="en-US" dirty="0"/>
              <a:t> </a:t>
            </a:r>
            <a:r>
              <a:rPr lang="en-US" dirty="0" err="1"/>
              <a:t>տարածված</a:t>
            </a:r>
            <a:r>
              <a:rPr lang="en-US" dirty="0"/>
              <a:t> է </a:t>
            </a:r>
            <a:r>
              <a:rPr lang="en-US" dirty="0" err="1"/>
              <a:t>աշխարհում</a:t>
            </a:r>
            <a:r>
              <a:rPr lang="en-US" dirty="0"/>
              <a:t>։ </a:t>
            </a:r>
            <a:r>
              <a:rPr lang="en-US" dirty="0" err="1"/>
              <a:t>Հողմակայանի</a:t>
            </a:r>
            <a:r>
              <a:rPr lang="en-US" dirty="0"/>
              <a:t> </a:t>
            </a:r>
            <a:r>
              <a:rPr lang="en-US" dirty="0" err="1"/>
              <a:t>ընդհանուր</a:t>
            </a:r>
            <a:r>
              <a:rPr lang="en-US" dirty="0"/>
              <a:t> </a:t>
            </a:r>
            <a:r>
              <a:rPr lang="en-US" dirty="0" err="1"/>
              <a:t>պատկերը</a:t>
            </a:r>
            <a:r>
              <a:rPr lang="en-US" dirty="0"/>
              <a:t> </a:t>
            </a:r>
            <a:r>
              <a:rPr lang="en-US" dirty="0" err="1"/>
              <a:t>ներկայացված</a:t>
            </a:r>
            <a:r>
              <a:rPr lang="en-US" dirty="0"/>
              <a:t> է </a:t>
            </a:r>
            <a:r>
              <a:rPr lang="en-US" dirty="0" err="1"/>
              <a:t>Պատկեր</a:t>
            </a:r>
            <a:r>
              <a:rPr lang="en-US" dirty="0"/>
              <a:t> 2-ում։ </a:t>
            </a:r>
            <a:r>
              <a:rPr lang="en-US" dirty="0" err="1"/>
              <a:t>Հողմակի</a:t>
            </a:r>
            <a:r>
              <a:rPr lang="en-US" dirty="0"/>
              <a:t> </a:t>
            </a:r>
            <a:r>
              <a:rPr lang="en-US" dirty="0" err="1"/>
              <a:t>մեջ</a:t>
            </a:r>
            <a:r>
              <a:rPr lang="en-US" dirty="0"/>
              <a:t> </a:t>
            </a:r>
            <a:r>
              <a:rPr lang="en-US" dirty="0" err="1"/>
              <a:t>տեղակայված</a:t>
            </a:r>
            <a:r>
              <a:rPr lang="en-US" dirty="0"/>
              <a:t> </a:t>
            </a:r>
            <a:r>
              <a:rPr lang="en-US" dirty="0" err="1"/>
              <a:t>քամու</a:t>
            </a:r>
            <a:r>
              <a:rPr lang="en-US" dirty="0"/>
              <a:t> </a:t>
            </a:r>
            <a:r>
              <a:rPr lang="en-US" dirty="0" err="1"/>
              <a:t>տուրբինը</a:t>
            </a:r>
            <a:r>
              <a:rPr lang="en-US" dirty="0"/>
              <a:t> </a:t>
            </a:r>
            <a:r>
              <a:rPr lang="en-US" dirty="0" err="1"/>
              <a:t>պտտվում</a:t>
            </a:r>
            <a:r>
              <a:rPr lang="en-US" dirty="0"/>
              <a:t> է </a:t>
            </a:r>
            <a:r>
              <a:rPr lang="en-US" dirty="0" err="1"/>
              <a:t>մթնոլորտային</a:t>
            </a:r>
            <a:r>
              <a:rPr lang="en-US" dirty="0"/>
              <a:t> </a:t>
            </a:r>
            <a:r>
              <a:rPr lang="en-US" dirty="0" err="1"/>
              <a:t>քամու</a:t>
            </a:r>
            <a:r>
              <a:rPr lang="en-US" dirty="0"/>
              <a:t> </a:t>
            </a:r>
            <a:r>
              <a:rPr lang="en-US" dirty="0" err="1"/>
              <a:t>հոսքով</a:t>
            </a:r>
            <a:r>
              <a:rPr lang="en-US" dirty="0"/>
              <a:t>, </a:t>
            </a:r>
            <a:r>
              <a:rPr lang="en-US" dirty="0" err="1"/>
              <a:t>պտտեցնում</a:t>
            </a:r>
            <a:r>
              <a:rPr lang="en-US" dirty="0"/>
              <a:t> </a:t>
            </a:r>
            <a:r>
              <a:rPr lang="en-US" dirty="0" err="1"/>
              <a:t>գեներատորը</a:t>
            </a:r>
            <a:r>
              <a:rPr lang="en-US" dirty="0"/>
              <a:t> և </a:t>
            </a:r>
            <a:r>
              <a:rPr lang="en-US" dirty="0" err="1"/>
              <a:t>փոխակերպում</a:t>
            </a:r>
            <a:r>
              <a:rPr lang="en-US" dirty="0"/>
              <a:t> </a:t>
            </a:r>
            <a:r>
              <a:rPr lang="en-US" dirty="0" err="1"/>
              <a:t>կինետիկ</a:t>
            </a:r>
            <a:r>
              <a:rPr lang="en-US" dirty="0"/>
              <a:t> </a:t>
            </a:r>
            <a:r>
              <a:rPr lang="en-US" dirty="0" err="1"/>
              <a:t>էներգիան</a:t>
            </a:r>
            <a:r>
              <a:rPr lang="en-US" dirty="0"/>
              <a:t>՝ </a:t>
            </a:r>
            <a:r>
              <a:rPr lang="en-US" dirty="0" err="1"/>
              <a:t>էլեկտրականի</a:t>
            </a:r>
            <a:r>
              <a:rPr lang="en-US" dirty="0"/>
              <a:t>։ </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a:p>
            <a:pPr marL="0" lvl="0" indent="0">
              <a:spcBef>
                <a:spcPts val="0"/>
              </a:spcBef>
              <a:spcAft>
                <a:spcPts val="0"/>
              </a:spcAft>
              <a:buNone/>
            </a:pPr>
            <a:r>
              <a:rPr lang="en-US" dirty="0" err="1"/>
              <a:t>Հայաստանն</a:t>
            </a:r>
            <a:r>
              <a:rPr lang="en-US" dirty="0"/>
              <a:t> </a:t>
            </a:r>
            <a:r>
              <a:rPr lang="en-US" dirty="0" err="1"/>
              <a:t>ունի</a:t>
            </a:r>
            <a:r>
              <a:rPr lang="en-US" dirty="0"/>
              <a:t> </a:t>
            </a:r>
            <a:r>
              <a:rPr lang="en-US" dirty="0" err="1"/>
              <a:t>խոստումնալից</a:t>
            </a:r>
            <a:r>
              <a:rPr lang="en-US" dirty="0"/>
              <a:t> </a:t>
            </a:r>
            <a:r>
              <a:rPr lang="en-US" dirty="0" err="1"/>
              <a:t>հողմային</a:t>
            </a:r>
            <a:r>
              <a:rPr lang="en-US" dirty="0"/>
              <a:t> </a:t>
            </a:r>
            <a:r>
              <a:rPr lang="en-US" dirty="0" err="1"/>
              <a:t>ռեսուրսներով</a:t>
            </a:r>
            <a:r>
              <a:rPr lang="en-US" dirty="0"/>
              <a:t> </a:t>
            </a:r>
            <a:r>
              <a:rPr lang="en-US" dirty="0" err="1"/>
              <a:t>մի</a:t>
            </a:r>
            <a:r>
              <a:rPr lang="en-US" dirty="0"/>
              <a:t> </a:t>
            </a:r>
            <a:r>
              <a:rPr lang="en-US" dirty="0" err="1"/>
              <a:t>շարք</a:t>
            </a:r>
            <a:r>
              <a:rPr lang="en-US" dirty="0"/>
              <a:t> </a:t>
            </a:r>
            <a:r>
              <a:rPr lang="en-US" dirty="0" err="1"/>
              <a:t>տարածքներ</a:t>
            </a:r>
            <a:r>
              <a:rPr lang="en-US" dirty="0"/>
              <a:t>։ </a:t>
            </a:r>
            <a:r>
              <a:rPr lang="en-US" dirty="0" err="1"/>
              <a:t>Մինչ</a:t>
            </a:r>
            <a:r>
              <a:rPr lang="en-US" dirty="0"/>
              <a:t> </a:t>
            </a:r>
            <a:r>
              <a:rPr lang="en-US" dirty="0" err="1"/>
              <a:t>այժմ</a:t>
            </a:r>
            <a:r>
              <a:rPr lang="en-US" dirty="0"/>
              <a:t> </a:t>
            </a:r>
            <a:r>
              <a:rPr lang="en-US" dirty="0" err="1"/>
              <a:t>նույնականացված</a:t>
            </a:r>
            <a:r>
              <a:rPr lang="en-US" dirty="0"/>
              <a:t> և </a:t>
            </a:r>
            <a:r>
              <a:rPr lang="en-US" dirty="0" err="1"/>
              <a:t>բնութագրված</a:t>
            </a:r>
            <a:r>
              <a:rPr lang="en-US" dirty="0"/>
              <a:t> </a:t>
            </a:r>
            <a:r>
              <a:rPr lang="en-US" dirty="0" err="1"/>
              <a:t>ամենից</a:t>
            </a:r>
            <a:r>
              <a:rPr lang="en-US" dirty="0"/>
              <a:t> </a:t>
            </a:r>
            <a:r>
              <a:rPr lang="en-US" dirty="0" err="1"/>
              <a:t>խոստումնալից</a:t>
            </a:r>
            <a:r>
              <a:rPr lang="en-US" dirty="0"/>
              <a:t> </a:t>
            </a:r>
            <a:r>
              <a:rPr lang="en-US" dirty="0" err="1"/>
              <a:t>տարածքներն</a:t>
            </a:r>
            <a:r>
              <a:rPr lang="en-US" dirty="0"/>
              <a:t> </a:t>
            </a:r>
            <a:r>
              <a:rPr lang="en-US" dirty="0" err="1"/>
              <a:t>են</a:t>
            </a:r>
            <a:r>
              <a:rPr lang="en-US" dirty="0"/>
              <a:t> </a:t>
            </a:r>
            <a:r>
              <a:rPr lang="en-US" dirty="0" err="1"/>
              <a:t>Սոթքի</a:t>
            </a:r>
            <a:r>
              <a:rPr lang="en-US" dirty="0"/>
              <a:t> </a:t>
            </a:r>
            <a:r>
              <a:rPr lang="en-US" dirty="0" err="1"/>
              <a:t>լեռանցքը</a:t>
            </a:r>
            <a:r>
              <a:rPr lang="en-US" dirty="0"/>
              <a:t>, </a:t>
            </a:r>
            <a:r>
              <a:rPr lang="en-US" dirty="0" err="1"/>
              <a:t>Քարախաչի</a:t>
            </a:r>
            <a:r>
              <a:rPr lang="en-US" dirty="0"/>
              <a:t> </a:t>
            </a:r>
            <a:r>
              <a:rPr lang="en-US" dirty="0" err="1"/>
              <a:t>լեռնանցքը</a:t>
            </a:r>
            <a:r>
              <a:rPr lang="en-US" dirty="0"/>
              <a:t>, </a:t>
            </a:r>
            <a:r>
              <a:rPr lang="en-US" dirty="0" err="1"/>
              <a:t>Պուշկինի</a:t>
            </a:r>
            <a:r>
              <a:rPr lang="en-US" dirty="0"/>
              <a:t> </a:t>
            </a:r>
            <a:r>
              <a:rPr lang="en-US" dirty="0" err="1"/>
              <a:t>լեռանցքը</a:t>
            </a:r>
            <a:r>
              <a:rPr lang="en-US" dirty="0"/>
              <a:t>, </a:t>
            </a:r>
            <a:r>
              <a:rPr lang="en-US" dirty="0" err="1"/>
              <a:t>Սիսիանի</a:t>
            </a:r>
            <a:r>
              <a:rPr lang="en-US" dirty="0"/>
              <a:t> </a:t>
            </a:r>
            <a:r>
              <a:rPr lang="en-US" dirty="0" err="1"/>
              <a:t>լեռնանցքը</a:t>
            </a:r>
            <a:r>
              <a:rPr lang="en-US" dirty="0"/>
              <a:t> և </a:t>
            </a:r>
            <a:r>
              <a:rPr lang="en-US" dirty="0" err="1"/>
              <a:t>Ֆոնտանը</a:t>
            </a:r>
            <a:r>
              <a:rPr lang="en-US" dirty="0"/>
              <a:t>։ </a:t>
            </a:r>
            <a:r>
              <a:rPr lang="en-US" dirty="0" err="1"/>
              <a:t>Գնահատվել</a:t>
            </a:r>
            <a:r>
              <a:rPr lang="en-US" dirty="0"/>
              <a:t> է, </a:t>
            </a:r>
            <a:r>
              <a:rPr lang="en-US" dirty="0" err="1"/>
              <a:t>որ</a:t>
            </a:r>
            <a:r>
              <a:rPr lang="en-US" dirty="0"/>
              <a:t> </a:t>
            </a:r>
            <a:r>
              <a:rPr lang="en-US" dirty="0" err="1"/>
              <a:t>այս</a:t>
            </a:r>
            <a:r>
              <a:rPr lang="en-US" dirty="0"/>
              <a:t> </a:t>
            </a:r>
            <a:r>
              <a:rPr lang="en-US" dirty="0" err="1"/>
              <a:t>վայրերը</a:t>
            </a:r>
            <a:r>
              <a:rPr lang="en-US" dirty="0"/>
              <a:t> </a:t>
            </a:r>
            <a:r>
              <a:rPr lang="en-US" dirty="0" err="1"/>
              <a:t>միասին</a:t>
            </a:r>
            <a:r>
              <a:rPr lang="en-US" dirty="0"/>
              <a:t> </a:t>
            </a:r>
            <a:r>
              <a:rPr lang="en-US" dirty="0" err="1"/>
              <a:t>վերցրած</a:t>
            </a:r>
            <a:r>
              <a:rPr lang="en-US" dirty="0"/>
              <a:t> </a:t>
            </a:r>
            <a:r>
              <a:rPr lang="en-US" dirty="0" err="1"/>
              <a:t>ունեն</a:t>
            </a:r>
            <a:r>
              <a:rPr lang="en-US" dirty="0"/>
              <a:t> 300-500 </a:t>
            </a:r>
            <a:r>
              <a:rPr lang="en-US" dirty="0" err="1"/>
              <a:t>ՄՎտ</a:t>
            </a:r>
            <a:r>
              <a:rPr lang="en-US" dirty="0"/>
              <a:t> </a:t>
            </a:r>
            <a:r>
              <a:rPr lang="en-US" dirty="0" err="1"/>
              <a:t>մշակելի</a:t>
            </a:r>
            <a:r>
              <a:rPr lang="en-US" dirty="0"/>
              <a:t> </a:t>
            </a:r>
            <a:r>
              <a:rPr lang="en-US" dirty="0" err="1"/>
              <a:t>ռեսուրսների</a:t>
            </a:r>
            <a:r>
              <a:rPr lang="en-US" dirty="0"/>
              <a:t> </a:t>
            </a:r>
            <a:r>
              <a:rPr lang="en-US" dirty="0" err="1"/>
              <a:t>ներուժ</a:t>
            </a:r>
            <a:r>
              <a:rPr lang="en-US" dirty="0"/>
              <a:t>. </a:t>
            </a:r>
            <a:r>
              <a:rPr lang="en-US" dirty="0" err="1"/>
              <a:t>հզորության</a:t>
            </a:r>
            <a:r>
              <a:rPr lang="en-US" dirty="0"/>
              <a:t> </a:t>
            </a:r>
            <a:r>
              <a:rPr lang="en-US" dirty="0" err="1"/>
              <a:t>գնահատված</a:t>
            </a:r>
            <a:r>
              <a:rPr lang="en-US" dirty="0"/>
              <a:t> </a:t>
            </a:r>
            <a:r>
              <a:rPr lang="en-US" dirty="0" err="1"/>
              <a:t>գործակիցները</a:t>
            </a:r>
            <a:r>
              <a:rPr lang="en-US" dirty="0"/>
              <a:t> </a:t>
            </a:r>
            <a:r>
              <a:rPr lang="en-US" dirty="0" err="1"/>
              <a:t>կազմում</a:t>
            </a:r>
            <a:r>
              <a:rPr lang="en-US" dirty="0"/>
              <a:t> </a:t>
            </a:r>
            <a:r>
              <a:rPr lang="en-US" dirty="0" err="1"/>
              <a:t>են</a:t>
            </a:r>
            <a:r>
              <a:rPr lang="en-US" dirty="0"/>
              <a:t> 21-31 </a:t>
            </a:r>
            <a:r>
              <a:rPr lang="en-US" dirty="0" err="1"/>
              <a:t>տոկոս</a:t>
            </a:r>
            <a:r>
              <a:rPr lang="en-US" dirty="0"/>
              <a:t>՝ </a:t>
            </a:r>
            <a:r>
              <a:rPr lang="en-US" dirty="0" err="1"/>
              <a:t>կախված</a:t>
            </a:r>
            <a:r>
              <a:rPr lang="en-US" dirty="0"/>
              <a:t> </a:t>
            </a:r>
            <a:r>
              <a:rPr lang="en-US" dirty="0" err="1"/>
              <a:t>վայրից</a:t>
            </a:r>
            <a:r>
              <a:rPr lang="en-US" dirty="0"/>
              <a:t>։</a:t>
            </a:r>
            <a:endParaRPr dirty="0"/>
          </a:p>
        </p:txBody>
      </p:sp>
      <p:sp>
        <p:nvSpPr>
          <p:cNvPr id="270" name="Shape 27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78" name="Shape 27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520700" indent="-457200">
              <a:buSzPts val="2600"/>
            </a:pPr>
            <a:r>
              <a:rPr lang="en-US" dirty="0" err="1"/>
              <a:t>Երկրաջերմային</a:t>
            </a:r>
            <a:r>
              <a:rPr lang="en-US" dirty="0"/>
              <a:t> </a:t>
            </a:r>
            <a:r>
              <a:rPr lang="en-US" dirty="0" err="1"/>
              <a:t>էներգիան</a:t>
            </a:r>
            <a:r>
              <a:rPr lang="en-US" dirty="0"/>
              <a:t> </a:t>
            </a:r>
            <a:r>
              <a:rPr lang="en-US" dirty="0" err="1"/>
              <a:t>Երկրի</a:t>
            </a:r>
            <a:r>
              <a:rPr lang="en-US" dirty="0"/>
              <a:t> </a:t>
            </a:r>
            <a:r>
              <a:rPr lang="en-US" dirty="0" err="1"/>
              <a:t>ընդեքի</a:t>
            </a:r>
            <a:r>
              <a:rPr lang="en-US" dirty="0"/>
              <a:t> </a:t>
            </a:r>
            <a:r>
              <a:rPr lang="en-US" dirty="0" err="1"/>
              <a:t>ջերմային</a:t>
            </a:r>
            <a:r>
              <a:rPr lang="en-US" dirty="0"/>
              <a:t> </a:t>
            </a:r>
            <a:r>
              <a:rPr lang="en-US" dirty="0" err="1"/>
              <a:t>էներգիայի</a:t>
            </a:r>
            <a:r>
              <a:rPr lang="en-US" dirty="0"/>
              <a:t> </a:t>
            </a:r>
            <a:r>
              <a:rPr lang="en-US" dirty="0" err="1"/>
              <a:t>օգտագործումն</a:t>
            </a:r>
            <a:r>
              <a:rPr lang="en-US" dirty="0"/>
              <a:t> է </a:t>
            </a:r>
            <a:r>
              <a:rPr lang="en-US" dirty="0" err="1"/>
              <a:t>ջեռուցման</a:t>
            </a:r>
            <a:r>
              <a:rPr lang="en-US" dirty="0"/>
              <a:t>, </a:t>
            </a:r>
            <a:r>
              <a:rPr lang="en-US" dirty="0" err="1"/>
              <a:t>տաք</a:t>
            </a:r>
            <a:r>
              <a:rPr lang="en-US" dirty="0"/>
              <a:t> </a:t>
            </a:r>
            <a:r>
              <a:rPr lang="en-US" dirty="0" err="1"/>
              <a:t>ջրի</a:t>
            </a:r>
            <a:r>
              <a:rPr lang="en-US" dirty="0"/>
              <a:t>, </a:t>
            </a:r>
            <a:r>
              <a:rPr lang="en-US" dirty="0" err="1"/>
              <a:t>ինչպես</a:t>
            </a:r>
            <a:r>
              <a:rPr lang="en-US" dirty="0"/>
              <a:t> </a:t>
            </a:r>
            <a:r>
              <a:rPr lang="en-US" dirty="0" err="1"/>
              <a:t>նաև</a:t>
            </a:r>
            <a:r>
              <a:rPr lang="en-US" dirty="0"/>
              <a:t> </a:t>
            </a:r>
            <a:r>
              <a:rPr lang="en-US" dirty="0" err="1"/>
              <a:t>էլեկտրական</a:t>
            </a:r>
            <a:r>
              <a:rPr lang="en-US" dirty="0"/>
              <a:t> </a:t>
            </a:r>
            <a:r>
              <a:rPr lang="en-US" dirty="0" err="1"/>
              <a:t>էներգիայի</a:t>
            </a:r>
            <a:r>
              <a:rPr lang="en-US" dirty="0"/>
              <a:t> </a:t>
            </a:r>
            <a:r>
              <a:rPr lang="en-US" dirty="0" err="1"/>
              <a:t>ստացման</a:t>
            </a:r>
            <a:r>
              <a:rPr lang="en-US" dirty="0"/>
              <a:t> </a:t>
            </a:r>
            <a:r>
              <a:rPr lang="en-US" dirty="0" err="1"/>
              <a:t>նպատակով</a:t>
            </a:r>
            <a:r>
              <a:rPr lang="en-US" dirty="0"/>
              <a:t>։ </a:t>
            </a:r>
            <a:r>
              <a:rPr lang="en-US" dirty="0" err="1"/>
              <a:t>Երկրաջերմային</a:t>
            </a:r>
            <a:r>
              <a:rPr lang="en-US" dirty="0"/>
              <a:t> </a:t>
            </a:r>
            <a:r>
              <a:rPr lang="en-US" dirty="0" err="1"/>
              <a:t>էներգիան</a:t>
            </a:r>
            <a:r>
              <a:rPr lang="en-US" dirty="0"/>
              <a:t> </a:t>
            </a:r>
            <a:r>
              <a:rPr lang="en-US" dirty="0" err="1"/>
              <a:t>կորզվում</a:t>
            </a:r>
            <a:r>
              <a:rPr lang="en-US" dirty="0"/>
              <a:t> է </a:t>
            </a:r>
            <a:r>
              <a:rPr lang="en-US" dirty="0" err="1"/>
              <a:t>հորատման</a:t>
            </a:r>
            <a:r>
              <a:rPr lang="en-US" dirty="0"/>
              <a:t> </a:t>
            </a:r>
            <a:r>
              <a:rPr lang="en-US" dirty="0" err="1"/>
              <a:t>միջոցով</a:t>
            </a:r>
            <a:r>
              <a:rPr lang="en-US" dirty="0"/>
              <a:t>։ </a:t>
            </a:r>
            <a:r>
              <a:rPr lang="en-US" dirty="0" err="1"/>
              <a:t>Ելնելով</a:t>
            </a:r>
            <a:r>
              <a:rPr lang="en-US" dirty="0"/>
              <a:t> </a:t>
            </a:r>
            <a:r>
              <a:rPr lang="en-US" dirty="0" err="1"/>
              <a:t>ընդերքի</a:t>
            </a:r>
            <a:r>
              <a:rPr lang="en-US" dirty="0"/>
              <a:t> </a:t>
            </a:r>
            <a:r>
              <a:rPr lang="en-US" dirty="0" err="1"/>
              <a:t>ջերմաստիճանից</a:t>
            </a:r>
            <a:r>
              <a:rPr lang="en-US" dirty="0"/>
              <a:t>, </a:t>
            </a:r>
            <a:r>
              <a:rPr lang="en-US" dirty="0" err="1"/>
              <a:t>այդ</a:t>
            </a:r>
            <a:r>
              <a:rPr lang="en-US" dirty="0"/>
              <a:t> </a:t>
            </a:r>
            <a:r>
              <a:rPr lang="en-US" dirty="0" err="1"/>
              <a:t>ռեսուրսը</a:t>
            </a:r>
            <a:r>
              <a:rPr lang="en-US" dirty="0"/>
              <a:t> </a:t>
            </a:r>
            <a:r>
              <a:rPr lang="en-US" dirty="0" err="1"/>
              <a:t>կարող</a:t>
            </a:r>
            <a:r>
              <a:rPr lang="en-US" dirty="0"/>
              <a:t> է </a:t>
            </a:r>
            <a:r>
              <a:rPr lang="en-US" dirty="0" err="1"/>
              <a:t>օգտագործվել</a:t>
            </a:r>
            <a:r>
              <a:rPr lang="en-US" dirty="0"/>
              <a:t> </a:t>
            </a:r>
            <a:r>
              <a:rPr lang="en-US" dirty="0" err="1"/>
              <a:t>որպես</a:t>
            </a:r>
            <a:r>
              <a:rPr lang="en-US" dirty="0"/>
              <a:t> </a:t>
            </a:r>
            <a:r>
              <a:rPr lang="en-US" dirty="0" err="1"/>
              <a:t>էլեկտրակայանի</a:t>
            </a:r>
            <a:r>
              <a:rPr lang="en-US" dirty="0"/>
              <a:t> «</a:t>
            </a:r>
            <a:r>
              <a:rPr lang="en-US" dirty="0" err="1"/>
              <a:t>վառելիք</a:t>
            </a:r>
            <a:r>
              <a:rPr lang="en-US" dirty="0"/>
              <a:t>»։ </a:t>
            </a:r>
            <a:r>
              <a:rPr lang="hy-AM" sz="1200" dirty="0"/>
              <a:t>Հորատանցքի միջոցով ներարկվող սառը ջուրը տաքանում է ապարներից և արդեն գոլորշու տեսքով բարձրանում է մակերևույթ աշխատացնելով շոգետուրբինը՝ արտադրելով էլեկտրաէներգիա </a:t>
            </a:r>
          </a:p>
          <a:p>
            <a:pPr marL="520700" indent="-457200">
              <a:buSzPts val="2600"/>
            </a:pPr>
            <a:r>
              <a:rPr lang="hy-AM" sz="1200" dirty="0"/>
              <a:t>Շոգին կամ տաք ջուրը կարող է օգտագործվել նաև ուղղակիորեն՝ ջեռուցման և տաք ջրամատակարարման համար</a:t>
            </a:r>
          </a:p>
          <a:p>
            <a:pPr marL="0" lvl="0" indent="0">
              <a:spcBef>
                <a:spcPts val="0"/>
              </a:spcBef>
              <a:spcAft>
                <a:spcPts val="0"/>
              </a:spcAft>
              <a:buNone/>
            </a:pPr>
            <a:r>
              <a:rPr lang="en-US" dirty="0" err="1"/>
              <a:t>Երկրաջերմային</a:t>
            </a:r>
            <a:r>
              <a:rPr lang="en-US" dirty="0"/>
              <a:t> </a:t>
            </a:r>
            <a:r>
              <a:rPr lang="en-US" dirty="0" err="1"/>
              <a:t>էներգիայի</a:t>
            </a:r>
            <a:r>
              <a:rPr lang="en-US" dirty="0"/>
              <a:t> </a:t>
            </a:r>
            <a:r>
              <a:rPr lang="en-US" dirty="0" err="1"/>
              <a:t>օգտագործումը</a:t>
            </a:r>
            <a:r>
              <a:rPr lang="en-US" dirty="0"/>
              <a:t> </a:t>
            </a:r>
            <a:r>
              <a:rPr lang="en-US" dirty="0" err="1"/>
              <a:t>երևում</a:t>
            </a:r>
            <a:r>
              <a:rPr lang="en-US" dirty="0"/>
              <a:t> է </a:t>
            </a:r>
            <a:r>
              <a:rPr lang="en-US" dirty="0" err="1"/>
              <a:t>ստորև</a:t>
            </a:r>
            <a:r>
              <a:rPr lang="en-US" dirty="0"/>
              <a:t>՝ </a:t>
            </a:r>
            <a:r>
              <a:rPr lang="en-US" dirty="0" err="1"/>
              <a:t>Պատկեր</a:t>
            </a:r>
            <a:r>
              <a:rPr lang="en-US" dirty="0"/>
              <a:t> 3-ում</a:t>
            </a:r>
            <a:endParaRPr dirty="0"/>
          </a:p>
          <a:p>
            <a:pPr marL="0" lvl="0" indent="0">
              <a:spcBef>
                <a:spcPts val="0"/>
              </a:spcBef>
              <a:spcAft>
                <a:spcPts val="0"/>
              </a:spcAft>
              <a:buNone/>
            </a:pPr>
            <a:r>
              <a:rPr lang="en-US" dirty="0" err="1"/>
              <a:t>Հայաստանը</a:t>
            </a:r>
            <a:r>
              <a:rPr lang="en-US" dirty="0"/>
              <a:t> </a:t>
            </a:r>
            <a:r>
              <a:rPr lang="en-US" dirty="0" err="1"/>
              <a:t>տեղակայված</a:t>
            </a:r>
            <a:r>
              <a:rPr lang="en-US" dirty="0"/>
              <a:t> </a:t>
            </a:r>
            <a:r>
              <a:rPr lang="en-US" dirty="0" err="1"/>
              <a:t>երկրաջերմային</a:t>
            </a:r>
            <a:r>
              <a:rPr lang="en-US" dirty="0"/>
              <a:t> </a:t>
            </a:r>
            <a:r>
              <a:rPr lang="en-US" dirty="0" err="1"/>
              <a:t>էլեկտրակայաններ</a:t>
            </a:r>
            <a:r>
              <a:rPr lang="en-US" dirty="0"/>
              <a:t> </a:t>
            </a:r>
            <a:r>
              <a:rPr lang="en-US" dirty="0" err="1"/>
              <a:t>չունի</a:t>
            </a:r>
            <a:r>
              <a:rPr lang="en-US" dirty="0"/>
              <a:t>, </a:t>
            </a:r>
            <a:r>
              <a:rPr lang="en-US" dirty="0" err="1"/>
              <a:t>սակայն</a:t>
            </a:r>
            <a:r>
              <a:rPr lang="en-US" dirty="0"/>
              <a:t> </a:t>
            </a:r>
            <a:r>
              <a:rPr lang="en-US" dirty="0" err="1"/>
              <a:t>նախնական</a:t>
            </a:r>
            <a:r>
              <a:rPr lang="en-US" dirty="0"/>
              <a:t> </a:t>
            </a:r>
            <a:r>
              <a:rPr lang="en-US" dirty="0" err="1"/>
              <a:t>տվյալները</a:t>
            </a:r>
            <a:r>
              <a:rPr lang="en-US" dirty="0"/>
              <a:t> </a:t>
            </a:r>
            <a:r>
              <a:rPr lang="en-US" dirty="0" err="1"/>
              <a:t>հուշում</a:t>
            </a:r>
            <a:r>
              <a:rPr lang="en-US" dirty="0"/>
              <a:t> </a:t>
            </a:r>
            <a:r>
              <a:rPr lang="en-US" dirty="0" err="1"/>
              <a:t>են</a:t>
            </a:r>
            <a:r>
              <a:rPr lang="en-US" dirty="0"/>
              <a:t>, </a:t>
            </a:r>
            <a:r>
              <a:rPr lang="en-US" dirty="0" err="1"/>
              <a:t>որ</a:t>
            </a:r>
            <a:r>
              <a:rPr lang="en-US" dirty="0"/>
              <a:t> </a:t>
            </a:r>
            <a:r>
              <a:rPr lang="en-US" dirty="0" err="1"/>
              <a:t>չորս</a:t>
            </a:r>
            <a:r>
              <a:rPr lang="en-US" dirty="0"/>
              <a:t> </a:t>
            </a:r>
            <a:r>
              <a:rPr lang="en-US" dirty="0" err="1"/>
              <a:t>տեղանքներում</a:t>
            </a:r>
            <a:r>
              <a:rPr lang="en-US" dirty="0"/>
              <a:t> </a:t>
            </a:r>
            <a:r>
              <a:rPr lang="en-US" dirty="0" err="1"/>
              <a:t>կարող</a:t>
            </a:r>
            <a:r>
              <a:rPr lang="en-US" dirty="0"/>
              <a:t> </a:t>
            </a:r>
            <a:r>
              <a:rPr lang="en-US" dirty="0" err="1"/>
              <a:t>են</a:t>
            </a:r>
            <a:r>
              <a:rPr lang="en-US" dirty="0"/>
              <a:t> </a:t>
            </a:r>
            <a:r>
              <a:rPr lang="en-US" dirty="0" err="1"/>
              <a:t>գոյություն</a:t>
            </a:r>
            <a:r>
              <a:rPr lang="en-US" dirty="0"/>
              <a:t> </a:t>
            </a:r>
            <a:r>
              <a:rPr lang="en-US" dirty="0" err="1"/>
              <a:t>ունենալ</a:t>
            </a:r>
            <a:r>
              <a:rPr lang="en-US" dirty="0"/>
              <a:t> </a:t>
            </a:r>
            <a:r>
              <a:rPr lang="en-US" dirty="0" err="1"/>
              <a:t>էներգիայի</a:t>
            </a:r>
            <a:r>
              <a:rPr lang="en-US" dirty="0"/>
              <a:t> </a:t>
            </a:r>
            <a:r>
              <a:rPr lang="en-US" dirty="0" err="1"/>
              <a:t>արտադրման</a:t>
            </a:r>
            <a:r>
              <a:rPr lang="en-US" dirty="0"/>
              <a:t> </a:t>
            </a:r>
            <a:r>
              <a:rPr lang="en-US" dirty="0" err="1"/>
              <a:t>համար</a:t>
            </a:r>
            <a:r>
              <a:rPr lang="en-US" dirty="0"/>
              <a:t> </a:t>
            </a:r>
            <a:r>
              <a:rPr lang="en-US" dirty="0" err="1"/>
              <a:t>համապատասխան</a:t>
            </a:r>
            <a:r>
              <a:rPr lang="en-US" dirty="0"/>
              <a:t> </a:t>
            </a:r>
            <a:r>
              <a:rPr lang="en-US" dirty="0" err="1"/>
              <a:t>երկրաջերմային</a:t>
            </a:r>
            <a:r>
              <a:rPr lang="en-US" dirty="0"/>
              <a:t> </a:t>
            </a:r>
            <a:r>
              <a:rPr lang="en-US" dirty="0" err="1"/>
              <a:t>ռեսուրսներ</a:t>
            </a:r>
            <a:r>
              <a:rPr lang="en-US" dirty="0"/>
              <a:t>։ </a:t>
            </a:r>
            <a:r>
              <a:rPr lang="en-US" dirty="0" err="1"/>
              <a:t>Որոշ</a:t>
            </a:r>
            <a:r>
              <a:rPr lang="en-US" dirty="0"/>
              <a:t> </a:t>
            </a:r>
            <a:r>
              <a:rPr lang="en-US" dirty="0" err="1"/>
              <a:t>նախնական</a:t>
            </a:r>
            <a:r>
              <a:rPr lang="en-US" dirty="0"/>
              <a:t> </a:t>
            </a:r>
            <a:r>
              <a:rPr lang="en-US" dirty="0" err="1"/>
              <a:t>տվյալներ</a:t>
            </a:r>
            <a:r>
              <a:rPr lang="en-US" dirty="0"/>
              <a:t> </a:t>
            </a:r>
            <a:r>
              <a:rPr lang="en-US" dirty="0" err="1"/>
              <a:t>հուշում</a:t>
            </a:r>
            <a:r>
              <a:rPr lang="en-US" dirty="0"/>
              <a:t> </a:t>
            </a:r>
            <a:r>
              <a:rPr lang="en-US" dirty="0" err="1"/>
              <a:t>են</a:t>
            </a:r>
            <a:r>
              <a:rPr lang="en-US" dirty="0"/>
              <a:t>, </a:t>
            </a:r>
            <a:r>
              <a:rPr lang="en-US" dirty="0" err="1"/>
              <a:t>որ</a:t>
            </a:r>
            <a:r>
              <a:rPr lang="en-US" dirty="0"/>
              <a:t> </a:t>
            </a:r>
            <a:r>
              <a:rPr lang="en-US" dirty="0" err="1"/>
              <a:t>կարող</a:t>
            </a:r>
            <a:r>
              <a:rPr lang="en-US" dirty="0"/>
              <a:t> է </a:t>
            </a:r>
            <a:r>
              <a:rPr lang="en-US" dirty="0" err="1"/>
              <a:t>լինել</a:t>
            </a:r>
            <a:r>
              <a:rPr lang="en-US" dirty="0"/>
              <a:t> </a:t>
            </a:r>
            <a:r>
              <a:rPr lang="en-US" dirty="0" err="1"/>
              <a:t>երկրաջերմային</a:t>
            </a:r>
            <a:r>
              <a:rPr lang="en-US" dirty="0"/>
              <a:t> </a:t>
            </a:r>
            <a:r>
              <a:rPr lang="en-US" dirty="0" err="1"/>
              <a:t>էներգիայի</a:t>
            </a:r>
            <a:r>
              <a:rPr lang="en-US" dirty="0"/>
              <a:t> </a:t>
            </a:r>
            <a:r>
              <a:rPr lang="en-US" dirty="0" err="1"/>
              <a:t>արտադրության</a:t>
            </a:r>
            <a:r>
              <a:rPr lang="en-US" dirty="0"/>
              <a:t> </a:t>
            </a:r>
            <a:r>
              <a:rPr lang="en-US" dirty="0" err="1"/>
              <a:t>ներուժ</a:t>
            </a:r>
            <a:r>
              <a:rPr lang="en-US" dirty="0"/>
              <a:t> </a:t>
            </a:r>
            <a:r>
              <a:rPr lang="en-US" dirty="0" err="1"/>
              <a:t>Քարքար</a:t>
            </a:r>
            <a:r>
              <a:rPr lang="en-US" dirty="0"/>
              <a:t>, </a:t>
            </a:r>
            <a:r>
              <a:rPr lang="en-US" dirty="0" err="1"/>
              <a:t>Ջերմաղբյուր</a:t>
            </a:r>
            <a:r>
              <a:rPr lang="en-US" dirty="0"/>
              <a:t>, </a:t>
            </a:r>
            <a:r>
              <a:rPr lang="en-US" dirty="0" err="1"/>
              <a:t>Գրիձոր</a:t>
            </a:r>
            <a:r>
              <a:rPr lang="en-US" dirty="0"/>
              <a:t> </a:t>
            </a:r>
            <a:r>
              <a:rPr lang="en-US" dirty="0" err="1"/>
              <a:t>տեղանքներում</a:t>
            </a:r>
            <a:r>
              <a:rPr lang="en-US" dirty="0"/>
              <a:t>, </a:t>
            </a:r>
            <a:r>
              <a:rPr lang="en-US" dirty="0" err="1"/>
              <a:t>ինչպես</a:t>
            </a:r>
            <a:r>
              <a:rPr lang="en-US" dirty="0"/>
              <a:t> </a:t>
            </a:r>
            <a:r>
              <a:rPr lang="en-US" dirty="0" err="1"/>
              <a:t>նաև</a:t>
            </a:r>
            <a:r>
              <a:rPr lang="en-US" dirty="0"/>
              <a:t> </a:t>
            </a:r>
            <a:r>
              <a:rPr lang="en-US" dirty="0" err="1"/>
              <a:t>հայ-վրացական</a:t>
            </a:r>
            <a:r>
              <a:rPr lang="en-US" dirty="0"/>
              <a:t> </a:t>
            </a:r>
            <a:r>
              <a:rPr lang="en-US" dirty="0" err="1"/>
              <a:t>սահմանով</a:t>
            </a:r>
            <a:r>
              <a:rPr lang="en-US" dirty="0"/>
              <a:t> </a:t>
            </a:r>
            <a:r>
              <a:rPr lang="en-US" dirty="0" err="1"/>
              <a:t>ձգվող</a:t>
            </a:r>
            <a:r>
              <a:rPr lang="en-US" dirty="0"/>
              <a:t> </a:t>
            </a:r>
            <a:r>
              <a:rPr lang="en-US" dirty="0" err="1"/>
              <a:t>մեկ</a:t>
            </a:r>
            <a:r>
              <a:rPr lang="en-US" dirty="0"/>
              <a:t> </a:t>
            </a:r>
            <a:r>
              <a:rPr lang="en-US" dirty="0" err="1"/>
              <a:t>այլ</a:t>
            </a:r>
            <a:r>
              <a:rPr lang="en-US" dirty="0"/>
              <a:t> </a:t>
            </a:r>
            <a:r>
              <a:rPr lang="en-US" dirty="0" err="1"/>
              <a:t>հավանական</a:t>
            </a:r>
            <a:r>
              <a:rPr lang="en-US" dirty="0"/>
              <a:t> </a:t>
            </a:r>
            <a:r>
              <a:rPr lang="en-US" dirty="0" err="1"/>
              <a:t>տեղանքում</a:t>
            </a:r>
            <a:r>
              <a:rPr lang="en-US" dirty="0"/>
              <a:t>։ </a:t>
            </a:r>
            <a:r>
              <a:rPr lang="en-US" dirty="0" err="1"/>
              <a:t>Սակայն</a:t>
            </a:r>
            <a:r>
              <a:rPr lang="en-US" dirty="0"/>
              <a:t> </a:t>
            </a:r>
            <a:r>
              <a:rPr lang="en-US" dirty="0" err="1"/>
              <a:t>այդ</a:t>
            </a:r>
            <a:r>
              <a:rPr lang="en-US" dirty="0"/>
              <a:t> </a:t>
            </a:r>
            <a:r>
              <a:rPr lang="en-US" dirty="0" err="1"/>
              <a:t>ռեսուրսների</a:t>
            </a:r>
            <a:r>
              <a:rPr lang="en-US" dirty="0"/>
              <a:t> </a:t>
            </a:r>
            <a:r>
              <a:rPr lang="en-US" dirty="0" err="1"/>
              <a:t>բնույթը</a:t>
            </a:r>
            <a:r>
              <a:rPr lang="en-US" dirty="0"/>
              <a:t> և </a:t>
            </a:r>
            <a:r>
              <a:rPr lang="en-US" dirty="0" err="1"/>
              <a:t>չափերն</a:t>
            </a:r>
            <a:r>
              <a:rPr lang="en-US" dirty="0"/>
              <a:t> </a:t>
            </a:r>
            <a:r>
              <a:rPr lang="en-US" dirty="0" err="1"/>
              <a:t>անհայտ</a:t>
            </a:r>
            <a:r>
              <a:rPr lang="en-US" dirty="0"/>
              <a:t> </a:t>
            </a:r>
            <a:r>
              <a:rPr lang="en-US" dirty="0" err="1"/>
              <a:t>են</a:t>
            </a:r>
            <a:r>
              <a:rPr lang="en-US" dirty="0"/>
              <a:t>, </a:t>
            </a:r>
            <a:r>
              <a:rPr lang="en-US" dirty="0" err="1"/>
              <a:t>քանի</a:t>
            </a:r>
            <a:r>
              <a:rPr lang="en-US" dirty="0"/>
              <a:t> </a:t>
            </a:r>
            <a:r>
              <a:rPr lang="en-US" dirty="0" err="1"/>
              <a:t>որ</a:t>
            </a:r>
            <a:r>
              <a:rPr lang="en-US" dirty="0"/>
              <a:t> </a:t>
            </a:r>
            <a:r>
              <a:rPr lang="en-US" dirty="0" err="1"/>
              <a:t>հետազոտման</a:t>
            </a:r>
            <a:r>
              <a:rPr lang="en-US" dirty="0"/>
              <a:t> և </a:t>
            </a:r>
            <a:r>
              <a:rPr lang="en-US" dirty="0" err="1"/>
              <a:t>գնահատման</a:t>
            </a:r>
            <a:r>
              <a:rPr lang="en-US" dirty="0"/>
              <a:t> </a:t>
            </a:r>
            <a:r>
              <a:rPr lang="en-US" dirty="0" err="1"/>
              <a:t>աշխատանքները</a:t>
            </a:r>
            <a:r>
              <a:rPr lang="en-US" dirty="0"/>
              <a:t> </a:t>
            </a:r>
            <a:r>
              <a:rPr lang="en-US" dirty="0" err="1"/>
              <a:t>եղել</a:t>
            </a:r>
            <a:r>
              <a:rPr lang="en-US" dirty="0"/>
              <a:t> </a:t>
            </a:r>
            <a:r>
              <a:rPr lang="en-US" dirty="0" err="1"/>
              <a:t>են</a:t>
            </a:r>
            <a:r>
              <a:rPr lang="en-US" dirty="0"/>
              <a:t> </a:t>
            </a:r>
            <a:r>
              <a:rPr lang="en-US" dirty="0" err="1"/>
              <a:t>բավական</a:t>
            </a:r>
            <a:r>
              <a:rPr lang="en-US" dirty="0"/>
              <a:t> </a:t>
            </a:r>
            <a:r>
              <a:rPr lang="en-US" dirty="0" err="1"/>
              <a:t>սահմանափակ</a:t>
            </a:r>
            <a:r>
              <a:rPr lang="en-US" dirty="0"/>
              <a:t>։ </a:t>
            </a:r>
            <a:r>
              <a:rPr lang="en-US" dirty="0" err="1"/>
              <a:t>Երկրաջերմային</a:t>
            </a:r>
            <a:r>
              <a:rPr lang="en-US" dirty="0"/>
              <a:t> </a:t>
            </a:r>
            <a:r>
              <a:rPr lang="en-US" dirty="0" err="1"/>
              <a:t>տեղանքների</a:t>
            </a:r>
            <a:r>
              <a:rPr lang="en-US" dirty="0"/>
              <a:t> </a:t>
            </a:r>
            <a:r>
              <a:rPr lang="en-US" dirty="0" err="1"/>
              <a:t>մեծ</a:t>
            </a:r>
            <a:r>
              <a:rPr lang="en-US" dirty="0"/>
              <a:t> </a:t>
            </a:r>
            <a:r>
              <a:rPr lang="en-US" dirty="0" err="1"/>
              <a:t>մասում</a:t>
            </a:r>
            <a:r>
              <a:rPr lang="en-US" dirty="0"/>
              <a:t> </a:t>
            </a:r>
            <a:r>
              <a:rPr lang="en-US" dirty="0" err="1"/>
              <a:t>հարկ</a:t>
            </a:r>
            <a:r>
              <a:rPr lang="en-US" dirty="0"/>
              <a:t> </a:t>
            </a:r>
            <a:r>
              <a:rPr lang="en-US" dirty="0" err="1"/>
              <a:t>կլինի</a:t>
            </a:r>
            <a:r>
              <a:rPr lang="en-US" dirty="0"/>
              <a:t> </a:t>
            </a:r>
            <a:r>
              <a:rPr lang="en-US" dirty="0" err="1"/>
              <a:t>կատարել</a:t>
            </a:r>
            <a:r>
              <a:rPr lang="en-US" dirty="0"/>
              <a:t> </a:t>
            </a:r>
            <a:r>
              <a:rPr lang="en-US" dirty="0" err="1"/>
              <a:t>մակերևույթի</a:t>
            </a:r>
            <a:r>
              <a:rPr lang="en-US" dirty="0"/>
              <a:t> </a:t>
            </a:r>
            <a:r>
              <a:rPr lang="en-US" dirty="0" err="1"/>
              <a:t>ուսումնասիրություններ</a:t>
            </a:r>
            <a:r>
              <a:rPr lang="en-US" dirty="0"/>
              <a:t>՝ </a:t>
            </a:r>
            <a:r>
              <a:rPr lang="en-US" dirty="0" err="1"/>
              <a:t>նախքան</a:t>
            </a:r>
            <a:r>
              <a:rPr lang="en-US" dirty="0"/>
              <a:t> </a:t>
            </a:r>
            <a:r>
              <a:rPr lang="en-US" dirty="0" err="1"/>
              <a:t>հետախուզական</a:t>
            </a:r>
            <a:r>
              <a:rPr lang="en-US" dirty="0"/>
              <a:t> </a:t>
            </a:r>
            <a:r>
              <a:rPr lang="en-US" dirty="0" err="1"/>
              <a:t>հորատումներին</a:t>
            </a:r>
            <a:r>
              <a:rPr lang="en-US" dirty="0"/>
              <a:t> </a:t>
            </a:r>
            <a:r>
              <a:rPr lang="en-US" dirty="0" err="1"/>
              <a:t>անցնելը</a:t>
            </a:r>
            <a:r>
              <a:rPr lang="en-US" dirty="0"/>
              <a:t>՝ </a:t>
            </a:r>
            <a:r>
              <a:rPr lang="en-US" dirty="0" err="1"/>
              <a:t>հաստատելու</a:t>
            </a:r>
            <a:r>
              <a:rPr lang="en-US" dirty="0"/>
              <a:t>, </a:t>
            </a:r>
            <a:r>
              <a:rPr lang="en-US" dirty="0" err="1"/>
              <a:t>թե</a:t>
            </a:r>
            <a:r>
              <a:rPr lang="en-US" dirty="0"/>
              <a:t> </a:t>
            </a:r>
            <a:r>
              <a:rPr lang="en-US" dirty="0" err="1"/>
              <a:t>տեղանքները</a:t>
            </a:r>
            <a:r>
              <a:rPr lang="en-US" dirty="0"/>
              <a:t> </a:t>
            </a:r>
            <a:r>
              <a:rPr lang="en-US" dirty="0" err="1"/>
              <a:t>կենսունա՞կ</a:t>
            </a:r>
            <a:r>
              <a:rPr lang="en-US" dirty="0"/>
              <a:t> </a:t>
            </a:r>
            <a:r>
              <a:rPr lang="en-US" dirty="0" err="1"/>
              <a:t>են</a:t>
            </a:r>
            <a:r>
              <a:rPr lang="en-US" dirty="0"/>
              <a:t> </a:t>
            </a:r>
            <a:r>
              <a:rPr lang="en-US" dirty="0" err="1"/>
              <a:t>արդյոք</a:t>
            </a:r>
            <a:r>
              <a:rPr lang="en-US" dirty="0"/>
              <a:t> </a:t>
            </a:r>
            <a:r>
              <a:rPr lang="en-US" dirty="0" err="1"/>
              <a:t>երկրաջերմային</a:t>
            </a:r>
            <a:r>
              <a:rPr lang="en-US" dirty="0"/>
              <a:t> </a:t>
            </a:r>
            <a:r>
              <a:rPr lang="en-US" dirty="0" err="1"/>
              <a:t>էլեկտրակայաններ</a:t>
            </a:r>
            <a:r>
              <a:rPr lang="en-US" dirty="0"/>
              <a:t> </a:t>
            </a:r>
            <a:r>
              <a:rPr lang="en-US" dirty="0" err="1"/>
              <a:t>կառուցելու</a:t>
            </a:r>
            <a:r>
              <a:rPr lang="en-US" dirty="0"/>
              <a:t> </a:t>
            </a:r>
            <a:r>
              <a:rPr lang="en-US" dirty="0" err="1"/>
              <a:t>համար</a:t>
            </a:r>
            <a:r>
              <a:rPr lang="en-US" dirty="0"/>
              <a:t>։</a:t>
            </a:r>
            <a:endParaRPr dirty="0"/>
          </a:p>
        </p:txBody>
      </p:sp>
      <p:sp>
        <p:nvSpPr>
          <p:cNvPr id="286" name="Shape 28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Այդ</a:t>
            </a:r>
            <a:r>
              <a:rPr lang="en-US" dirty="0"/>
              <a:t> </a:t>
            </a:r>
            <a:r>
              <a:rPr lang="en-US" dirty="0" err="1"/>
              <a:t>առումով</a:t>
            </a:r>
            <a:r>
              <a:rPr lang="en-US" dirty="0"/>
              <a:t> </a:t>
            </a:r>
            <a:r>
              <a:rPr lang="en-US" dirty="0" err="1"/>
              <a:t>կարևոր</a:t>
            </a:r>
            <a:r>
              <a:rPr lang="en-US" dirty="0"/>
              <a:t> </a:t>
            </a:r>
            <a:r>
              <a:rPr lang="en-US" dirty="0" err="1"/>
              <a:t>ցուցանիշ</a:t>
            </a:r>
            <a:r>
              <a:rPr lang="en-US" dirty="0"/>
              <a:t> է </a:t>
            </a:r>
            <a:r>
              <a:rPr lang="en-US" dirty="0" err="1"/>
              <a:t>համարվում</a:t>
            </a:r>
            <a:r>
              <a:rPr lang="en-US" dirty="0"/>
              <a:t> «</a:t>
            </a:r>
            <a:r>
              <a:rPr lang="en-US" dirty="0" err="1"/>
              <a:t>համախառն</a:t>
            </a:r>
            <a:r>
              <a:rPr lang="en-US" dirty="0"/>
              <a:t> </a:t>
            </a:r>
            <a:r>
              <a:rPr lang="en-US" dirty="0" err="1"/>
              <a:t>վերջնական</a:t>
            </a:r>
            <a:r>
              <a:rPr lang="en-US" dirty="0"/>
              <a:t> </a:t>
            </a:r>
            <a:r>
              <a:rPr lang="en-US" dirty="0" err="1"/>
              <a:t>էներգասպառումը</a:t>
            </a:r>
            <a:r>
              <a:rPr lang="en-US" dirty="0"/>
              <a:t>», </a:t>
            </a:r>
            <a:r>
              <a:rPr lang="en-US" dirty="0" err="1"/>
              <a:t>որը</a:t>
            </a:r>
            <a:r>
              <a:rPr lang="en-US" dirty="0"/>
              <a:t> </a:t>
            </a:r>
            <a:r>
              <a:rPr lang="en-US" dirty="0" err="1"/>
              <a:t>նշանակում</a:t>
            </a:r>
            <a:r>
              <a:rPr lang="en-US" dirty="0"/>
              <a:t> է </a:t>
            </a:r>
            <a:r>
              <a:rPr lang="en-US" dirty="0" err="1"/>
              <a:t>էներգակիրների</a:t>
            </a:r>
            <a:r>
              <a:rPr lang="en-US" dirty="0"/>
              <a:t> </a:t>
            </a:r>
            <a:r>
              <a:rPr lang="en-US" dirty="0" err="1"/>
              <a:t>մատակարարում</a:t>
            </a:r>
            <a:r>
              <a:rPr lang="en-US" dirty="0"/>
              <a:t> </a:t>
            </a:r>
            <a:r>
              <a:rPr lang="en-US" dirty="0" err="1"/>
              <a:t>տնտեսությանը</a:t>
            </a:r>
            <a:r>
              <a:rPr lang="en-US" dirty="0"/>
              <a:t>, </a:t>
            </a:r>
            <a:r>
              <a:rPr lang="en-US" dirty="0" err="1"/>
              <a:t>ներառյալ</a:t>
            </a:r>
            <a:r>
              <a:rPr lang="en-US" dirty="0"/>
              <a:t> </a:t>
            </a:r>
            <a:r>
              <a:rPr lang="en-US" dirty="0" err="1"/>
              <a:t>դրանց</a:t>
            </a:r>
            <a:r>
              <a:rPr lang="en-US" dirty="0"/>
              <a:t> </a:t>
            </a:r>
            <a:r>
              <a:rPr lang="en-US" dirty="0" err="1"/>
              <a:t>սպառումը</a:t>
            </a:r>
            <a:r>
              <a:rPr lang="en-US" dirty="0"/>
              <a:t> </a:t>
            </a:r>
            <a:r>
              <a:rPr lang="en-US" dirty="0" err="1"/>
              <a:t>էլեկտրական</a:t>
            </a:r>
            <a:r>
              <a:rPr lang="en-US" dirty="0"/>
              <a:t> և </a:t>
            </a:r>
            <a:r>
              <a:rPr lang="en-US" dirty="0" err="1"/>
              <a:t>ջերմային</a:t>
            </a:r>
            <a:r>
              <a:rPr lang="en-US" dirty="0"/>
              <a:t> </a:t>
            </a:r>
            <a:r>
              <a:rPr lang="en-US" dirty="0" err="1"/>
              <a:t>էներգիա</a:t>
            </a:r>
            <a:r>
              <a:rPr lang="en-US" dirty="0"/>
              <a:t> </a:t>
            </a:r>
            <a:r>
              <a:rPr lang="en-US" dirty="0" err="1"/>
              <a:t>ստանալու</a:t>
            </a:r>
            <a:r>
              <a:rPr lang="en-US" dirty="0"/>
              <a:t> </a:t>
            </a:r>
            <a:r>
              <a:rPr lang="en-US" dirty="0" err="1"/>
              <a:t>նպատակով</a:t>
            </a:r>
            <a:r>
              <a:rPr lang="en-US" dirty="0"/>
              <a:t>, </a:t>
            </a:r>
            <a:r>
              <a:rPr lang="en-US" dirty="0" err="1"/>
              <a:t>այդ</a:t>
            </a:r>
            <a:r>
              <a:rPr lang="en-US" dirty="0"/>
              <a:t> </a:t>
            </a:r>
            <a:r>
              <a:rPr lang="en-US" dirty="0" err="1"/>
              <a:t>թվում</a:t>
            </a:r>
            <a:r>
              <a:rPr lang="en-US" dirty="0"/>
              <a:t> </a:t>
            </a:r>
            <a:r>
              <a:rPr lang="en-US" dirty="0" err="1"/>
              <a:t>էներգիայի</a:t>
            </a:r>
            <a:r>
              <a:rPr lang="en-US" dirty="0"/>
              <a:t> </a:t>
            </a:r>
            <a:r>
              <a:rPr lang="en-US" dirty="0" err="1"/>
              <a:t>արտադրության</a:t>
            </a:r>
            <a:r>
              <a:rPr lang="en-US" dirty="0"/>
              <a:t> և </a:t>
            </a:r>
            <a:r>
              <a:rPr lang="en-US" dirty="0" err="1"/>
              <a:t>բաշխման</a:t>
            </a:r>
            <a:r>
              <a:rPr lang="en-US" dirty="0"/>
              <a:t> </a:t>
            </a:r>
            <a:r>
              <a:rPr lang="en-US" dirty="0" err="1"/>
              <a:t>ընթացքում</a:t>
            </a:r>
            <a:r>
              <a:rPr lang="en-US" dirty="0"/>
              <a:t> </a:t>
            </a:r>
            <a:r>
              <a:rPr lang="en-US" dirty="0" err="1"/>
              <a:t>առաջացող</a:t>
            </a:r>
            <a:r>
              <a:rPr lang="en-US" dirty="0"/>
              <a:t> </a:t>
            </a:r>
            <a:r>
              <a:rPr lang="en-US" dirty="0" err="1"/>
              <a:t>կորուստները</a:t>
            </a:r>
            <a:r>
              <a:rPr lang="en-US" dirty="0"/>
              <a:t>։ </a:t>
            </a:r>
            <a:r>
              <a:rPr lang="en-US" dirty="0" err="1"/>
              <a:t>Այս</a:t>
            </a:r>
            <a:r>
              <a:rPr lang="en-US" dirty="0"/>
              <a:t> </a:t>
            </a:r>
            <a:r>
              <a:rPr lang="en-US" dirty="0" err="1"/>
              <a:t>ցուցանիշը</a:t>
            </a:r>
            <a:r>
              <a:rPr lang="en-US" dirty="0"/>
              <a:t> </a:t>
            </a:r>
            <a:r>
              <a:rPr lang="en-US" dirty="0" err="1"/>
              <a:t>կարևոր</a:t>
            </a:r>
            <a:r>
              <a:rPr lang="en-US" dirty="0"/>
              <a:t> է </a:t>
            </a:r>
            <a:r>
              <a:rPr lang="en-US" dirty="0" err="1"/>
              <a:t>նաև</a:t>
            </a:r>
            <a:r>
              <a:rPr lang="en-US" dirty="0"/>
              <a:t> </a:t>
            </a:r>
            <a:r>
              <a:rPr lang="en-US" dirty="0" err="1"/>
              <a:t>այն</a:t>
            </a:r>
            <a:r>
              <a:rPr lang="en-US" dirty="0"/>
              <a:t> </a:t>
            </a:r>
            <a:r>
              <a:rPr lang="en-US" dirty="0" err="1"/>
              <a:t>առումով</a:t>
            </a:r>
            <a:r>
              <a:rPr lang="en-US" dirty="0"/>
              <a:t>, </a:t>
            </a:r>
            <a:r>
              <a:rPr lang="en-US" dirty="0" err="1"/>
              <a:t>որպեսզի</a:t>
            </a:r>
            <a:r>
              <a:rPr lang="en-US" dirty="0"/>
              <a:t> </a:t>
            </a:r>
            <a:r>
              <a:rPr lang="en-US" dirty="0" err="1"/>
              <a:t>մշտադիտարկվի</a:t>
            </a:r>
            <a:r>
              <a:rPr lang="en-US" dirty="0"/>
              <a:t> և </a:t>
            </a:r>
            <a:r>
              <a:rPr lang="en-US" dirty="0" err="1"/>
              <a:t>վերահսկվի</a:t>
            </a:r>
            <a:r>
              <a:rPr lang="en-US" dirty="0"/>
              <a:t> </a:t>
            </a:r>
            <a:r>
              <a:rPr lang="en-US" dirty="0" err="1"/>
              <a:t>հանածո</a:t>
            </a:r>
            <a:r>
              <a:rPr lang="en-US" dirty="0"/>
              <a:t> </a:t>
            </a:r>
            <a:r>
              <a:rPr lang="en-US" dirty="0" err="1"/>
              <a:t>վառելիքի</a:t>
            </a:r>
            <a:r>
              <a:rPr lang="en-US" dirty="0"/>
              <a:t> </a:t>
            </a:r>
            <a:r>
              <a:rPr lang="en-US" dirty="0" err="1"/>
              <a:t>օգտագործումը</a:t>
            </a:r>
            <a:r>
              <a:rPr lang="en-US" dirty="0"/>
              <a:t> </a:t>
            </a:r>
            <a:r>
              <a:rPr lang="en-US" dirty="0" err="1"/>
              <a:t>կլիմայի</a:t>
            </a:r>
            <a:r>
              <a:rPr lang="en-US" dirty="0"/>
              <a:t> </a:t>
            </a:r>
            <a:r>
              <a:rPr lang="en-US" dirty="0" err="1"/>
              <a:t>փոփոխության</a:t>
            </a:r>
            <a:r>
              <a:rPr lang="en-US" dirty="0"/>
              <a:t> </a:t>
            </a:r>
            <a:r>
              <a:rPr lang="en-US" dirty="0" err="1"/>
              <a:t>ենթատեքստում</a:t>
            </a:r>
            <a:r>
              <a:rPr lang="en-US" dirty="0"/>
              <a:t>։ </a:t>
            </a:r>
            <a:r>
              <a:rPr lang="en-US" dirty="0" err="1"/>
              <a:t>Հայտնի</a:t>
            </a:r>
            <a:r>
              <a:rPr lang="en-US" dirty="0"/>
              <a:t> է, </a:t>
            </a:r>
            <a:r>
              <a:rPr lang="en-US" dirty="0" err="1"/>
              <a:t>որ</a:t>
            </a:r>
            <a:r>
              <a:rPr lang="en-US" dirty="0"/>
              <a:t> </a:t>
            </a:r>
            <a:r>
              <a:rPr lang="en-US" dirty="0" err="1"/>
              <a:t>գլոբալ</a:t>
            </a:r>
            <a:r>
              <a:rPr lang="en-US" dirty="0"/>
              <a:t> </a:t>
            </a:r>
            <a:r>
              <a:rPr lang="en-US" dirty="0" err="1"/>
              <a:t>տաքացման</a:t>
            </a:r>
            <a:r>
              <a:rPr lang="en-US" dirty="0"/>
              <a:t> և </a:t>
            </a:r>
            <a:r>
              <a:rPr lang="en-US" dirty="0" err="1"/>
              <a:t>կլիմայափոփոխության</a:t>
            </a:r>
            <a:r>
              <a:rPr lang="en-US" dirty="0"/>
              <a:t> </a:t>
            </a:r>
            <a:r>
              <a:rPr lang="en-US" dirty="0" err="1"/>
              <a:t>գլխավոր</a:t>
            </a:r>
            <a:r>
              <a:rPr lang="en-US" dirty="0"/>
              <a:t> «</a:t>
            </a:r>
            <a:r>
              <a:rPr lang="en-US" dirty="0" err="1"/>
              <a:t>մեղավորներից</a:t>
            </a:r>
            <a:r>
              <a:rPr lang="en-US" dirty="0"/>
              <a:t>» է </a:t>
            </a:r>
            <a:r>
              <a:rPr lang="en-US" dirty="0" err="1"/>
              <a:t>հանածո</a:t>
            </a:r>
            <a:r>
              <a:rPr lang="en-US" dirty="0"/>
              <a:t> </a:t>
            </a:r>
            <a:r>
              <a:rPr lang="en-US" dirty="0" err="1"/>
              <a:t>վառելիքներից</a:t>
            </a:r>
            <a:r>
              <a:rPr lang="en-US" dirty="0"/>
              <a:t> </a:t>
            </a:r>
            <a:r>
              <a:rPr lang="en-US" dirty="0" err="1"/>
              <a:t>ստացվող</a:t>
            </a:r>
            <a:r>
              <a:rPr lang="en-US" dirty="0"/>
              <a:t> և </a:t>
            </a:r>
            <a:r>
              <a:rPr lang="en-US" dirty="0" err="1"/>
              <a:t>օգտագործվող</a:t>
            </a:r>
            <a:r>
              <a:rPr lang="en-US" dirty="0"/>
              <a:t> </a:t>
            </a:r>
            <a:r>
              <a:rPr lang="en-US" dirty="0" err="1"/>
              <a:t>էներգիան</a:t>
            </a:r>
            <a:r>
              <a:rPr lang="en-US" dirty="0"/>
              <a:t>։ </a:t>
            </a:r>
            <a:r>
              <a:rPr lang="en-US" dirty="0" err="1"/>
              <a:t>Որքան</a:t>
            </a:r>
            <a:r>
              <a:rPr lang="en-US" dirty="0"/>
              <a:t> </a:t>
            </a:r>
            <a:r>
              <a:rPr lang="en-US" dirty="0" err="1"/>
              <a:t>քիչ</a:t>
            </a:r>
            <a:r>
              <a:rPr lang="en-US" dirty="0"/>
              <a:t> է </a:t>
            </a:r>
            <a:r>
              <a:rPr lang="en-US" dirty="0" err="1"/>
              <a:t>հանածո</a:t>
            </a:r>
            <a:r>
              <a:rPr lang="en-US" dirty="0"/>
              <a:t> </a:t>
            </a:r>
            <a:r>
              <a:rPr lang="en-US" dirty="0" err="1"/>
              <a:t>էներգակիրների</a:t>
            </a:r>
            <a:r>
              <a:rPr lang="en-US" dirty="0"/>
              <a:t> </a:t>
            </a:r>
            <a:r>
              <a:rPr lang="en-US" dirty="0" err="1"/>
              <a:t>մասնաբաժինը</a:t>
            </a:r>
            <a:r>
              <a:rPr lang="en-US" dirty="0"/>
              <a:t> </a:t>
            </a:r>
            <a:r>
              <a:rPr lang="en-US" dirty="0" err="1"/>
              <a:t>համախառն</a:t>
            </a:r>
            <a:r>
              <a:rPr lang="en-US" dirty="0"/>
              <a:t> </a:t>
            </a:r>
            <a:r>
              <a:rPr lang="en-US" dirty="0" err="1"/>
              <a:t>վերջնական</a:t>
            </a:r>
            <a:r>
              <a:rPr lang="en-US" dirty="0"/>
              <a:t> </a:t>
            </a:r>
            <a:r>
              <a:rPr lang="en-US" dirty="0" err="1"/>
              <a:t>էներգասպառման</a:t>
            </a:r>
            <a:r>
              <a:rPr lang="en-US" dirty="0"/>
              <a:t> </a:t>
            </a:r>
            <a:r>
              <a:rPr lang="en-US" dirty="0" err="1"/>
              <a:t>մեջ</a:t>
            </a:r>
            <a:r>
              <a:rPr lang="en-US" dirty="0"/>
              <a:t>, </a:t>
            </a:r>
            <a:r>
              <a:rPr lang="en-US" dirty="0" err="1"/>
              <a:t>այնքան</a:t>
            </a:r>
            <a:r>
              <a:rPr lang="en-US" dirty="0"/>
              <a:t> </a:t>
            </a:r>
            <a:r>
              <a:rPr lang="en-US" dirty="0" err="1"/>
              <a:t>ավելի</a:t>
            </a:r>
            <a:r>
              <a:rPr lang="en-US" dirty="0"/>
              <a:t> </a:t>
            </a:r>
            <a:r>
              <a:rPr lang="en-US" dirty="0" err="1"/>
              <a:t>մեծ</a:t>
            </a:r>
            <a:r>
              <a:rPr lang="en-US" dirty="0"/>
              <a:t> է </a:t>
            </a:r>
            <a:r>
              <a:rPr lang="en-US" dirty="0" err="1"/>
              <a:t>այլընտրանքային</a:t>
            </a:r>
            <a:r>
              <a:rPr lang="en-US" dirty="0"/>
              <a:t>՝ </a:t>
            </a:r>
            <a:r>
              <a:rPr lang="en-US" dirty="0" err="1"/>
              <a:t>վերականգնվող</a:t>
            </a:r>
            <a:r>
              <a:rPr lang="en-US" dirty="0"/>
              <a:t>, </a:t>
            </a:r>
            <a:r>
              <a:rPr lang="en-US" dirty="0" err="1"/>
              <a:t>էներգիայի</a:t>
            </a:r>
            <a:r>
              <a:rPr lang="en-US" dirty="0"/>
              <a:t> </a:t>
            </a:r>
            <a:r>
              <a:rPr lang="en-US" dirty="0" err="1"/>
              <a:t>կիրառումը</a:t>
            </a:r>
            <a:r>
              <a:rPr lang="en-US" dirty="0"/>
              <a:t> </a:t>
            </a:r>
            <a:r>
              <a:rPr lang="en-US" dirty="0" err="1"/>
              <a:t>տվյալ</a:t>
            </a:r>
            <a:r>
              <a:rPr lang="en-US" dirty="0"/>
              <a:t> </a:t>
            </a:r>
            <a:r>
              <a:rPr lang="en-US" dirty="0" err="1"/>
              <a:t>երկրում</a:t>
            </a:r>
            <a:r>
              <a:rPr lang="en-US" dirty="0"/>
              <a:t> և </a:t>
            </a:r>
            <a:r>
              <a:rPr lang="en-US" dirty="0" err="1"/>
              <a:t>հետևաբար</a:t>
            </a:r>
            <a:r>
              <a:rPr lang="en-US" dirty="0"/>
              <a:t> </a:t>
            </a:r>
            <a:r>
              <a:rPr lang="en-US" dirty="0" err="1"/>
              <a:t>փոքր</a:t>
            </a:r>
            <a:r>
              <a:rPr lang="en-US" dirty="0"/>
              <a:t> է </a:t>
            </a:r>
            <a:r>
              <a:rPr lang="en-US" dirty="0" err="1"/>
              <a:t>նրա</a:t>
            </a:r>
            <a:r>
              <a:rPr lang="en-US" dirty="0"/>
              <a:t> </a:t>
            </a:r>
            <a:r>
              <a:rPr lang="en-US" dirty="0" err="1"/>
              <a:t>բացասական</a:t>
            </a:r>
            <a:r>
              <a:rPr lang="en-US" dirty="0"/>
              <a:t> </a:t>
            </a:r>
            <a:r>
              <a:rPr lang="en-US" dirty="0" err="1"/>
              <a:t>ազդեցությունը</a:t>
            </a:r>
            <a:r>
              <a:rPr lang="en-US" dirty="0"/>
              <a:t> </a:t>
            </a:r>
            <a:r>
              <a:rPr lang="en-US" dirty="0" err="1"/>
              <a:t>բնության</a:t>
            </a:r>
            <a:r>
              <a:rPr lang="en-US" dirty="0"/>
              <a:t> </a:t>
            </a:r>
            <a:r>
              <a:rPr lang="en-US" dirty="0" err="1"/>
              <a:t>վրա</a:t>
            </a:r>
            <a:r>
              <a:rPr lang="en-US" dirty="0"/>
              <a:t>։ </a:t>
            </a:r>
            <a:endParaRPr dirty="0"/>
          </a:p>
        </p:txBody>
      </p:sp>
      <p:sp>
        <p:nvSpPr>
          <p:cNvPr id="135" name="Shape 13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2009-2011 թթ. մակերևույթի հետազոտման համակողմանի աշխատանքներ են  իրականացվել Քարքարի տեղանքում, այդ թվում՝ տեղանքի հետազոտում, մագնիսաթելուրային զոնդավորում, եռաչափ մագնիսաթելուրային զոնդավորում, ինչպես նաև հետազոտական հորատում երկու հորատանցքով՝ համապատասխանաբար 1500 և 1784 մ խորությամբ։ Կատարվել է նաև վաղ փուլի տնտեսական և ֆինանսական գնահատում։ ՀՀ կառավարությունը ներկայումս աշխատանքներ է տանում ներդրողների ներգրավման ուղղությամբ, որպեսզի իրականացվի երկրաջերմային էլեկտրակայանի կառուցում։ </a:t>
            </a:r>
            <a:endParaRPr/>
          </a:p>
          <a:p>
            <a:pPr marL="0" lvl="0" indent="0">
              <a:spcBef>
                <a:spcPts val="0"/>
              </a:spcBef>
              <a:spcAft>
                <a:spcPts val="0"/>
              </a:spcAft>
              <a:buClr>
                <a:schemeClr val="dk1"/>
              </a:buClr>
              <a:buSzPts val="1100"/>
              <a:buFont typeface="Arial"/>
              <a:buNone/>
            </a:pPr>
            <a:r>
              <a:rPr lang="en-US"/>
              <a:t>Հայաստանում երկրաջերմային ռեսուրսների ընդհանուր ներուժը գնահատվել է մինչև 75 ՄՎտ։ Սակայն կարևոր է նշել, որ սահմանափակ հետախուզական աշխատանքների և Հայաստանի երկրաջերմային ռեսուրսների մասին տեղեկությունների պատճառով, այս միջակայքը ինչ-որ չափով կամայական է, և երկրաջերմային ռեսուրսի իրական ներուժը կարող է լինել շատ ավելի բարձր։ Ռեսուրսի ներուժի ստույգ գնահատումներ հնարավոր չեն լինի՝ մինչև չկատարվեն ռեսուրսի գնահատման լրացուցիչ աշխատանքներ։ ՆՊ-ի նպատակներով, ենթադրվում է, որ մինչև 2020 թ. Հայաստանում կարող է զարգացվել առավելագույնը 25 ՄՎտ երկրաջերմային էներգիա, և ենթադրվում է, որ դա կներառի միայն Քարքարի տեղանքը։ Այնուամենայնիվ, տեղանքի հաջող հետախուզումը և զարգացումը կարող են օգնել խթանել երկրաջերմային էներգետիկայի աճը Հայաստանի այլ տեղանքներում։</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294" name="Shape 29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err="1"/>
              <a:t>Արևային</a:t>
            </a:r>
            <a:r>
              <a:rPr lang="en-US" dirty="0"/>
              <a:t> </a:t>
            </a:r>
            <a:r>
              <a:rPr lang="en-US" dirty="0" err="1"/>
              <a:t>էներգիայից</a:t>
            </a:r>
            <a:r>
              <a:rPr lang="en-US" dirty="0"/>
              <a:t> </a:t>
            </a:r>
            <a:r>
              <a:rPr lang="en-US" dirty="0" err="1"/>
              <a:t>էլեկտրաէներգիայի</a:t>
            </a:r>
            <a:r>
              <a:rPr lang="en-US" dirty="0"/>
              <a:t> </a:t>
            </a:r>
            <a:r>
              <a:rPr lang="en-US" dirty="0" err="1"/>
              <a:t>ստացումը</a:t>
            </a:r>
            <a:r>
              <a:rPr lang="en-US" dirty="0"/>
              <a:t> </a:t>
            </a:r>
            <a:r>
              <a:rPr lang="en-US" dirty="0" err="1"/>
              <a:t>հնարավոր</a:t>
            </a:r>
            <a:r>
              <a:rPr lang="en-US" dirty="0"/>
              <a:t> է </a:t>
            </a:r>
            <a:r>
              <a:rPr lang="en-US" dirty="0" err="1"/>
              <a:t>տարբեր</a:t>
            </a:r>
            <a:r>
              <a:rPr lang="en-US" dirty="0"/>
              <a:t> </a:t>
            </a:r>
            <a:r>
              <a:rPr lang="en-US" dirty="0" err="1"/>
              <a:t>տեխնոլոգիաներով</a:t>
            </a:r>
            <a:r>
              <a:rPr lang="en-US" dirty="0"/>
              <a:t>։ </a:t>
            </a:r>
            <a:r>
              <a:rPr lang="en-US" dirty="0" err="1"/>
              <a:t>Արևային</a:t>
            </a:r>
            <a:r>
              <a:rPr lang="en-US" dirty="0"/>
              <a:t> ՖՎ</a:t>
            </a:r>
            <a:endParaRPr dirty="0"/>
          </a:p>
          <a:p>
            <a:pPr marL="0" lvl="0" indent="0" rtl="0">
              <a:spcBef>
                <a:spcPts val="0"/>
              </a:spcBef>
              <a:spcAft>
                <a:spcPts val="0"/>
              </a:spcAft>
              <a:buClr>
                <a:schemeClr val="dk1"/>
              </a:buClr>
              <a:buSzPts val="1100"/>
              <a:buFont typeface="Arial"/>
              <a:buNone/>
            </a:pPr>
            <a:r>
              <a:rPr lang="en-US" dirty="0" err="1"/>
              <a:t>էլեկտրակայանի</a:t>
            </a:r>
            <a:r>
              <a:rPr lang="en-US" dirty="0"/>
              <a:t> </a:t>
            </a:r>
            <a:r>
              <a:rPr lang="en-US" dirty="0" err="1"/>
              <a:t>դեպքում</a:t>
            </a:r>
            <a:r>
              <a:rPr lang="en-US" dirty="0"/>
              <a:t> </a:t>
            </a:r>
            <a:r>
              <a:rPr lang="en-US" dirty="0" err="1"/>
              <a:t>արևի</a:t>
            </a:r>
            <a:r>
              <a:rPr lang="en-US" dirty="0"/>
              <a:t> </a:t>
            </a:r>
            <a:r>
              <a:rPr lang="en-US" dirty="0" err="1"/>
              <a:t>լուսային</a:t>
            </a:r>
            <a:r>
              <a:rPr lang="en-US" dirty="0"/>
              <a:t> </a:t>
            </a:r>
            <a:r>
              <a:rPr lang="en-US" dirty="0" err="1"/>
              <a:t>էներգիան</a:t>
            </a:r>
            <a:r>
              <a:rPr lang="en-US" dirty="0"/>
              <a:t> </a:t>
            </a:r>
            <a:r>
              <a:rPr lang="en-US" dirty="0" err="1"/>
              <a:t>կլանվելով</a:t>
            </a:r>
            <a:r>
              <a:rPr lang="en-US" dirty="0"/>
              <a:t> </a:t>
            </a:r>
            <a:r>
              <a:rPr lang="en-US" dirty="0" err="1"/>
              <a:t>բյուրեղի</a:t>
            </a:r>
            <a:r>
              <a:rPr lang="en-US" dirty="0"/>
              <a:t> </a:t>
            </a:r>
            <a:r>
              <a:rPr lang="en-US" dirty="0" err="1"/>
              <a:t>կողմից</a:t>
            </a:r>
            <a:r>
              <a:rPr lang="en-US" dirty="0"/>
              <a:t> </a:t>
            </a:r>
            <a:r>
              <a:rPr lang="en-US" dirty="0" err="1"/>
              <a:t>դրանում</a:t>
            </a:r>
            <a:r>
              <a:rPr lang="en-US" dirty="0"/>
              <a:t> </a:t>
            </a:r>
            <a:r>
              <a:rPr lang="en-US" dirty="0" err="1"/>
              <a:t>ընթացող</a:t>
            </a:r>
            <a:r>
              <a:rPr lang="en-US" dirty="0"/>
              <a:t> </a:t>
            </a:r>
            <a:r>
              <a:rPr lang="en-US" dirty="0" err="1"/>
              <a:t>պրոցեսների</a:t>
            </a:r>
            <a:endParaRPr dirty="0"/>
          </a:p>
          <a:p>
            <a:pPr marL="0" lvl="0" indent="0" rtl="0">
              <a:spcBef>
                <a:spcPts val="0"/>
              </a:spcBef>
              <a:spcAft>
                <a:spcPts val="0"/>
              </a:spcAft>
              <a:buClr>
                <a:schemeClr val="dk1"/>
              </a:buClr>
              <a:buSzPts val="1100"/>
              <a:buFont typeface="Arial"/>
              <a:buNone/>
            </a:pPr>
            <a:r>
              <a:rPr lang="en-US" dirty="0" err="1"/>
              <a:t>արդյունքում</a:t>
            </a:r>
            <a:r>
              <a:rPr lang="en-US" dirty="0"/>
              <a:t> </a:t>
            </a:r>
            <a:r>
              <a:rPr lang="en-US" dirty="0" err="1"/>
              <a:t>վերածվում</a:t>
            </a:r>
            <a:r>
              <a:rPr lang="en-US" dirty="0"/>
              <a:t> է </a:t>
            </a:r>
            <a:r>
              <a:rPr lang="en-US" dirty="0" err="1"/>
              <a:t>էլեկտրական</a:t>
            </a:r>
            <a:r>
              <a:rPr lang="en-US" dirty="0"/>
              <a:t> </a:t>
            </a:r>
            <a:r>
              <a:rPr lang="en-US" dirty="0" err="1"/>
              <a:t>էներգիայի</a:t>
            </a:r>
            <a:r>
              <a:rPr lang="en-US" dirty="0"/>
              <a:t>։ </a:t>
            </a:r>
            <a:r>
              <a:rPr lang="en-US" dirty="0" err="1"/>
              <a:t>Արևային</a:t>
            </a:r>
            <a:r>
              <a:rPr lang="en-US" dirty="0"/>
              <a:t> </a:t>
            </a:r>
            <a:r>
              <a:rPr lang="en-US" dirty="0" err="1"/>
              <a:t>ֆոտովոլտային</a:t>
            </a:r>
            <a:r>
              <a:rPr lang="en-US" dirty="0"/>
              <a:t> </a:t>
            </a:r>
            <a:r>
              <a:rPr lang="en-US" dirty="0" err="1"/>
              <a:t>կայանի</a:t>
            </a:r>
            <a:r>
              <a:rPr lang="en-US" dirty="0"/>
              <a:t> </a:t>
            </a:r>
            <a:r>
              <a:rPr lang="en-US" dirty="0" err="1"/>
              <a:t>կառուցվածքը</a:t>
            </a:r>
            <a:endParaRPr dirty="0"/>
          </a:p>
          <a:p>
            <a:pPr marL="0" lvl="0" indent="0" rtl="0">
              <a:spcBef>
                <a:spcPts val="0"/>
              </a:spcBef>
              <a:spcAft>
                <a:spcPts val="0"/>
              </a:spcAft>
              <a:buClr>
                <a:schemeClr val="dk1"/>
              </a:buClr>
              <a:buSzPts val="1100"/>
              <a:buFont typeface="Arial"/>
              <a:buNone/>
            </a:pPr>
            <a:r>
              <a:rPr lang="en-US" dirty="0" err="1"/>
              <a:t>ներկայացված</a:t>
            </a:r>
            <a:r>
              <a:rPr lang="en-US" dirty="0"/>
              <a:t> է </a:t>
            </a:r>
            <a:r>
              <a:rPr lang="en-US" dirty="0" err="1"/>
              <a:t>Պատկեր</a:t>
            </a:r>
            <a:r>
              <a:rPr lang="en-US" dirty="0"/>
              <a:t> 2-ում։</a:t>
            </a:r>
            <a:endParaRPr dirty="0"/>
          </a:p>
          <a:p>
            <a:pPr marL="0" lvl="0" indent="0" rtl="0">
              <a:spcBef>
                <a:spcPts val="0"/>
              </a:spcBef>
              <a:spcAft>
                <a:spcPts val="0"/>
              </a:spcAft>
              <a:buNone/>
            </a:pPr>
            <a:endParaRPr dirty="0"/>
          </a:p>
        </p:txBody>
      </p:sp>
      <p:sp>
        <p:nvSpPr>
          <p:cNvPr id="302" name="Shape 30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err="1"/>
              <a:t>Հայաստանն</a:t>
            </a:r>
            <a:r>
              <a:rPr lang="en-US" dirty="0"/>
              <a:t> </a:t>
            </a:r>
            <a:r>
              <a:rPr lang="en-US" dirty="0" err="1"/>
              <a:t>ունի</a:t>
            </a:r>
            <a:r>
              <a:rPr lang="en-US" dirty="0"/>
              <a:t> </a:t>
            </a:r>
            <a:r>
              <a:rPr lang="en-US" dirty="0" err="1"/>
              <a:t>արևային</a:t>
            </a:r>
            <a:r>
              <a:rPr lang="en-US" dirty="0"/>
              <a:t> </a:t>
            </a:r>
            <a:r>
              <a:rPr lang="en-US" dirty="0" err="1"/>
              <a:t>բավարար</a:t>
            </a:r>
            <a:r>
              <a:rPr lang="en-US" dirty="0"/>
              <a:t> </a:t>
            </a:r>
            <a:r>
              <a:rPr lang="en-US" dirty="0" err="1"/>
              <a:t>ռեսուրսներ</a:t>
            </a:r>
            <a:r>
              <a:rPr lang="en-US" dirty="0"/>
              <a:t>, և </a:t>
            </a:r>
            <a:r>
              <a:rPr lang="en-US" dirty="0" err="1"/>
              <a:t>տարեկան</a:t>
            </a:r>
            <a:r>
              <a:rPr lang="en-US" dirty="0"/>
              <a:t> </a:t>
            </a:r>
            <a:r>
              <a:rPr lang="en-US" dirty="0" err="1"/>
              <a:t>միջին</a:t>
            </a:r>
            <a:r>
              <a:rPr lang="en-US" dirty="0"/>
              <a:t> </a:t>
            </a:r>
            <a:r>
              <a:rPr lang="en-US" dirty="0" err="1"/>
              <a:t>գլոբալ</a:t>
            </a:r>
            <a:r>
              <a:rPr lang="en-US" dirty="0"/>
              <a:t> </a:t>
            </a:r>
            <a:r>
              <a:rPr lang="en-US" dirty="0" err="1"/>
              <a:t>հորիզոնական</a:t>
            </a:r>
            <a:r>
              <a:rPr lang="en-US" dirty="0"/>
              <a:t> </a:t>
            </a:r>
            <a:r>
              <a:rPr lang="en-US" dirty="0" err="1"/>
              <a:t>ճառագայթումը</a:t>
            </a:r>
            <a:endParaRPr dirty="0"/>
          </a:p>
          <a:p>
            <a:pPr marL="0" lvl="0" indent="0" rtl="0">
              <a:spcBef>
                <a:spcPts val="0"/>
              </a:spcBef>
              <a:spcAft>
                <a:spcPts val="0"/>
              </a:spcAft>
              <a:buClr>
                <a:schemeClr val="dk1"/>
              </a:buClr>
              <a:buSzPts val="1100"/>
              <a:buFont typeface="Arial"/>
              <a:buNone/>
            </a:pPr>
            <a:r>
              <a:rPr lang="en-US" dirty="0"/>
              <a:t>(ԳՀՃ) </a:t>
            </a:r>
            <a:r>
              <a:rPr lang="en-US" dirty="0" err="1"/>
              <a:t>կազմում</a:t>
            </a:r>
            <a:r>
              <a:rPr lang="en-US" dirty="0"/>
              <a:t> է 1490 </a:t>
            </a:r>
            <a:r>
              <a:rPr lang="en-US" dirty="0" err="1"/>
              <a:t>կՎտԺ</a:t>
            </a:r>
            <a:r>
              <a:rPr lang="en-US" dirty="0"/>
              <a:t>/մ 2 -</a:t>
            </a:r>
            <a:r>
              <a:rPr lang="en-US" dirty="0" err="1"/>
              <a:t>ից</a:t>
            </a:r>
            <a:r>
              <a:rPr lang="en-US" dirty="0"/>
              <a:t> </a:t>
            </a:r>
            <a:r>
              <a:rPr lang="en-US" dirty="0" err="1"/>
              <a:t>մինչև</a:t>
            </a:r>
            <a:r>
              <a:rPr lang="en-US" dirty="0"/>
              <a:t> </a:t>
            </a:r>
            <a:r>
              <a:rPr lang="en-US" dirty="0" err="1"/>
              <a:t>ավելի</a:t>
            </a:r>
            <a:r>
              <a:rPr lang="en-US" dirty="0"/>
              <a:t> </a:t>
            </a:r>
            <a:r>
              <a:rPr lang="en-US" dirty="0" err="1"/>
              <a:t>քան</a:t>
            </a:r>
            <a:r>
              <a:rPr lang="en-US" dirty="0"/>
              <a:t> 2100 </a:t>
            </a:r>
            <a:r>
              <a:rPr lang="en-US" dirty="0" err="1"/>
              <a:t>կՎտԺ</a:t>
            </a:r>
            <a:r>
              <a:rPr lang="en-US" dirty="0"/>
              <a:t>/մ 2 ։ </a:t>
            </a:r>
            <a:r>
              <a:rPr lang="en-US" dirty="0" err="1"/>
              <a:t>Համեմատության</a:t>
            </a:r>
            <a:r>
              <a:rPr lang="en-US" dirty="0"/>
              <a:t> </a:t>
            </a:r>
            <a:r>
              <a:rPr lang="en-US" dirty="0" err="1"/>
              <a:t>համար</a:t>
            </a:r>
            <a:r>
              <a:rPr lang="en-US" dirty="0"/>
              <a:t>, </a:t>
            </a:r>
            <a:r>
              <a:rPr lang="en-US" dirty="0" err="1"/>
              <a:t>Եվրոպայում</a:t>
            </a:r>
            <a:endParaRPr dirty="0"/>
          </a:p>
          <a:p>
            <a:pPr marL="0" lvl="0" indent="0" rtl="0">
              <a:spcBef>
                <a:spcPts val="0"/>
              </a:spcBef>
              <a:spcAft>
                <a:spcPts val="0"/>
              </a:spcAft>
              <a:buClr>
                <a:schemeClr val="dk1"/>
              </a:buClr>
              <a:buSzPts val="1100"/>
              <a:buFont typeface="Arial"/>
              <a:buNone/>
            </a:pPr>
            <a:r>
              <a:rPr lang="en-US" dirty="0" err="1"/>
              <a:t>տարեկան</a:t>
            </a:r>
            <a:r>
              <a:rPr lang="en-US" dirty="0"/>
              <a:t> </a:t>
            </a:r>
            <a:r>
              <a:rPr lang="en-US" dirty="0" err="1"/>
              <a:t>միջին</a:t>
            </a:r>
            <a:r>
              <a:rPr lang="en-US" dirty="0"/>
              <a:t> ԳՀՃ-ը 1000 </a:t>
            </a:r>
            <a:r>
              <a:rPr lang="en-US" dirty="0" err="1"/>
              <a:t>կՎտԺ</a:t>
            </a:r>
            <a:r>
              <a:rPr lang="en-US" dirty="0"/>
              <a:t>/մ 2 է։ </a:t>
            </a:r>
            <a:r>
              <a:rPr lang="en-US" dirty="0" err="1"/>
              <a:t>Ռեսուրսների</a:t>
            </a:r>
            <a:r>
              <a:rPr lang="en-US" dirty="0"/>
              <a:t> </a:t>
            </a:r>
            <a:r>
              <a:rPr lang="en-US" dirty="0" err="1"/>
              <a:t>ընդհանուր</a:t>
            </a:r>
            <a:r>
              <a:rPr lang="en-US" dirty="0"/>
              <a:t> </a:t>
            </a:r>
            <a:r>
              <a:rPr lang="en-US" dirty="0" err="1"/>
              <a:t>ներուժը</a:t>
            </a:r>
            <a:r>
              <a:rPr lang="en-US" dirty="0"/>
              <a:t> </a:t>
            </a:r>
            <a:r>
              <a:rPr lang="en-US" dirty="0" err="1"/>
              <a:t>արդյունաբերական</a:t>
            </a:r>
            <a:r>
              <a:rPr lang="en-US" dirty="0"/>
              <a:t> </a:t>
            </a:r>
            <a:r>
              <a:rPr lang="en-US" dirty="0" err="1"/>
              <a:t>մասշտաբի</a:t>
            </a:r>
            <a:endParaRPr dirty="0"/>
          </a:p>
          <a:p>
            <a:pPr marL="0" lvl="0" indent="0" rtl="0">
              <a:spcBef>
                <a:spcPts val="0"/>
              </a:spcBef>
              <a:spcAft>
                <a:spcPts val="0"/>
              </a:spcAft>
              <a:buClr>
                <a:schemeClr val="dk1"/>
              </a:buClr>
              <a:buSzPts val="1100"/>
              <a:buFont typeface="Arial"/>
              <a:buNone/>
            </a:pPr>
            <a:r>
              <a:rPr lang="en-US" dirty="0" err="1"/>
              <a:t>արևային</a:t>
            </a:r>
            <a:r>
              <a:rPr lang="en-US" dirty="0"/>
              <a:t> ՖՎ </a:t>
            </a:r>
            <a:r>
              <a:rPr lang="en-US" dirty="0" err="1"/>
              <a:t>համար</a:t>
            </a:r>
            <a:r>
              <a:rPr lang="en-US" dirty="0"/>
              <a:t> </a:t>
            </a:r>
            <a:r>
              <a:rPr lang="en-US" dirty="0" err="1"/>
              <a:t>գերազանցում</a:t>
            </a:r>
            <a:r>
              <a:rPr lang="en-US" dirty="0"/>
              <a:t> է 6500 </a:t>
            </a:r>
            <a:r>
              <a:rPr lang="en-US" dirty="0" err="1"/>
              <a:t>ՄՎտ</a:t>
            </a:r>
            <a:r>
              <a:rPr lang="en-US" dirty="0"/>
              <a:t>-ը։ </a:t>
            </a:r>
            <a:r>
              <a:rPr lang="en-US" dirty="0" err="1"/>
              <a:t>Սակայն</a:t>
            </a:r>
            <a:r>
              <a:rPr lang="en-US" dirty="0"/>
              <a:t>, </a:t>
            </a:r>
            <a:r>
              <a:rPr lang="en-US" dirty="0" err="1"/>
              <a:t>կայանների</a:t>
            </a:r>
            <a:r>
              <a:rPr lang="en-US" dirty="0"/>
              <a:t> </a:t>
            </a:r>
            <a:r>
              <a:rPr lang="en-US" dirty="0" err="1"/>
              <a:t>կառուցման</a:t>
            </a:r>
            <a:r>
              <a:rPr lang="en-US" dirty="0"/>
              <a:t> </a:t>
            </a:r>
            <a:r>
              <a:rPr lang="en-US" dirty="0" err="1"/>
              <a:t>համար</a:t>
            </a:r>
            <a:r>
              <a:rPr lang="en-US" dirty="0"/>
              <a:t> </a:t>
            </a:r>
            <a:r>
              <a:rPr lang="en-US" dirty="0" err="1"/>
              <a:t>ոչ-ենթակա</a:t>
            </a:r>
            <a:endParaRPr dirty="0"/>
          </a:p>
          <a:p>
            <a:pPr marL="0" lvl="0" indent="0" rtl="0">
              <a:spcBef>
                <a:spcPts val="0"/>
              </a:spcBef>
              <a:spcAft>
                <a:spcPts val="0"/>
              </a:spcAft>
              <a:buClr>
                <a:schemeClr val="dk1"/>
              </a:buClr>
              <a:buSzPts val="1100"/>
              <a:buFont typeface="Arial"/>
              <a:buNone/>
            </a:pPr>
            <a:r>
              <a:rPr lang="en-US" dirty="0" err="1"/>
              <a:t>տարածքները</a:t>
            </a:r>
            <a:r>
              <a:rPr lang="en-US" dirty="0"/>
              <a:t> </a:t>
            </a:r>
            <a:r>
              <a:rPr lang="en-US" dirty="0" err="1"/>
              <a:t>հաշվի</a:t>
            </a:r>
            <a:r>
              <a:rPr lang="en-US" dirty="0"/>
              <a:t> </a:t>
            </a:r>
            <a:r>
              <a:rPr lang="en-US" dirty="0" err="1"/>
              <a:t>առնելուց</a:t>
            </a:r>
            <a:r>
              <a:rPr lang="en-US" dirty="0"/>
              <a:t> </a:t>
            </a:r>
            <a:r>
              <a:rPr lang="en-US" dirty="0" err="1"/>
              <a:t>հետո</a:t>
            </a:r>
            <a:r>
              <a:rPr lang="en-US" dirty="0"/>
              <a:t>, </a:t>
            </a:r>
            <a:r>
              <a:rPr lang="en-US" dirty="0" err="1"/>
              <a:t>ենթադրվում</a:t>
            </a:r>
            <a:r>
              <a:rPr lang="en-US" dirty="0"/>
              <a:t> է, </a:t>
            </a:r>
            <a:r>
              <a:rPr lang="en-US" dirty="0" err="1"/>
              <a:t>որ</a:t>
            </a:r>
            <a:r>
              <a:rPr lang="en-US" dirty="0"/>
              <a:t> </a:t>
            </a:r>
            <a:r>
              <a:rPr lang="en-US" dirty="0" err="1"/>
              <a:t>ներուժը</a:t>
            </a:r>
            <a:r>
              <a:rPr lang="en-US" dirty="0"/>
              <a:t> </a:t>
            </a:r>
            <a:r>
              <a:rPr lang="en-US" dirty="0" err="1"/>
              <a:t>շատ</a:t>
            </a:r>
            <a:r>
              <a:rPr lang="en-US" dirty="0"/>
              <a:t> </a:t>
            </a:r>
            <a:r>
              <a:rPr lang="en-US" dirty="0" err="1"/>
              <a:t>ավելի</a:t>
            </a:r>
            <a:r>
              <a:rPr lang="en-US" dirty="0"/>
              <a:t> </a:t>
            </a:r>
            <a:r>
              <a:rPr lang="en-US" dirty="0" err="1"/>
              <a:t>փոքր</a:t>
            </a:r>
            <a:r>
              <a:rPr lang="en-US" dirty="0"/>
              <a:t> է։</a:t>
            </a:r>
            <a:endParaRPr dirty="0"/>
          </a:p>
          <a:p>
            <a:pPr marL="0" lvl="0" indent="0" rtl="0">
              <a:spcBef>
                <a:spcPts val="0"/>
              </a:spcBef>
              <a:spcAft>
                <a:spcPts val="0"/>
              </a:spcAft>
              <a:buClr>
                <a:schemeClr val="dk1"/>
              </a:buClr>
              <a:buSzPts val="1100"/>
              <a:buFont typeface="Arial"/>
              <a:buNone/>
            </a:pPr>
            <a:r>
              <a:rPr lang="en-US" dirty="0" err="1"/>
              <a:t>Բացի</a:t>
            </a:r>
            <a:r>
              <a:rPr lang="en-US" dirty="0"/>
              <a:t> </a:t>
            </a:r>
            <a:r>
              <a:rPr lang="en-US" dirty="0" err="1"/>
              <a:t>արդյունաբերական</a:t>
            </a:r>
            <a:r>
              <a:rPr lang="en-US" dirty="0"/>
              <a:t> </a:t>
            </a:r>
            <a:r>
              <a:rPr lang="en-US" dirty="0" err="1"/>
              <a:t>մասշտաբի</a:t>
            </a:r>
            <a:r>
              <a:rPr lang="en-US" dirty="0"/>
              <a:t> </a:t>
            </a:r>
            <a:r>
              <a:rPr lang="en-US" dirty="0" err="1"/>
              <a:t>արևային</a:t>
            </a:r>
            <a:r>
              <a:rPr lang="en-US" dirty="0"/>
              <a:t> ՖՎ-</a:t>
            </a:r>
            <a:r>
              <a:rPr lang="en-US" dirty="0" err="1"/>
              <a:t>ից</a:t>
            </a:r>
            <a:r>
              <a:rPr lang="en-US" dirty="0"/>
              <a:t>, </a:t>
            </a:r>
            <a:r>
              <a:rPr lang="en-US" dirty="0" err="1"/>
              <a:t>ողջ</a:t>
            </a:r>
            <a:r>
              <a:rPr lang="en-US" dirty="0"/>
              <a:t> </a:t>
            </a:r>
            <a:r>
              <a:rPr lang="en-US" dirty="0" err="1"/>
              <a:t>Հայաստանում</a:t>
            </a:r>
            <a:r>
              <a:rPr lang="en-US" dirty="0"/>
              <a:t> </a:t>
            </a:r>
            <a:r>
              <a:rPr lang="en-US" dirty="0" err="1"/>
              <a:t>կարող</a:t>
            </a:r>
            <a:r>
              <a:rPr lang="en-US" dirty="0"/>
              <a:t> է </a:t>
            </a:r>
            <a:r>
              <a:rPr lang="en-US" dirty="0" err="1"/>
              <a:t>կիրառվել</a:t>
            </a:r>
            <a:r>
              <a:rPr lang="en-US" dirty="0"/>
              <a:t> </a:t>
            </a:r>
            <a:r>
              <a:rPr lang="en-US" dirty="0" err="1"/>
              <a:t>նաև</a:t>
            </a:r>
            <a:r>
              <a:rPr lang="en-US" dirty="0"/>
              <a:t> </a:t>
            </a:r>
            <a:r>
              <a:rPr lang="en-US" dirty="0" err="1"/>
              <a:t>շենքերի</a:t>
            </a:r>
            <a:endParaRPr dirty="0"/>
          </a:p>
          <a:p>
            <a:pPr marL="0" lvl="0" indent="0" rtl="0">
              <a:spcBef>
                <a:spcPts val="0"/>
              </a:spcBef>
              <a:spcAft>
                <a:spcPts val="0"/>
              </a:spcAft>
              <a:buClr>
                <a:schemeClr val="dk1"/>
              </a:buClr>
              <a:buSzPts val="1100"/>
              <a:buFont typeface="Arial"/>
              <a:buNone/>
            </a:pPr>
            <a:r>
              <a:rPr lang="en-US" dirty="0" err="1"/>
              <a:t>տանիքներին</a:t>
            </a:r>
            <a:r>
              <a:rPr lang="en-US" dirty="0"/>
              <a:t> </a:t>
            </a:r>
            <a:r>
              <a:rPr lang="en-US" dirty="0" err="1"/>
              <a:t>տեղակայված</a:t>
            </a:r>
            <a:r>
              <a:rPr lang="en-US" dirty="0"/>
              <a:t> </a:t>
            </a:r>
            <a:r>
              <a:rPr lang="en-US" dirty="0" err="1"/>
              <a:t>ապակենտրոնացված</a:t>
            </a:r>
            <a:r>
              <a:rPr lang="en-US" dirty="0"/>
              <a:t> </a:t>
            </a:r>
            <a:r>
              <a:rPr lang="en-US" dirty="0" err="1"/>
              <a:t>արևային</a:t>
            </a:r>
            <a:r>
              <a:rPr lang="en-US" dirty="0"/>
              <a:t> ՖՎ, </a:t>
            </a:r>
            <a:r>
              <a:rPr lang="en-US" dirty="0" err="1"/>
              <a:t>թեև</a:t>
            </a:r>
            <a:r>
              <a:rPr lang="en-US" dirty="0"/>
              <a:t> </a:t>
            </a:r>
            <a:r>
              <a:rPr lang="en-US" dirty="0" err="1"/>
              <a:t>այդ</a:t>
            </a:r>
            <a:r>
              <a:rPr lang="en-US" dirty="0"/>
              <a:t> </a:t>
            </a:r>
            <a:r>
              <a:rPr lang="en-US" dirty="0" err="1"/>
              <a:t>կայանները</a:t>
            </a:r>
            <a:r>
              <a:rPr lang="en-US" dirty="0"/>
              <a:t> </a:t>
            </a:r>
            <a:r>
              <a:rPr lang="en-US" dirty="0" err="1"/>
              <a:t>ավելի</a:t>
            </a:r>
            <a:r>
              <a:rPr lang="en-US" dirty="0"/>
              <a:t> </a:t>
            </a:r>
            <a:r>
              <a:rPr lang="en-US" dirty="0" err="1"/>
              <a:t>թանկ</a:t>
            </a:r>
            <a:r>
              <a:rPr lang="en-US" dirty="0"/>
              <a:t> </a:t>
            </a:r>
            <a:r>
              <a:rPr lang="en-US" dirty="0" err="1"/>
              <a:t>են</a:t>
            </a:r>
            <a:r>
              <a:rPr lang="en-US" dirty="0"/>
              <a:t> է </a:t>
            </a:r>
            <a:r>
              <a:rPr lang="en-US" dirty="0" err="1"/>
              <a:t>Վտ</a:t>
            </a:r>
            <a:endParaRPr dirty="0"/>
          </a:p>
          <a:p>
            <a:pPr marL="0" lvl="0" indent="0" rtl="0">
              <a:spcBef>
                <a:spcPts val="0"/>
              </a:spcBef>
              <a:spcAft>
                <a:spcPts val="0"/>
              </a:spcAft>
              <a:buClr>
                <a:schemeClr val="dk1"/>
              </a:buClr>
              <a:buSzPts val="1100"/>
              <a:buFont typeface="Arial"/>
              <a:buNone/>
            </a:pPr>
            <a:r>
              <a:rPr lang="en-US" dirty="0" err="1"/>
              <a:t>հաշվարկով</a:t>
            </a:r>
            <a:r>
              <a:rPr lang="en-US" dirty="0"/>
              <a:t>։ </a:t>
            </a:r>
            <a:r>
              <a:rPr lang="en-US" dirty="0" err="1"/>
              <a:t>Արևային</a:t>
            </a:r>
            <a:r>
              <a:rPr lang="en-US" dirty="0"/>
              <a:t> ՖՎ-ի </a:t>
            </a:r>
            <a:r>
              <a:rPr lang="en-US" dirty="0" err="1"/>
              <a:t>օգտագործումը</a:t>
            </a:r>
            <a:r>
              <a:rPr lang="en-US" dirty="0"/>
              <a:t> </a:t>
            </a:r>
            <a:r>
              <a:rPr lang="en-US" dirty="0" err="1"/>
              <a:t>Հայաստանում</a:t>
            </a:r>
            <a:r>
              <a:rPr lang="en-US" dirty="0"/>
              <a:t> </a:t>
            </a:r>
            <a:r>
              <a:rPr lang="en-US" dirty="0" err="1"/>
              <a:t>թափ</a:t>
            </a:r>
            <a:r>
              <a:rPr lang="en-US" dirty="0"/>
              <a:t> է </a:t>
            </a:r>
            <a:r>
              <a:rPr lang="en-US" dirty="0" err="1"/>
              <a:t>առել</a:t>
            </a:r>
            <a:r>
              <a:rPr lang="en-US" dirty="0"/>
              <a:t> </a:t>
            </a:r>
            <a:r>
              <a:rPr lang="en-US" dirty="0" err="1"/>
              <a:t>վերջին</a:t>
            </a:r>
            <a:r>
              <a:rPr lang="en-US" dirty="0"/>
              <a:t> </a:t>
            </a:r>
            <a:r>
              <a:rPr lang="en-US" dirty="0" err="1"/>
              <a:t>տարիներին</a:t>
            </a:r>
            <a:r>
              <a:rPr lang="en-US" dirty="0"/>
              <a:t>՝ </a:t>
            </a:r>
            <a:r>
              <a:rPr lang="en-US" dirty="0" err="1"/>
              <a:t>կապված</a:t>
            </a:r>
            <a:r>
              <a:rPr lang="en-US" dirty="0"/>
              <a:t> ՖՎ</a:t>
            </a:r>
            <a:endParaRPr dirty="0"/>
          </a:p>
          <a:p>
            <a:pPr marL="0" lvl="0" indent="0" rtl="0">
              <a:spcBef>
                <a:spcPts val="0"/>
              </a:spcBef>
              <a:spcAft>
                <a:spcPts val="0"/>
              </a:spcAft>
              <a:buClr>
                <a:schemeClr val="dk1"/>
              </a:buClr>
              <a:buSzPts val="1100"/>
              <a:buFont typeface="Arial"/>
              <a:buNone/>
            </a:pPr>
            <a:r>
              <a:rPr lang="en-US" dirty="0" err="1"/>
              <a:t>տեխնոլոգիայի</a:t>
            </a:r>
            <a:r>
              <a:rPr lang="en-US" dirty="0"/>
              <a:t> </a:t>
            </a:r>
            <a:r>
              <a:rPr lang="en-US" dirty="0" err="1"/>
              <a:t>գների</a:t>
            </a:r>
            <a:r>
              <a:rPr lang="en-US" dirty="0"/>
              <a:t> </a:t>
            </a:r>
            <a:r>
              <a:rPr lang="en-US" dirty="0" err="1"/>
              <a:t>անկմամբ</a:t>
            </a:r>
            <a:r>
              <a:rPr lang="en-US" dirty="0"/>
              <a:t>, </a:t>
            </a:r>
            <a:r>
              <a:rPr lang="en-US" dirty="0" err="1"/>
              <a:t>ռեսուրսների</a:t>
            </a:r>
            <a:r>
              <a:rPr lang="en-US" dirty="0"/>
              <a:t> </a:t>
            </a:r>
            <a:r>
              <a:rPr lang="en-US" dirty="0" err="1"/>
              <a:t>գնահատմամբ</a:t>
            </a:r>
            <a:r>
              <a:rPr lang="en-US" dirty="0"/>
              <a:t>, </a:t>
            </a:r>
            <a:r>
              <a:rPr lang="en-US" dirty="0" err="1"/>
              <a:t>ֆինանսավորող</a:t>
            </a:r>
            <a:r>
              <a:rPr lang="en-US" dirty="0"/>
              <a:t> </a:t>
            </a:r>
            <a:r>
              <a:rPr lang="en-US" dirty="0" err="1"/>
              <a:t>կառույցների</a:t>
            </a:r>
            <a:r>
              <a:rPr lang="en-US" dirty="0"/>
              <a:t> </a:t>
            </a:r>
            <a:r>
              <a:rPr lang="en-US" dirty="0" err="1"/>
              <a:t>ակտիվությամբ</a:t>
            </a:r>
            <a:r>
              <a:rPr lang="en-US" dirty="0"/>
              <a:t> և</a:t>
            </a:r>
            <a:endParaRPr dirty="0"/>
          </a:p>
          <a:p>
            <a:pPr marL="0" lvl="0" indent="0" rtl="0">
              <a:spcBef>
                <a:spcPts val="0"/>
              </a:spcBef>
              <a:spcAft>
                <a:spcPts val="0"/>
              </a:spcAft>
              <a:buClr>
                <a:schemeClr val="dk1"/>
              </a:buClr>
              <a:buSzPts val="1100"/>
              <a:buFont typeface="Arial"/>
              <a:buNone/>
            </a:pPr>
            <a:r>
              <a:rPr lang="en-US" dirty="0" err="1"/>
              <a:t>օրենսդրական</a:t>
            </a:r>
            <a:r>
              <a:rPr lang="en-US" dirty="0"/>
              <a:t> </a:t>
            </a:r>
            <a:r>
              <a:rPr lang="en-US" dirty="0" err="1"/>
              <a:t>խթաններով</a:t>
            </a:r>
            <a:r>
              <a:rPr lang="en-US" dirty="0"/>
              <a:t>։</a:t>
            </a:r>
            <a:endParaRPr dirty="0"/>
          </a:p>
          <a:p>
            <a:pPr marL="0" lvl="0" indent="0" rtl="0">
              <a:spcBef>
                <a:spcPts val="0"/>
              </a:spcBef>
              <a:spcAft>
                <a:spcPts val="0"/>
              </a:spcAft>
              <a:buNone/>
            </a:pPr>
            <a:endParaRPr dirty="0"/>
          </a:p>
        </p:txBody>
      </p:sp>
      <p:sp>
        <p:nvSpPr>
          <p:cNvPr id="310" name="Shape 31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Կենտրոնացնող արևային ՖՎ տեխնոլոգիայի դեպքում ՖՎ պանելները շարժվում են մեկ կամ երկու առանցքով՝ հետևելով արեգակի շարժմանը՝ դրանով մեծացնելով արտադրվող էլեկտրաէներգիայի քանակը։  Կենտրոնացնող արևային ՖՎ կայանի լուսանկարը ներկայացված է Պատկեր 5-ում։</a:t>
            </a:r>
            <a:endParaRPr/>
          </a:p>
          <a:p>
            <a:pPr marL="0" lvl="0" indent="0">
              <a:spcBef>
                <a:spcPts val="0"/>
              </a:spcBef>
              <a:spcAft>
                <a:spcPts val="0"/>
              </a:spcAft>
              <a:buNone/>
            </a:pPr>
            <a:r>
              <a:rPr lang="en-US"/>
              <a:t>Թեև Հայաստանը լավ ռեսուրսներ ունի արևային ՖՎ-ի համար, սակայն ստանում է համեմատաբար ցածր ուղիղ արեգակնային ճառագայթում (ՈՒԱՃ)՝ համեմատած այն վայրերի մեծ մասի հետ, որտեղ հաջողությամբ կիրառվում են կենտրոնացնող արեգակնային կայաններ (ԿԱԿ)։ Հայաստանի տարեկան ՈՒԱՃ-ը տատանվում է 1410 կՎտԺ/մ2-ուց մինչև 2453 կՎտԺ/մ2։ Կենտրոնացնող արեգակնային կայանների կենսունակության համար ՈՒԱՃ-ի նվազագույն մակարդակի ընդհանուր կերպով ընդունված շեմը 2200 կՎտժ/մ2 է։ Այս շեմից բարձր ՈՒԱՃ ստանում է միայն մեկ տարածք՝ Սևանա լճի հարավ-արևելյան անկյունում։ Այդուհանդերձ, ընդհանուր առմամբ, Հայաստանն ունի բավականին աղքատ ռեսուրսներ ԿԱԿ համակարգերի համար, և առաջարկվում է, որ այդ պատճառով այս տեխնոլոգիան չի համարվում կենսունակ տարբերակ զարգացման համար</a:t>
            </a:r>
            <a:endParaRPr/>
          </a:p>
        </p:txBody>
      </p:sp>
      <p:sp>
        <p:nvSpPr>
          <p:cNvPr id="317" name="Shape 31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Կենտրոնացնող</a:t>
            </a:r>
            <a:r>
              <a:rPr lang="en-US" dirty="0"/>
              <a:t> </a:t>
            </a:r>
            <a:r>
              <a:rPr lang="en-US" dirty="0" err="1"/>
              <a:t>արևային</a:t>
            </a:r>
            <a:r>
              <a:rPr lang="en-US" dirty="0"/>
              <a:t> ՖՎ-ը (ԿՖՎ) </a:t>
            </a:r>
            <a:r>
              <a:rPr lang="en-US" dirty="0" err="1"/>
              <a:t>հայելիների</a:t>
            </a:r>
            <a:r>
              <a:rPr lang="en-US" dirty="0"/>
              <a:t> </a:t>
            </a:r>
            <a:r>
              <a:rPr lang="en-US" dirty="0" err="1"/>
              <a:t>միջոցով</a:t>
            </a:r>
            <a:r>
              <a:rPr lang="en-US" dirty="0"/>
              <a:t> </a:t>
            </a:r>
            <a:r>
              <a:rPr lang="en-US" dirty="0" err="1"/>
              <a:t>արևային</a:t>
            </a:r>
            <a:r>
              <a:rPr lang="en-US" dirty="0"/>
              <a:t> </a:t>
            </a:r>
            <a:r>
              <a:rPr lang="en-US" dirty="0" err="1"/>
              <a:t>ճառագայթների</a:t>
            </a:r>
            <a:r>
              <a:rPr lang="en-US" dirty="0"/>
              <a:t> </a:t>
            </a:r>
            <a:r>
              <a:rPr lang="en-US" dirty="0" err="1"/>
              <a:t>ուղղորդումն</a:t>
            </a:r>
            <a:r>
              <a:rPr lang="en-US" dirty="0"/>
              <a:t> է </a:t>
            </a:r>
            <a:r>
              <a:rPr lang="en-US" dirty="0" err="1"/>
              <a:t>ֆոկուսային</a:t>
            </a:r>
            <a:r>
              <a:rPr lang="en-US" dirty="0"/>
              <a:t> </a:t>
            </a:r>
            <a:r>
              <a:rPr lang="en-US" dirty="0" err="1"/>
              <a:t>աշտարակի</a:t>
            </a:r>
            <a:r>
              <a:rPr lang="en-US" dirty="0"/>
              <a:t> </a:t>
            </a:r>
            <a:r>
              <a:rPr lang="en-US" dirty="0" err="1"/>
              <a:t>վրա</a:t>
            </a:r>
            <a:r>
              <a:rPr lang="en-US" dirty="0"/>
              <a:t> </a:t>
            </a:r>
            <a:r>
              <a:rPr lang="en-US" dirty="0" err="1"/>
              <a:t>տեղակայված</a:t>
            </a:r>
            <a:r>
              <a:rPr lang="en-US" dirty="0"/>
              <a:t> </a:t>
            </a:r>
            <a:r>
              <a:rPr lang="en-US" dirty="0" err="1"/>
              <a:t>ջերմակրին</a:t>
            </a:r>
            <a:r>
              <a:rPr lang="en-US" dirty="0"/>
              <a:t>, </a:t>
            </a:r>
            <a:r>
              <a:rPr lang="en-US" dirty="0" err="1"/>
              <a:t>որը</a:t>
            </a:r>
            <a:r>
              <a:rPr lang="en-US" dirty="0"/>
              <a:t> </a:t>
            </a:r>
            <a:r>
              <a:rPr lang="en-US" dirty="0" err="1"/>
              <a:t>տաքանալով</a:t>
            </a:r>
            <a:r>
              <a:rPr lang="en-US" dirty="0"/>
              <a:t>, </a:t>
            </a:r>
            <a:r>
              <a:rPr lang="en-US" dirty="0" err="1"/>
              <a:t>բարձր</a:t>
            </a:r>
            <a:r>
              <a:rPr lang="en-US" dirty="0"/>
              <a:t> </a:t>
            </a:r>
            <a:r>
              <a:rPr lang="en-US" dirty="0" err="1"/>
              <a:t>ջերմաստիճանների</a:t>
            </a:r>
            <a:r>
              <a:rPr lang="en-US" dirty="0"/>
              <a:t> </a:t>
            </a:r>
            <a:r>
              <a:rPr lang="en-US" dirty="0" err="1"/>
              <a:t>շնորհիվ</a:t>
            </a:r>
            <a:r>
              <a:rPr lang="en-US" dirty="0"/>
              <a:t> </a:t>
            </a:r>
            <a:r>
              <a:rPr lang="en-US" dirty="0" err="1"/>
              <a:t>աշխատացնում</a:t>
            </a:r>
            <a:r>
              <a:rPr lang="en-US" dirty="0"/>
              <a:t> է </a:t>
            </a:r>
            <a:r>
              <a:rPr lang="en-US" dirty="0" err="1"/>
              <a:t>գեներատորը</a:t>
            </a:r>
            <a:r>
              <a:rPr lang="en-US" dirty="0"/>
              <a:t> և </a:t>
            </a:r>
            <a:r>
              <a:rPr lang="en-US" dirty="0" err="1"/>
              <a:t>ստեղծվում</a:t>
            </a:r>
            <a:r>
              <a:rPr lang="en-US" dirty="0"/>
              <a:t> է </a:t>
            </a:r>
            <a:r>
              <a:rPr lang="en-US" dirty="0" err="1"/>
              <a:t>էլեկտրական</a:t>
            </a:r>
            <a:r>
              <a:rPr lang="en-US" dirty="0"/>
              <a:t> </a:t>
            </a:r>
            <a:r>
              <a:rPr lang="en-US" dirty="0" err="1"/>
              <a:t>էներգիա</a:t>
            </a:r>
            <a:r>
              <a:rPr lang="en-US" dirty="0"/>
              <a:t>։ </a:t>
            </a:r>
            <a:r>
              <a:rPr lang="en-US" dirty="0" err="1"/>
              <a:t>Տես</a:t>
            </a:r>
            <a:r>
              <a:rPr lang="en-US" dirty="0"/>
              <a:t> </a:t>
            </a:r>
            <a:r>
              <a:rPr lang="en-US" dirty="0" err="1"/>
              <a:t>Պատկեր</a:t>
            </a:r>
            <a:r>
              <a:rPr lang="en-US" dirty="0"/>
              <a:t> 6․  </a:t>
            </a:r>
            <a:endParaRPr dirty="0"/>
          </a:p>
          <a:p>
            <a:pPr marL="0" lvl="0" indent="0">
              <a:spcBef>
                <a:spcPts val="0"/>
              </a:spcBef>
              <a:spcAft>
                <a:spcPts val="0"/>
              </a:spcAft>
              <a:buNone/>
            </a:pPr>
            <a:r>
              <a:rPr lang="en-US" dirty="0" err="1"/>
              <a:t>Այդուհանդերձ</a:t>
            </a:r>
            <a:r>
              <a:rPr lang="en-US" dirty="0"/>
              <a:t>, </a:t>
            </a:r>
            <a:r>
              <a:rPr lang="en-US" dirty="0" err="1"/>
              <a:t>սա</a:t>
            </a:r>
            <a:r>
              <a:rPr lang="en-US" dirty="0"/>
              <a:t> </a:t>
            </a:r>
            <a:r>
              <a:rPr lang="en-US" dirty="0" err="1"/>
              <a:t>ևս</a:t>
            </a:r>
            <a:r>
              <a:rPr lang="en-US" dirty="0"/>
              <a:t> </a:t>
            </a:r>
            <a:r>
              <a:rPr lang="en-US" dirty="0" err="1"/>
              <a:t>նպաստավոր</a:t>
            </a:r>
            <a:r>
              <a:rPr lang="en-US" dirty="0"/>
              <a:t> </a:t>
            </a:r>
            <a:r>
              <a:rPr lang="en-US" dirty="0" err="1"/>
              <a:t>տեխնոլոգիայի</a:t>
            </a:r>
            <a:r>
              <a:rPr lang="en-US" dirty="0"/>
              <a:t> </a:t>
            </a:r>
            <a:r>
              <a:rPr lang="en-US" dirty="0" err="1"/>
              <a:t>տարբերակ</a:t>
            </a:r>
            <a:r>
              <a:rPr lang="en-US" dirty="0"/>
              <a:t> </a:t>
            </a:r>
            <a:r>
              <a:rPr lang="en-US" dirty="0" err="1"/>
              <a:t>չէ</a:t>
            </a:r>
            <a:r>
              <a:rPr lang="en-US" dirty="0"/>
              <a:t> </a:t>
            </a:r>
            <a:r>
              <a:rPr lang="en-US" dirty="0" err="1"/>
              <a:t>Հայաստանում</a:t>
            </a:r>
            <a:r>
              <a:rPr lang="en-US" dirty="0"/>
              <a:t>՝ </a:t>
            </a:r>
            <a:r>
              <a:rPr lang="en-US" dirty="0" err="1"/>
              <a:t>համեմատած</a:t>
            </a:r>
            <a:r>
              <a:rPr lang="en-US" dirty="0"/>
              <a:t> </a:t>
            </a:r>
            <a:r>
              <a:rPr lang="en-US" dirty="0" err="1"/>
              <a:t>առկա</a:t>
            </a:r>
            <a:r>
              <a:rPr lang="en-US" dirty="0"/>
              <a:t> </a:t>
            </a:r>
            <a:r>
              <a:rPr lang="en-US" dirty="0" err="1"/>
              <a:t>այլ</a:t>
            </a:r>
            <a:r>
              <a:rPr lang="en-US" dirty="0"/>
              <a:t> </a:t>
            </a:r>
            <a:r>
              <a:rPr lang="en-US" dirty="0" err="1"/>
              <a:t>արևային</a:t>
            </a:r>
            <a:r>
              <a:rPr lang="en-US" dirty="0"/>
              <a:t> ՖՎ </a:t>
            </a:r>
            <a:r>
              <a:rPr lang="en-US" dirty="0" err="1"/>
              <a:t>տեխնոլոգիաների</a:t>
            </a:r>
            <a:r>
              <a:rPr lang="en-US" dirty="0"/>
              <a:t> </a:t>
            </a:r>
            <a:r>
              <a:rPr lang="en-US" dirty="0" err="1"/>
              <a:t>հետ</a:t>
            </a:r>
            <a:r>
              <a:rPr lang="en-US" dirty="0"/>
              <a:t>, </a:t>
            </a:r>
            <a:r>
              <a:rPr lang="en-US" dirty="0" err="1"/>
              <a:t>քանի</a:t>
            </a:r>
            <a:r>
              <a:rPr lang="en-US" dirty="0"/>
              <a:t> </a:t>
            </a:r>
            <a:r>
              <a:rPr lang="en-US" dirty="0" err="1"/>
              <a:t>որ</a:t>
            </a:r>
            <a:r>
              <a:rPr lang="en-US" dirty="0"/>
              <a:t> </a:t>
            </a:r>
            <a:r>
              <a:rPr lang="en-US" dirty="0" err="1"/>
              <a:t>սա</a:t>
            </a:r>
            <a:r>
              <a:rPr lang="en-US" dirty="0"/>
              <a:t> </a:t>
            </a:r>
            <a:r>
              <a:rPr lang="en-US" dirty="0" err="1"/>
              <a:t>ևս</a:t>
            </a:r>
            <a:r>
              <a:rPr lang="en-US" dirty="0"/>
              <a:t> </a:t>
            </a:r>
            <a:r>
              <a:rPr lang="en-US" dirty="0" err="1"/>
              <a:t>օգտվում</a:t>
            </a:r>
            <a:r>
              <a:rPr lang="en-US" dirty="0"/>
              <a:t> է ՈՒԱՃ </a:t>
            </a:r>
            <a:r>
              <a:rPr lang="en-US" dirty="0" err="1"/>
              <a:t>ռեսուրսներից</a:t>
            </a:r>
            <a:r>
              <a:rPr lang="en-US" dirty="0"/>
              <a:t>։ </a:t>
            </a:r>
            <a:endParaRPr dirty="0"/>
          </a:p>
        </p:txBody>
      </p:sp>
      <p:sp>
        <p:nvSpPr>
          <p:cNvPr id="325" name="Shape 32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dirty="0" err="1"/>
              <a:t>Հայաստանի</a:t>
            </a:r>
            <a:r>
              <a:rPr lang="en-US" dirty="0"/>
              <a:t> </a:t>
            </a:r>
            <a:r>
              <a:rPr lang="en-US" dirty="0" err="1"/>
              <a:t>կենսազանգվածի</a:t>
            </a:r>
            <a:r>
              <a:rPr lang="en-US" dirty="0"/>
              <a:t> </a:t>
            </a:r>
            <a:r>
              <a:rPr lang="en-US" dirty="0" err="1"/>
              <a:t>ռեսուրսները</a:t>
            </a:r>
            <a:r>
              <a:rPr lang="en-US" dirty="0"/>
              <a:t>, </a:t>
            </a:r>
            <a:r>
              <a:rPr lang="en-US" dirty="0" err="1"/>
              <a:t>որոնք</a:t>
            </a:r>
            <a:r>
              <a:rPr lang="en-US" dirty="0"/>
              <a:t> </a:t>
            </a:r>
            <a:r>
              <a:rPr lang="en-US" dirty="0" err="1"/>
              <a:t>հավանականորեն</a:t>
            </a:r>
            <a:r>
              <a:rPr lang="en-US" dirty="0"/>
              <a:t> </a:t>
            </a:r>
            <a:r>
              <a:rPr lang="en-US" dirty="0" err="1"/>
              <a:t>կարող</a:t>
            </a:r>
            <a:r>
              <a:rPr lang="en-US" dirty="0"/>
              <a:t> </a:t>
            </a:r>
            <a:r>
              <a:rPr lang="en-US" dirty="0" err="1"/>
              <a:t>էին</a:t>
            </a:r>
            <a:r>
              <a:rPr lang="en-US" dirty="0"/>
              <a:t> </a:t>
            </a:r>
            <a:r>
              <a:rPr lang="en-US" dirty="0" err="1"/>
              <a:t>օգտագործվել</a:t>
            </a:r>
            <a:r>
              <a:rPr lang="en-US" dirty="0"/>
              <a:t> </a:t>
            </a:r>
            <a:r>
              <a:rPr lang="en-US" dirty="0" err="1"/>
              <a:t>էլեկտրաէներգիայի</a:t>
            </a:r>
            <a:r>
              <a:rPr lang="en-US" dirty="0"/>
              <a:t> </a:t>
            </a:r>
            <a:r>
              <a:rPr lang="en-US" dirty="0" err="1"/>
              <a:t>արտադրության</a:t>
            </a:r>
            <a:r>
              <a:rPr lang="en-US" dirty="0"/>
              <a:t> </a:t>
            </a:r>
            <a:r>
              <a:rPr lang="en-US" dirty="0" err="1"/>
              <a:t>նպատակով</a:t>
            </a:r>
            <a:r>
              <a:rPr lang="en-US" dirty="0"/>
              <a:t>, </a:t>
            </a:r>
            <a:r>
              <a:rPr lang="en-US" dirty="0" err="1"/>
              <a:t>բաղկացած</a:t>
            </a:r>
            <a:r>
              <a:rPr lang="en-US" dirty="0"/>
              <a:t> </a:t>
            </a:r>
            <a:r>
              <a:rPr lang="en-US" dirty="0" err="1"/>
              <a:t>են</a:t>
            </a:r>
            <a:r>
              <a:rPr lang="en-US" dirty="0"/>
              <a:t> </a:t>
            </a:r>
            <a:r>
              <a:rPr lang="en-US" dirty="0" err="1"/>
              <a:t>անտառանյութից</a:t>
            </a:r>
            <a:r>
              <a:rPr lang="en-US" dirty="0"/>
              <a:t> (</a:t>
            </a:r>
            <a:r>
              <a:rPr lang="en-US" dirty="0" err="1"/>
              <a:t>ընկած</a:t>
            </a:r>
            <a:r>
              <a:rPr lang="en-US" dirty="0"/>
              <a:t> </a:t>
            </a:r>
            <a:r>
              <a:rPr lang="en-US" dirty="0" err="1"/>
              <a:t>ծառեր</a:t>
            </a:r>
            <a:r>
              <a:rPr lang="en-US" dirty="0"/>
              <a:t> և </a:t>
            </a:r>
            <a:r>
              <a:rPr lang="en-US" dirty="0" err="1"/>
              <a:t>սանիտարական</a:t>
            </a:r>
            <a:r>
              <a:rPr lang="en-US" dirty="0"/>
              <a:t> </a:t>
            </a:r>
            <a:r>
              <a:rPr lang="en-US" dirty="0" err="1"/>
              <a:t>ծառահատումներից</a:t>
            </a:r>
            <a:r>
              <a:rPr lang="en-US" dirty="0"/>
              <a:t> </a:t>
            </a:r>
            <a:r>
              <a:rPr lang="en-US" dirty="0" err="1"/>
              <a:t>մնացած</a:t>
            </a:r>
            <a:r>
              <a:rPr lang="en-US" dirty="0"/>
              <a:t> </a:t>
            </a:r>
            <a:r>
              <a:rPr lang="en-US" dirty="0" err="1"/>
              <a:t>թափոններ</a:t>
            </a:r>
            <a:r>
              <a:rPr lang="en-US" dirty="0"/>
              <a:t>) և </a:t>
            </a:r>
            <a:r>
              <a:rPr lang="en-US" dirty="0" err="1"/>
              <a:t>հացահատիկային</a:t>
            </a:r>
            <a:r>
              <a:rPr lang="en-US" dirty="0"/>
              <a:t> </a:t>
            </a:r>
            <a:r>
              <a:rPr lang="en-US" dirty="0" err="1"/>
              <a:t>մշակաբույսերի</a:t>
            </a:r>
            <a:r>
              <a:rPr lang="en-US" dirty="0"/>
              <a:t> </a:t>
            </a:r>
            <a:r>
              <a:rPr lang="en-US" dirty="0" err="1"/>
              <a:t>մնացորդներից</a:t>
            </a:r>
            <a:r>
              <a:rPr lang="en-US" dirty="0"/>
              <a:t>։ </a:t>
            </a:r>
            <a:r>
              <a:rPr lang="en-US" dirty="0" err="1"/>
              <a:t>Որպես</a:t>
            </a:r>
            <a:r>
              <a:rPr lang="en-US" dirty="0"/>
              <a:t> </a:t>
            </a:r>
            <a:r>
              <a:rPr lang="en-US" dirty="0" err="1"/>
              <a:t>կենսազանգվածի</a:t>
            </a:r>
            <a:r>
              <a:rPr lang="en-US" dirty="0"/>
              <a:t> </a:t>
            </a:r>
            <a:r>
              <a:rPr lang="en-US" dirty="0" err="1"/>
              <a:t>հավանական</a:t>
            </a:r>
            <a:r>
              <a:rPr lang="en-US" dirty="0"/>
              <a:t> </a:t>
            </a:r>
            <a:r>
              <a:rPr lang="en-US" dirty="0" err="1"/>
              <a:t>ռեսուրս</a:t>
            </a:r>
            <a:r>
              <a:rPr lang="en-US" dirty="0"/>
              <a:t> </a:t>
            </a:r>
            <a:r>
              <a:rPr lang="en-US" dirty="0" err="1"/>
              <a:t>դիտարկվել</a:t>
            </a:r>
            <a:r>
              <a:rPr lang="en-US" dirty="0"/>
              <a:t> </a:t>
            </a:r>
            <a:r>
              <a:rPr lang="en-US" dirty="0" err="1"/>
              <a:t>են</a:t>
            </a:r>
            <a:r>
              <a:rPr lang="en-US" dirty="0"/>
              <a:t> </a:t>
            </a:r>
            <a:r>
              <a:rPr lang="en-US" dirty="0" err="1"/>
              <a:t>նաև</a:t>
            </a:r>
            <a:r>
              <a:rPr lang="en-US" dirty="0"/>
              <a:t> </a:t>
            </a:r>
            <a:r>
              <a:rPr lang="en-US" dirty="0" err="1"/>
              <a:t>որոշ</a:t>
            </a:r>
            <a:r>
              <a:rPr lang="en-US" dirty="0"/>
              <a:t> «</a:t>
            </a:r>
            <a:r>
              <a:rPr lang="en-US" dirty="0" err="1"/>
              <a:t>էներգակիր</a:t>
            </a:r>
            <a:r>
              <a:rPr lang="en-US" dirty="0"/>
              <a:t>» </a:t>
            </a:r>
            <a:r>
              <a:rPr lang="en-US" dirty="0" err="1"/>
              <a:t>մշակաբույսեր</a:t>
            </a:r>
            <a:r>
              <a:rPr lang="en-US" dirty="0"/>
              <a:t>, </a:t>
            </a:r>
            <a:r>
              <a:rPr lang="en-US" dirty="0" err="1"/>
              <a:t>սակայն</a:t>
            </a:r>
            <a:r>
              <a:rPr lang="en-US" dirty="0"/>
              <a:t> </a:t>
            </a:r>
            <a:r>
              <a:rPr lang="en-US" dirty="0" err="1"/>
              <a:t>նախնական</a:t>
            </a:r>
            <a:r>
              <a:rPr lang="en-US" dirty="0"/>
              <a:t> </a:t>
            </a:r>
            <a:r>
              <a:rPr lang="en-US" dirty="0" err="1"/>
              <a:t>գնահատումները</a:t>
            </a:r>
            <a:r>
              <a:rPr lang="en-US" dirty="0"/>
              <a:t> </a:t>
            </a:r>
            <a:r>
              <a:rPr lang="en-US" dirty="0" err="1"/>
              <a:t>հուշում</a:t>
            </a:r>
            <a:r>
              <a:rPr lang="en-US" dirty="0"/>
              <a:t> </a:t>
            </a:r>
            <a:r>
              <a:rPr lang="en-US" dirty="0" err="1"/>
              <a:t>են</a:t>
            </a:r>
            <a:r>
              <a:rPr lang="en-US" dirty="0"/>
              <a:t>, </a:t>
            </a:r>
            <a:r>
              <a:rPr lang="en-US" dirty="0" err="1"/>
              <a:t>որ</a:t>
            </a:r>
            <a:r>
              <a:rPr lang="en-US" dirty="0"/>
              <a:t> </a:t>
            </a:r>
            <a:r>
              <a:rPr lang="en-US" dirty="0" err="1"/>
              <a:t>վառելիքի</a:t>
            </a:r>
            <a:r>
              <a:rPr lang="en-US" dirty="0"/>
              <a:t> </a:t>
            </a:r>
            <a:r>
              <a:rPr lang="en-US" dirty="0" err="1"/>
              <a:t>նպատակով</a:t>
            </a:r>
            <a:r>
              <a:rPr lang="en-US" dirty="0"/>
              <a:t> </a:t>
            </a:r>
            <a:r>
              <a:rPr lang="en-US" dirty="0" err="1"/>
              <a:t>մշակաբույսեր</a:t>
            </a:r>
            <a:r>
              <a:rPr lang="en-US" dirty="0"/>
              <a:t> </a:t>
            </a:r>
            <a:r>
              <a:rPr lang="en-US" dirty="0" err="1"/>
              <a:t>աճեցնելը</a:t>
            </a:r>
            <a:r>
              <a:rPr lang="en-US" dirty="0"/>
              <a:t> </a:t>
            </a:r>
            <a:r>
              <a:rPr lang="en-US" dirty="0" err="1"/>
              <a:t>կլիներ</a:t>
            </a:r>
            <a:r>
              <a:rPr lang="en-US" dirty="0"/>
              <a:t> </a:t>
            </a:r>
            <a:r>
              <a:rPr lang="en-US" dirty="0" err="1"/>
              <a:t>շատ</a:t>
            </a:r>
            <a:r>
              <a:rPr lang="en-US" dirty="0"/>
              <a:t> </a:t>
            </a:r>
            <a:r>
              <a:rPr lang="en-US" dirty="0" err="1"/>
              <a:t>ծախսատար</a:t>
            </a:r>
            <a:r>
              <a:rPr lang="en-US" dirty="0"/>
              <a:t>։</a:t>
            </a:r>
            <a:endParaRPr dirty="0"/>
          </a:p>
          <a:p>
            <a:pPr marL="0" lvl="0" indent="0">
              <a:spcBef>
                <a:spcPts val="0"/>
              </a:spcBef>
              <a:spcAft>
                <a:spcPts val="0"/>
              </a:spcAft>
              <a:buClr>
                <a:schemeClr val="dk1"/>
              </a:buClr>
              <a:buSzPts val="1100"/>
              <a:buFont typeface="Arial"/>
              <a:buNone/>
            </a:pPr>
            <a:r>
              <a:rPr lang="en-US" dirty="0" err="1"/>
              <a:t>Կենսազանգվածի</a:t>
            </a:r>
            <a:r>
              <a:rPr lang="en-US" dirty="0"/>
              <a:t> </a:t>
            </a:r>
            <a:r>
              <a:rPr lang="en-US" dirty="0" err="1"/>
              <a:t>ռեսուրսի</a:t>
            </a:r>
            <a:r>
              <a:rPr lang="en-US" dirty="0"/>
              <a:t> </a:t>
            </a:r>
            <a:r>
              <a:rPr lang="en-US" dirty="0" err="1"/>
              <a:t>գնահատումը</a:t>
            </a:r>
            <a:r>
              <a:rPr lang="en-US" dirty="0"/>
              <a:t> </a:t>
            </a:r>
            <a:r>
              <a:rPr lang="en-US" dirty="0" err="1"/>
              <a:t>ենթադրում</a:t>
            </a:r>
            <a:r>
              <a:rPr lang="en-US" dirty="0"/>
              <a:t> է, </a:t>
            </a:r>
            <a:r>
              <a:rPr lang="en-US" dirty="0" err="1"/>
              <a:t>որ</a:t>
            </a:r>
            <a:r>
              <a:rPr lang="en-US" dirty="0"/>
              <a:t> </a:t>
            </a:r>
            <a:r>
              <a:rPr lang="en-US" dirty="0" err="1"/>
              <a:t>անտառային</a:t>
            </a:r>
            <a:r>
              <a:rPr lang="en-US" dirty="0"/>
              <a:t> </a:t>
            </a:r>
            <a:r>
              <a:rPr lang="en-US" dirty="0" err="1"/>
              <a:t>թափոնները</a:t>
            </a:r>
            <a:r>
              <a:rPr lang="en-US" dirty="0"/>
              <a:t> </a:t>
            </a:r>
            <a:r>
              <a:rPr lang="en-US" dirty="0" err="1"/>
              <a:t>բավարար</a:t>
            </a:r>
            <a:r>
              <a:rPr lang="en-US" dirty="0"/>
              <a:t> </a:t>
            </a:r>
            <a:r>
              <a:rPr lang="en-US" dirty="0" err="1"/>
              <a:t>կլինեն</a:t>
            </a:r>
            <a:r>
              <a:rPr lang="en-US" dirty="0"/>
              <a:t> 4 </a:t>
            </a:r>
            <a:r>
              <a:rPr lang="en-US" dirty="0" err="1"/>
              <a:t>ՄՎտ</a:t>
            </a:r>
            <a:r>
              <a:rPr lang="en-US" dirty="0"/>
              <a:t> </a:t>
            </a:r>
            <a:r>
              <a:rPr lang="en-US" dirty="0" err="1"/>
              <a:t>հզորության</a:t>
            </a:r>
            <a:r>
              <a:rPr lang="en-US" dirty="0"/>
              <a:t> </a:t>
            </a:r>
            <a:r>
              <a:rPr lang="en-US" dirty="0" err="1"/>
              <a:t>կենսազանգվածով</a:t>
            </a:r>
            <a:r>
              <a:rPr lang="en-US" dirty="0"/>
              <a:t> </a:t>
            </a:r>
            <a:r>
              <a:rPr lang="en-US" dirty="0" err="1"/>
              <a:t>աշխատող</a:t>
            </a:r>
            <a:r>
              <a:rPr lang="en-US" dirty="0"/>
              <a:t> </a:t>
            </a:r>
            <a:r>
              <a:rPr lang="en-US" dirty="0" err="1"/>
              <a:t>կայան</a:t>
            </a:r>
            <a:r>
              <a:rPr lang="en-US" dirty="0"/>
              <a:t> </a:t>
            </a:r>
            <a:r>
              <a:rPr lang="en-US" dirty="0" err="1"/>
              <a:t>ապահովելու</a:t>
            </a:r>
            <a:r>
              <a:rPr lang="en-US" dirty="0"/>
              <a:t> </a:t>
            </a:r>
            <a:r>
              <a:rPr lang="en-US" dirty="0" err="1"/>
              <a:t>համար</a:t>
            </a:r>
            <a:r>
              <a:rPr lang="en-US" dirty="0"/>
              <a:t>, </a:t>
            </a:r>
            <a:r>
              <a:rPr lang="en-US" dirty="0" err="1"/>
              <a:t>իսկ</a:t>
            </a:r>
            <a:r>
              <a:rPr lang="en-US" dirty="0"/>
              <a:t> </a:t>
            </a:r>
            <a:r>
              <a:rPr lang="en-US" dirty="0" err="1"/>
              <a:t>հացահատիկի</a:t>
            </a:r>
            <a:r>
              <a:rPr lang="en-US" dirty="0"/>
              <a:t> </a:t>
            </a:r>
            <a:r>
              <a:rPr lang="en-US" dirty="0" err="1"/>
              <a:t>մշակաբույսերի</a:t>
            </a:r>
            <a:r>
              <a:rPr lang="en-US" dirty="0"/>
              <a:t> </a:t>
            </a:r>
            <a:r>
              <a:rPr lang="en-US" dirty="0" err="1"/>
              <a:t>թափոնները</a:t>
            </a:r>
            <a:r>
              <a:rPr lang="en-US" dirty="0"/>
              <a:t> </a:t>
            </a:r>
            <a:r>
              <a:rPr lang="en-US" dirty="0" err="1"/>
              <a:t>բավարար</a:t>
            </a:r>
            <a:r>
              <a:rPr lang="en-US" dirty="0"/>
              <a:t> </a:t>
            </a:r>
            <a:r>
              <a:rPr lang="en-US" dirty="0" err="1"/>
              <a:t>կլինեն</a:t>
            </a:r>
            <a:r>
              <a:rPr lang="en-US" dirty="0"/>
              <a:t> 25 </a:t>
            </a:r>
            <a:r>
              <a:rPr lang="en-US" dirty="0" err="1"/>
              <a:t>ՄՎտ</a:t>
            </a:r>
            <a:r>
              <a:rPr lang="en-US" dirty="0"/>
              <a:t> </a:t>
            </a:r>
            <a:r>
              <a:rPr lang="en-US" dirty="0" err="1"/>
              <a:t>հզորության</a:t>
            </a:r>
            <a:r>
              <a:rPr lang="en-US" dirty="0"/>
              <a:t> </a:t>
            </a:r>
            <a:r>
              <a:rPr lang="en-US" dirty="0" err="1"/>
              <a:t>կենսազանգվածով</a:t>
            </a:r>
            <a:r>
              <a:rPr lang="en-US" dirty="0"/>
              <a:t> </a:t>
            </a:r>
            <a:r>
              <a:rPr lang="en-US" dirty="0" err="1"/>
              <a:t>աշխատող</a:t>
            </a:r>
            <a:r>
              <a:rPr lang="en-US" dirty="0"/>
              <a:t> </a:t>
            </a:r>
            <a:r>
              <a:rPr lang="en-US" dirty="0" err="1"/>
              <a:t>կայան</a:t>
            </a:r>
            <a:r>
              <a:rPr lang="en-US" dirty="0"/>
              <a:t> </a:t>
            </a:r>
            <a:r>
              <a:rPr lang="en-US" dirty="0" err="1"/>
              <a:t>ապահովելու</a:t>
            </a:r>
            <a:r>
              <a:rPr lang="en-US" dirty="0"/>
              <a:t> </a:t>
            </a:r>
            <a:r>
              <a:rPr lang="en-US" dirty="0" err="1"/>
              <a:t>համար</a:t>
            </a:r>
            <a:r>
              <a:rPr lang="en-US" dirty="0"/>
              <a:t>։ </a:t>
            </a:r>
            <a:r>
              <a:rPr lang="en-US" dirty="0" err="1"/>
              <a:t>Սակայն</a:t>
            </a:r>
            <a:r>
              <a:rPr lang="en-US" dirty="0"/>
              <a:t> </a:t>
            </a:r>
            <a:r>
              <a:rPr lang="en-US" dirty="0" err="1"/>
              <a:t>անհրաժեշտ</a:t>
            </a:r>
            <a:r>
              <a:rPr lang="en-US" dirty="0"/>
              <a:t> </a:t>
            </a:r>
            <a:r>
              <a:rPr lang="en-US" dirty="0" err="1"/>
              <a:t>կլիներ</a:t>
            </a:r>
            <a:r>
              <a:rPr lang="en-US" dirty="0"/>
              <a:t> </a:t>
            </a:r>
            <a:r>
              <a:rPr lang="en-US" dirty="0" err="1"/>
              <a:t>անտառանյութը</a:t>
            </a:r>
            <a:r>
              <a:rPr lang="en-US" dirty="0"/>
              <a:t> և </a:t>
            </a:r>
            <a:r>
              <a:rPr lang="en-US" dirty="0" err="1"/>
              <a:t>հացահատիկի</a:t>
            </a:r>
            <a:r>
              <a:rPr lang="en-US" dirty="0"/>
              <a:t> </a:t>
            </a:r>
            <a:r>
              <a:rPr lang="en-US" dirty="0" err="1"/>
              <a:t>մշակաբույսերի</a:t>
            </a:r>
            <a:r>
              <a:rPr lang="en-US" dirty="0"/>
              <a:t> </a:t>
            </a:r>
            <a:r>
              <a:rPr lang="en-US" dirty="0" err="1"/>
              <a:t>թափոնները</a:t>
            </a:r>
            <a:r>
              <a:rPr lang="en-US" dirty="0"/>
              <a:t> </a:t>
            </a:r>
            <a:r>
              <a:rPr lang="en-US" dirty="0" err="1"/>
              <a:t>երկրի</a:t>
            </a:r>
            <a:r>
              <a:rPr lang="en-US" dirty="0"/>
              <a:t> </a:t>
            </a:r>
            <a:r>
              <a:rPr lang="en-US" dirty="0" err="1"/>
              <a:t>բոլոր</a:t>
            </a:r>
            <a:r>
              <a:rPr lang="en-US" dirty="0"/>
              <a:t> </a:t>
            </a:r>
            <a:r>
              <a:rPr lang="en-US" dirty="0" err="1"/>
              <a:t>մասերից</a:t>
            </a:r>
            <a:r>
              <a:rPr lang="en-US" dirty="0"/>
              <a:t> </a:t>
            </a:r>
            <a:r>
              <a:rPr lang="en-US" dirty="0" err="1"/>
              <a:t>տեղափոխել</a:t>
            </a:r>
            <a:r>
              <a:rPr lang="en-US" dirty="0"/>
              <a:t> </a:t>
            </a:r>
            <a:r>
              <a:rPr lang="en-US" dirty="0" err="1"/>
              <a:t>որևէ</a:t>
            </a:r>
            <a:r>
              <a:rPr lang="en-US" dirty="0"/>
              <a:t> </a:t>
            </a:r>
            <a:r>
              <a:rPr lang="en-US" dirty="0" err="1"/>
              <a:t>կենտրոնական</a:t>
            </a:r>
            <a:r>
              <a:rPr lang="en-US" dirty="0"/>
              <a:t> </a:t>
            </a:r>
            <a:r>
              <a:rPr lang="en-US" dirty="0" err="1"/>
              <a:t>վայր</a:t>
            </a:r>
            <a:r>
              <a:rPr lang="en-US" dirty="0"/>
              <a:t>, </a:t>
            </a:r>
            <a:r>
              <a:rPr lang="en-US" dirty="0" err="1"/>
              <a:t>իսկ</a:t>
            </a:r>
            <a:r>
              <a:rPr lang="en-US" dirty="0"/>
              <a:t> </a:t>
            </a:r>
            <a:r>
              <a:rPr lang="en-US" dirty="0" err="1"/>
              <a:t>ներկայումս</a:t>
            </a:r>
            <a:r>
              <a:rPr lang="en-US" dirty="0"/>
              <a:t> </a:t>
            </a:r>
            <a:r>
              <a:rPr lang="en-US" dirty="0" err="1"/>
              <a:t>սա</a:t>
            </a:r>
            <a:r>
              <a:rPr lang="en-US" dirty="0"/>
              <a:t> </a:t>
            </a:r>
            <a:r>
              <a:rPr lang="en-US" dirty="0" err="1"/>
              <a:t>անելու</a:t>
            </a:r>
            <a:r>
              <a:rPr lang="en-US" dirty="0"/>
              <a:t> </a:t>
            </a:r>
            <a:r>
              <a:rPr lang="en-US" dirty="0" err="1"/>
              <a:t>համար</a:t>
            </a:r>
            <a:r>
              <a:rPr lang="en-US" dirty="0"/>
              <a:t> </a:t>
            </a:r>
            <a:r>
              <a:rPr lang="en-US" dirty="0" err="1"/>
              <a:t>ենթակառուցվածքներ</a:t>
            </a:r>
            <a:r>
              <a:rPr lang="en-US" dirty="0"/>
              <a:t> </a:t>
            </a:r>
            <a:r>
              <a:rPr lang="en-US" dirty="0" err="1"/>
              <a:t>ստեղծված</a:t>
            </a:r>
            <a:r>
              <a:rPr lang="en-US" dirty="0"/>
              <a:t> </a:t>
            </a:r>
            <a:r>
              <a:rPr lang="en-US" dirty="0" err="1"/>
              <a:t>չեն</a:t>
            </a:r>
            <a:r>
              <a:rPr lang="en-US" dirty="0"/>
              <a:t>։ </a:t>
            </a:r>
            <a:r>
              <a:rPr lang="en-US" dirty="0" err="1"/>
              <a:t>Ուստիև</a:t>
            </a:r>
            <a:r>
              <a:rPr lang="en-US" dirty="0"/>
              <a:t> </a:t>
            </a:r>
            <a:r>
              <a:rPr lang="en-US" dirty="0" err="1"/>
              <a:t>ակնկալվում</a:t>
            </a:r>
            <a:r>
              <a:rPr lang="en-US" dirty="0"/>
              <a:t> է, </a:t>
            </a:r>
            <a:r>
              <a:rPr lang="en-US" dirty="0" err="1"/>
              <a:t>որ</a:t>
            </a:r>
            <a:r>
              <a:rPr lang="en-US" dirty="0"/>
              <a:t> </a:t>
            </a:r>
            <a:r>
              <a:rPr lang="en-US" dirty="0" err="1"/>
              <a:t>լոգիստիկ</a:t>
            </a:r>
            <a:r>
              <a:rPr lang="en-US" dirty="0"/>
              <a:t> </a:t>
            </a:r>
            <a:r>
              <a:rPr lang="en-US" dirty="0" err="1"/>
              <a:t>տեսակետից</a:t>
            </a:r>
            <a:r>
              <a:rPr lang="en-US" dirty="0"/>
              <a:t> </a:t>
            </a:r>
            <a:r>
              <a:rPr lang="en-US" dirty="0" err="1"/>
              <a:t>դժվար</a:t>
            </a:r>
            <a:r>
              <a:rPr lang="en-US" dirty="0"/>
              <a:t> </a:t>
            </a:r>
            <a:r>
              <a:rPr lang="en-US" dirty="0" err="1"/>
              <a:t>կլիներ</a:t>
            </a:r>
            <a:r>
              <a:rPr lang="en-US" dirty="0"/>
              <a:t> </a:t>
            </a:r>
            <a:r>
              <a:rPr lang="en-US" dirty="0" err="1"/>
              <a:t>հավաքել</a:t>
            </a:r>
            <a:r>
              <a:rPr lang="en-US" dirty="0"/>
              <a:t> </a:t>
            </a:r>
            <a:r>
              <a:rPr lang="en-US" dirty="0" err="1"/>
              <a:t>կենսազանգվածի</a:t>
            </a:r>
            <a:r>
              <a:rPr lang="en-US" dirty="0"/>
              <a:t> </a:t>
            </a:r>
            <a:r>
              <a:rPr lang="en-US" dirty="0" err="1"/>
              <a:t>ռեսուրսներ</a:t>
            </a:r>
            <a:r>
              <a:rPr lang="en-US" dirty="0"/>
              <a:t> </a:t>
            </a:r>
            <a:r>
              <a:rPr lang="en-US" dirty="0" err="1"/>
              <a:t>էլեկտրաէներգիայի</a:t>
            </a:r>
            <a:r>
              <a:rPr lang="en-US" dirty="0"/>
              <a:t> </a:t>
            </a:r>
            <a:r>
              <a:rPr lang="en-US" dirty="0" err="1"/>
              <a:t>արտադրության</a:t>
            </a:r>
            <a:r>
              <a:rPr lang="en-US" dirty="0"/>
              <a:t> </a:t>
            </a:r>
            <a:r>
              <a:rPr lang="en-US" dirty="0" err="1"/>
              <a:t>համար</a:t>
            </a:r>
            <a:r>
              <a:rPr lang="en-US" dirty="0"/>
              <a:t>, և </a:t>
            </a:r>
            <a:r>
              <a:rPr lang="en-US" dirty="0" err="1"/>
              <a:t>վառելիքի</a:t>
            </a:r>
            <a:r>
              <a:rPr lang="en-US" dirty="0"/>
              <a:t> </a:t>
            </a:r>
            <a:r>
              <a:rPr lang="en-US" dirty="0" err="1"/>
              <a:t>փոխադրման</a:t>
            </a:r>
            <a:r>
              <a:rPr lang="en-US" dirty="0"/>
              <a:t> </a:t>
            </a:r>
            <a:r>
              <a:rPr lang="en-US" dirty="0" err="1"/>
              <a:t>ծախքերի</a:t>
            </a:r>
            <a:r>
              <a:rPr lang="en-US" dirty="0"/>
              <a:t> </a:t>
            </a:r>
            <a:r>
              <a:rPr lang="en-US" dirty="0" err="1"/>
              <a:t>պատճառով</a:t>
            </a:r>
            <a:r>
              <a:rPr lang="en-US" dirty="0"/>
              <a:t> </a:t>
            </a:r>
            <a:r>
              <a:rPr lang="en-US" dirty="0" err="1"/>
              <a:t>վառելիքի</a:t>
            </a:r>
            <a:r>
              <a:rPr lang="en-US" dirty="0"/>
              <a:t> </a:t>
            </a:r>
            <a:r>
              <a:rPr lang="en-US" dirty="0" err="1"/>
              <a:t>ծախքերը</a:t>
            </a:r>
            <a:r>
              <a:rPr lang="en-US" dirty="0"/>
              <a:t> </a:t>
            </a:r>
            <a:r>
              <a:rPr lang="en-US" dirty="0" err="1"/>
              <a:t>շատ</a:t>
            </a:r>
            <a:r>
              <a:rPr lang="en-US" dirty="0"/>
              <a:t> </a:t>
            </a:r>
            <a:r>
              <a:rPr lang="en-US" dirty="0" err="1"/>
              <a:t>բարձր</a:t>
            </a:r>
            <a:r>
              <a:rPr lang="en-US" dirty="0"/>
              <a:t> </a:t>
            </a:r>
            <a:r>
              <a:rPr lang="en-US" dirty="0" err="1"/>
              <a:t>կլինեին</a:t>
            </a:r>
            <a:r>
              <a:rPr lang="en-US" dirty="0"/>
              <a:t>։</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333" name="Shape 33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424018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Կենսագազի</a:t>
            </a:r>
            <a:r>
              <a:rPr lang="en-US" dirty="0"/>
              <a:t> </a:t>
            </a:r>
            <a:r>
              <a:rPr lang="en-US" dirty="0" err="1"/>
              <a:t>օգտագործումից</a:t>
            </a:r>
            <a:r>
              <a:rPr lang="en-US" dirty="0"/>
              <a:t> </a:t>
            </a:r>
            <a:r>
              <a:rPr lang="en-US" dirty="0" err="1"/>
              <a:t>կարելի</a:t>
            </a:r>
            <a:r>
              <a:rPr lang="en-US" dirty="0"/>
              <a:t> է </a:t>
            </a:r>
            <a:r>
              <a:rPr lang="en-US" dirty="0" err="1"/>
              <a:t>ստանալ</a:t>
            </a:r>
            <a:r>
              <a:rPr lang="en-US" dirty="0"/>
              <a:t> և </a:t>
            </a:r>
            <a:r>
              <a:rPr lang="en-US" dirty="0" err="1"/>
              <a:t>ջերմային</a:t>
            </a:r>
            <a:r>
              <a:rPr lang="en-US" dirty="0"/>
              <a:t> </a:t>
            </a:r>
            <a:r>
              <a:rPr lang="en-US" dirty="0" err="1"/>
              <a:t>էներգիա</a:t>
            </a:r>
            <a:r>
              <a:rPr lang="en-US" dirty="0"/>
              <a:t> և </a:t>
            </a:r>
            <a:r>
              <a:rPr lang="en-US" dirty="0" err="1"/>
              <a:t>էլեկտրական</a:t>
            </a:r>
            <a:r>
              <a:rPr lang="en-US" dirty="0"/>
              <a:t> </a:t>
            </a:r>
            <a:r>
              <a:rPr lang="en-US" dirty="0" err="1"/>
              <a:t>էներգիա</a:t>
            </a:r>
            <a:r>
              <a:rPr lang="en-US" dirty="0"/>
              <a:t>։ </a:t>
            </a:r>
            <a:r>
              <a:rPr lang="en-US" dirty="0" err="1"/>
              <a:t>Կենցաղային</a:t>
            </a:r>
            <a:r>
              <a:rPr lang="en-US" dirty="0"/>
              <a:t>, </a:t>
            </a:r>
            <a:r>
              <a:rPr lang="en-US" dirty="0" err="1"/>
              <a:t>անասնապահական</a:t>
            </a:r>
            <a:r>
              <a:rPr lang="en-US" dirty="0"/>
              <a:t>, </a:t>
            </a:r>
            <a:r>
              <a:rPr lang="en-US" dirty="0" err="1"/>
              <a:t>գյուղատնտեսական</a:t>
            </a:r>
            <a:r>
              <a:rPr lang="en-US" dirty="0"/>
              <a:t> </a:t>
            </a:r>
            <a:r>
              <a:rPr lang="en-US" dirty="0" err="1"/>
              <a:t>աղբից</a:t>
            </a:r>
            <a:r>
              <a:rPr lang="en-US" dirty="0"/>
              <a:t> </a:t>
            </a:r>
            <a:r>
              <a:rPr lang="en-US" dirty="0" err="1"/>
              <a:t>փտեցման</a:t>
            </a:r>
            <a:r>
              <a:rPr lang="en-US" dirty="0"/>
              <a:t> </a:t>
            </a:r>
            <a:r>
              <a:rPr lang="en-US" dirty="0" err="1"/>
              <a:t>արդյունքում</a:t>
            </a:r>
            <a:r>
              <a:rPr lang="en-US" dirty="0"/>
              <a:t> </a:t>
            </a:r>
            <a:r>
              <a:rPr lang="en-US" dirty="0" err="1"/>
              <a:t>կորզվում</a:t>
            </a:r>
            <a:r>
              <a:rPr lang="en-US" dirty="0"/>
              <a:t> է </a:t>
            </a:r>
            <a:r>
              <a:rPr lang="en-US" dirty="0" err="1"/>
              <a:t>մեթան</a:t>
            </a:r>
            <a:r>
              <a:rPr lang="en-US" dirty="0"/>
              <a:t> </a:t>
            </a:r>
            <a:r>
              <a:rPr lang="en-US" dirty="0" err="1"/>
              <a:t>գազ</a:t>
            </a:r>
            <a:r>
              <a:rPr lang="en-US" dirty="0"/>
              <a:t>, </a:t>
            </a:r>
            <a:r>
              <a:rPr lang="en-US" dirty="0" err="1"/>
              <a:t>որը</a:t>
            </a:r>
            <a:r>
              <a:rPr lang="en-US" dirty="0"/>
              <a:t> </a:t>
            </a:r>
            <a:r>
              <a:rPr lang="en-US" dirty="0" err="1"/>
              <a:t>կարող</a:t>
            </a:r>
            <a:r>
              <a:rPr lang="en-US" dirty="0"/>
              <a:t> է </a:t>
            </a:r>
            <a:r>
              <a:rPr lang="en-US" dirty="0" err="1"/>
              <a:t>օգտագործվել</a:t>
            </a:r>
            <a:r>
              <a:rPr lang="en-US" dirty="0"/>
              <a:t> </a:t>
            </a:r>
            <a:r>
              <a:rPr lang="en-US" dirty="0" err="1"/>
              <a:t>ջերմային</a:t>
            </a:r>
            <a:r>
              <a:rPr lang="en-US" dirty="0"/>
              <a:t> և </a:t>
            </a:r>
            <a:r>
              <a:rPr lang="en-US" dirty="0" err="1"/>
              <a:t>էլեկտրական</a:t>
            </a:r>
            <a:r>
              <a:rPr lang="en-US" dirty="0"/>
              <a:t> </a:t>
            </a:r>
            <a:r>
              <a:rPr lang="en-US" dirty="0" err="1"/>
              <a:t>էներգիա</a:t>
            </a:r>
            <a:r>
              <a:rPr lang="en-US" dirty="0"/>
              <a:t> </a:t>
            </a:r>
            <a:r>
              <a:rPr lang="en-US" dirty="0" err="1"/>
              <a:t>ստամալու</a:t>
            </a:r>
            <a:r>
              <a:rPr lang="en-US" dirty="0"/>
              <a:t> </a:t>
            </a:r>
            <a:r>
              <a:rPr lang="en-US" dirty="0" err="1"/>
              <a:t>համար</a:t>
            </a:r>
            <a:r>
              <a:rPr lang="en-US" dirty="0"/>
              <a:t>։ </a:t>
            </a:r>
            <a:r>
              <a:rPr lang="en-US" dirty="0" err="1"/>
              <a:t>Պատկեր</a:t>
            </a:r>
            <a:r>
              <a:rPr lang="en-US" dirty="0"/>
              <a:t> 7-ում </a:t>
            </a:r>
            <a:r>
              <a:rPr lang="en-US" dirty="0" err="1"/>
              <a:t>ներկայացված</a:t>
            </a:r>
            <a:r>
              <a:rPr lang="en-US" dirty="0"/>
              <a:t> է </a:t>
            </a:r>
            <a:r>
              <a:rPr lang="en-US" dirty="0" err="1"/>
              <a:t>բիոգազի</a:t>
            </a:r>
            <a:r>
              <a:rPr lang="en-US" dirty="0"/>
              <a:t> </a:t>
            </a:r>
            <a:r>
              <a:rPr lang="en-US" dirty="0" err="1"/>
              <a:t>աշխատանքի</a:t>
            </a:r>
            <a:r>
              <a:rPr lang="en-US" dirty="0"/>
              <a:t> </a:t>
            </a:r>
            <a:r>
              <a:rPr lang="en-US" dirty="0" err="1"/>
              <a:t>սխեման</a:t>
            </a:r>
            <a:r>
              <a:rPr lang="en-US" dirty="0"/>
              <a:t>։</a:t>
            </a:r>
            <a:endParaRPr dirty="0"/>
          </a:p>
          <a:p>
            <a:pPr marL="0" lvl="0" indent="0">
              <a:spcBef>
                <a:spcPts val="0"/>
              </a:spcBef>
              <a:spcAft>
                <a:spcPts val="0"/>
              </a:spcAft>
              <a:buClr>
                <a:schemeClr val="dk1"/>
              </a:buClr>
              <a:buSzPts val="1100"/>
              <a:buFont typeface="Arial"/>
              <a:buNone/>
            </a:pPr>
            <a:r>
              <a:rPr lang="en-US" dirty="0" err="1"/>
              <a:t>Հայաստանն</a:t>
            </a:r>
            <a:r>
              <a:rPr lang="en-US" dirty="0"/>
              <a:t> </a:t>
            </a:r>
            <a:r>
              <a:rPr lang="en-US" dirty="0" err="1"/>
              <a:t>ունի</a:t>
            </a:r>
            <a:r>
              <a:rPr lang="en-US" dirty="0"/>
              <a:t> </a:t>
            </a:r>
            <a:r>
              <a:rPr lang="en-US" dirty="0" err="1"/>
              <a:t>անասնաֆերմաներում</a:t>
            </a:r>
            <a:r>
              <a:rPr lang="en-US" dirty="0"/>
              <a:t>, </a:t>
            </a:r>
            <a:r>
              <a:rPr lang="en-US" dirty="0" err="1"/>
              <a:t>Նուբարաշենի</a:t>
            </a:r>
            <a:r>
              <a:rPr lang="en-US" dirty="0"/>
              <a:t> </a:t>
            </a:r>
            <a:r>
              <a:rPr lang="en-US" dirty="0" err="1"/>
              <a:t>աղբավայրում</a:t>
            </a:r>
            <a:r>
              <a:rPr lang="en-US" dirty="0"/>
              <a:t> և </a:t>
            </a:r>
            <a:r>
              <a:rPr lang="en-US" dirty="0" err="1"/>
              <a:t>Աէրացիայի</a:t>
            </a:r>
            <a:r>
              <a:rPr lang="en-US" dirty="0"/>
              <a:t> ԿՄԿ-</a:t>
            </a:r>
            <a:r>
              <a:rPr lang="en-US" dirty="0" err="1"/>
              <a:t>ում</a:t>
            </a:r>
            <a:r>
              <a:rPr lang="en-US" dirty="0"/>
              <a:t> </a:t>
            </a:r>
            <a:r>
              <a:rPr lang="en-US" dirty="0" err="1"/>
              <a:t>կենսագազից</a:t>
            </a:r>
            <a:r>
              <a:rPr lang="en-US" dirty="0"/>
              <a:t> </a:t>
            </a:r>
            <a:r>
              <a:rPr lang="en-US" dirty="0" err="1"/>
              <a:t>էլեկտրաէներգիայի</a:t>
            </a:r>
            <a:r>
              <a:rPr lang="en-US" dirty="0"/>
              <a:t> </a:t>
            </a:r>
            <a:r>
              <a:rPr lang="en-US" dirty="0" err="1"/>
              <a:t>արտադրության</a:t>
            </a:r>
            <a:r>
              <a:rPr lang="en-US" dirty="0"/>
              <a:t> </a:t>
            </a:r>
            <a:r>
              <a:rPr lang="en-US" dirty="0" err="1"/>
              <a:t>ներուժ</a:t>
            </a:r>
            <a:r>
              <a:rPr lang="en-US" dirty="0"/>
              <a:t>։ 2010 թ. ԳԷՀ/ՄԱԶԾ-ը </a:t>
            </a:r>
            <a:r>
              <a:rPr lang="en-US" dirty="0" err="1"/>
              <a:t>բացահայտեցին</a:t>
            </a:r>
            <a:r>
              <a:rPr lang="en-US" dirty="0"/>
              <a:t> </a:t>
            </a:r>
            <a:r>
              <a:rPr lang="en-US" dirty="0" err="1"/>
              <a:t>երեք</a:t>
            </a:r>
            <a:r>
              <a:rPr lang="en-US" dirty="0"/>
              <a:t> </a:t>
            </a:r>
            <a:r>
              <a:rPr lang="en-US" dirty="0" err="1"/>
              <a:t>անասնաֆերմաներ</a:t>
            </a:r>
            <a:r>
              <a:rPr lang="en-US" dirty="0"/>
              <a:t> </a:t>
            </a:r>
            <a:r>
              <a:rPr lang="en-US" dirty="0" err="1"/>
              <a:t>որպես</a:t>
            </a:r>
            <a:r>
              <a:rPr lang="en-US" dirty="0"/>
              <a:t> </a:t>
            </a:r>
            <a:r>
              <a:rPr lang="en-US" dirty="0" err="1"/>
              <a:t>կենսագազից</a:t>
            </a:r>
            <a:r>
              <a:rPr lang="en-US" dirty="0"/>
              <a:t> </a:t>
            </a:r>
            <a:r>
              <a:rPr lang="en-US" dirty="0" err="1"/>
              <a:t>էլեկտրաէներգիայի</a:t>
            </a:r>
            <a:r>
              <a:rPr lang="en-US" dirty="0"/>
              <a:t> </a:t>
            </a:r>
            <a:r>
              <a:rPr lang="en-US" dirty="0" err="1"/>
              <a:t>ստացման</a:t>
            </a:r>
            <a:r>
              <a:rPr lang="en-US" dirty="0"/>
              <a:t> </a:t>
            </a:r>
            <a:r>
              <a:rPr lang="en-US" dirty="0" err="1"/>
              <a:t>թեկնածուներ</a:t>
            </a:r>
            <a:r>
              <a:rPr lang="en-US" dirty="0"/>
              <a:t>՝ </a:t>
            </a:r>
            <a:r>
              <a:rPr lang="en-US" dirty="0" err="1"/>
              <a:t>գումարային</a:t>
            </a:r>
            <a:r>
              <a:rPr lang="en-US" dirty="0"/>
              <a:t> 3,3 </a:t>
            </a:r>
            <a:r>
              <a:rPr lang="en-US" dirty="0" err="1"/>
              <a:t>ՄՎտ</a:t>
            </a:r>
            <a:r>
              <a:rPr lang="en-US" dirty="0"/>
              <a:t> </a:t>
            </a:r>
            <a:r>
              <a:rPr lang="en-US" dirty="0" err="1"/>
              <a:t>ներուժով</a:t>
            </a:r>
            <a:r>
              <a:rPr lang="en-US" dirty="0"/>
              <a:t>։ </a:t>
            </a:r>
            <a:r>
              <a:rPr lang="en-US" dirty="0" err="1"/>
              <a:t>Նմանատիպ</a:t>
            </a:r>
            <a:r>
              <a:rPr lang="en-US" dirty="0"/>
              <a:t> </a:t>
            </a:r>
            <a:r>
              <a:rPr lang="en-US" dirty="0" err="1"/>
              <a:t>կայան</a:t>
            </a:r>
            <a:r>
              <a:rPr lang="en-US" dirty="0"/>
              <a:t> </a:t>
            </a:r>
            <a:r>
              <a:rPr lang="en-US" dirty="0" err="1"/>
              <a:t>աշխատում</a:t>
            </a:r>
            <a:r>
              <a:rPr lang="en-US" dirty="0"/>
              <a:t> է </a:t>
            </a:r>
            <a:r>
              <a:rPr lang="en-US" dirty="0" err="1"/>
              <a:t>Լուսակերտի</a:t>
            </a:r>
            <a:r>
              <a:rPr lang="en-US" dirty="0"/>
              <a:t> </a:t>
            </a:r>
            <a:r>
              <a:rPr lang="en-US" dirty="0" err="1"/>
              <a:t>թռչնաբուծական</a:t>
            </a:r>
            <a:r>
              <a:rPr lang="en-US" dirty="0"/>
              <a:t> </a:t>
            </a:r>
            <a:r>
              <a:rPr lang="en-US" dirty="0" err="1"/>
              <a:t>ֆաբրիկայում</a:t>
            </a:r>
            <a:r>
              <a:rPr lang="en-US" dirty="0"/>
              <a:t> 2006 թ.-</a:t>
            </a:r>
            <a:r>
              <a:rPr lang="en-US" dirty="0" err="1"/>
              <a:t>ից</a:t>
            </a:r>
            <a:r>
              <a:rPr lang="en-US" dirty="0"/>
              <a:t> </a:t>
            </a:r>
            <a:r>
              <a:rPr lang="en-US" dirty="0" err="1"/>
              <a:t>սկսած</a:t>
            </a:r>
            <a:r>
              <a:rPr lang="en-US" dirty="0"/>
              <a:t>։</a:t>
            </a:r>
            <a:endParaRPr dirty="0"/>
          </a:p>
          <a:p>
            <a:pPr marL="0" lvl="0" indent="0">
              <a:spcBef>
                <a:spcPts val="0"/>
              </a:spcBef>
              <a:spcAft>
                <a:spcPts val="0"/>
              </a:spcAft>
              <a:buClr>
                <a:schemeClr val="dk1"/>
              </a:buClr>
              <a:buSzPts val="1100"/>
              <a:buFont typeface="Arial"/>
              <a:buNone/>
            </a:pPr>
            <a:r>
              <a:rPr lang="en-US" dirty="0"/>
              <a:t>2001թ. </a:t>
            </a:r>
            <a:r>
              <a:rPr lang="en-US" dirty="0" err="1"/>
              <a:t>ճապոնական</a:t>
            </a:r>
            <a:r>
              <a:rPr lang="en-US" dirty="0"/>
              <a:t> </a:t>
            </a:r>
            <a:r>
              <a:rPr lang="en-US" dirty="0" err="1"/>
              <a:t>ընկերության</a:t>
            </a:r>
            <a:r>
              <a:rPr lang="en-US" dirty="0"/>
              <a:t> </a:t>
            </a:r>
            <a:r>
              <a:rPr lang="en-US" dirty="0" err="1"/>
              <a:t>կողմից</a:t>
            </a:r>
            <a:r>
              <a:rPr lang="en-US" dirty="0"/>
              <a:t> </a:t>
            </a:r>
            <a:r>
              <a:rPr lang="en-US" dirty="0" err="1"/>
              <a:t>նախաձեռնվեց</a:t>
            </a:r>
            <a:r>
              <a:rPr lang="en-US" dirty="0"/>
              <a:t> </a:t>
            </a:r>
            <a:r>
              <a:rPr lang="en-US" dirty="0" err="1"/>
              <a:t>Նուբարաշենի</a:t>
            </a:r>
            <a:r>
              <a:rPr lang="en-US" dirty="0"/>
              <a:t> </a:t>
            </a:r>
            <a:r>
              <a:rPr lang="en-US" dirty="0" err="1"/>
              <a:t>աղբավայրում</a:t>
            </a:r>
            <a:r>
              <a:rPr lang="en-US" dirty="0"/>
              <a:t> </a:t>
            </a:r>
            <a:r>
              <a:rPr lang="en-US" dirty="0" err="1"/>
              <a:t>աղբանոցային</a:t>
            </a:r>
            <a:r>
              <a:rPr lang="en-US" dirty="0"/>
              <a:t> </a:t>
            </a:r>
            <a:r>
              <a:rPr lang="en-US" dirty="0" err="1"/>
              <a:t>գազի</a:t>
            </a:r>
            <a:r>
              <a:rPr lang="en-US" dirty="0"/>
              <a:t> </a:t>
            </a:r>
            <a:r>
              <a:rPr lang="en-US" dirty="0" err="1"/>
              <a:t>կորզումը</a:t>
            </a:r>
            <a:r>
              <a:rPr lang="en-US" dirty="0"/>
              <a:t>՝ </a:t>
            </a:r>
            <a:r>
              <a:rPr lang="en-US" dirty="0" err="1"/>
              <a:t>հնարավոր</a:t>
            </a:r>
            <a:r>
              <a:rPr lang="en-US" dirty="0"/>
              <a:t> </a:t>
            </a:r>
            <a:r>
              <a:rPr lang="en-US" dirty="0" err="1"/>
              <a:t>էլեկտրաէներգիայի</a:t>
            </a:r>
            <a:r>
              <a:rPr lang="en-US" dirty="0"/>
              <a:t> </a:t>
            </a:r>
            <a:r>
              <a:rPr lang="en-US" dirty="0" err="1"/>
              <a:t>ստացման</a:t>
            </a:r>
            <a:r>
              <a:rPr lang="en-US" dirty="0"/>
              <a:t> </a:t>
            </a:r>
            <a:r>
              <a:rPr lang="en-US" dirty="0" err="1"/>
              <a:t>նպատակով</a:t>
            </a:r>
            <a:r>
              <a:rPr lang="en-US" dirty="0"/>
              <a:t>։ </a:t>
            </a:r>
            <a:r>
              <a:rPr lang="en-US" dirty="0" err="1"/>
              <a:t>Ընկերությունը</a:t>
            </a:r>
            <a:r>
              <a:rPr lang="en-US" dirty="0"/>
              <a:t> </a:t>
            </a:r>
            <a:r>
              <a:rPr lang="en-US" dirty="0" err="1"/>
              <a:t>տեղակայեց</a:t>
            </a:r>
            <a:r>
              <a:rPr lang="en-US" dirty="0"/>
              <a:t> </a:t>
            </a:r>
            <a:r>
              <a:rPr lang="en-US" dirty="0" err="1"/>
              <a:t>մեթան</a:t>
            </a:r>
            <a:r>
              <a:rPr lang="en-US" dirty="0"/>
              <a:t> </a:t>
            </a:r>
            <a:r>
              <a:rPr lang="en-US" dirty="0" err="1"/>
              <a:t>գազի</a:t>
            </a:r>
            <a:r>
              <a:rPr lang="en-US" dirty="0"/>
              <a:t> </a:t>
            </a:r>
            <a:r>
              <a:rPr lang="en-US" dirty="0" err="1"/>
              <a:t>այրման</a:t>
            </a:r>
            <a:r>
              <a:rPr lang="en-US" dirty="0"/>
              <a:t> </a:t>
            </a:r>
            <a:r>
              <a:rPr lang="en-US" dirty="0" err="1"/>
              <a:t>կայան</a:t>
            </a:r>
            <a:r>
              <a:rPr lang="en-US" dirty="0"/>
              <a:t>՝ </a:t>
            </a:r>
            <a:r>
              <a:rPr lang="en-US" dirty="0" err="1"/>
              <a:t>էլեկտրաէներգիայի</a:t>
            </a:r>
            <a:r>
              <a:rPr lang="en-US" dirty="0"/>
              <a:t> </a:t>
            </a:r>
            <a:r>
              <a:rPr lang="en-US" dirty="0" err="1"/>
              <a:t>արտադրության</a:t>
            </a:r>
            <a:r>
              <a:rPr lang="en-US" dirty="0"/>
              <a:t> </a:t>
            </a:r>
            <a:r>
              <a:rPr lang="en-US" dirty="0" err="1"/>
              <a:t>փոխարեն</a:t>
            </a:r>
            <a:r>
              <a:rPr lang="en-US" dirty="0"/>
              <a:t>։ </a:t>
            </a:r>
            <a:r>
              <a:rPr lang="en-US" dirty="0" err="1"/>
              <a:t>Հնարավոր</a:t>
            </a:r>
            <a:r>
              <a:rPr lang="en-US" dirty="0"/>
              <a:t> </a:t>
            </a:r>
            <a:r>
              <a:rPr lang="en-US" dirty="0" err="1"/>
              <a:t>կայանի</a:t>
            </a:r>
            <a:r>
              <a:rPr lang="en-US" dirty="0"/>
              <a:t> </a:t>
            </a:r>
            <a:r>
              <a:rPr lang="en-US" dirty="0" err="1"/>
              <a:t>հզորությունը</a:t>
            </a:r>
            <a:r>
              <a:rPr lang="en-US" dirty="0"/>
              <a:t> </a:t>
            </a:r>
            <a:r>
              <a:rPr lang="en-US" dirty="0" err="1"/>
              <a:t>գնահատվում</a:t>
            </a:r>
            <a:r>
              <a:rPr lang="en-US" dirty="0"/>
              <a:t> է 2,5 </a:t>
            </a:r>
            <a:r>
              <a:rPr lang="en-US" dirty="0" err="1"/>
              <a:t>ՄՎտ</a:t>
            </a:r>
            <a:r>
              <a:rPr lang="en-US" dirty="0"/>
              <a:t>։</a:t>
            </a:r>
            <a:endParaRPr dirty="0"/>
          </a:p>
          <a:p>
            <a:pPr marL="0" lvl="0" indent="0">
              <a:spcBef>
                <a:spcPts val="0"/>
              </a:spcBef>
              <a:spcAft>
                <a:spcPts val="0"/>
              </a:spcAft>
              <a:buClr>
                <a:schemeClr val="dk1"/>
              </a:buClr>
              <a:buSzPts val="1100"/>
              <a:buFont typeface="Arial"/>
              <a:buNone/>
            </a:pPr>
            <a:r>
              <a:rPr lang="en-US" dirty="0" err="1"/>
              <a:t>Հայաստանում</a:t>
            </a:r>
            <a:r>
              <a:rPr lang="en-US" dirty="0"/>
              <a:t> </a:t>
            </a:r>
            <a:r>
              <a:rPr lang="en-US" dirty="0" err="1"/>
              <a:t>կենսագազից</a:t>
            </a:r>
            <a:r>
              <a:rPr lang="en-US" dirty="0"/>
              <a:t> </a:t>
            </a:r>
            <a:r>
              <a:rPr lang="en-US" dirty="0" err="1"/>
              <a:t>էլեկտրաէներգիայի</a:t>
            </a:r>
            <a:r>
              <a:rPr lang="en-US" dirty="0"/>
              <a:t> </a:t>
            </a:r>
            <a:r>
              <a:rPr lang="en-US" dirty="0" err="1"/>
              <a:t>ստացման</a:t>
            </a:r>
            <a:r>
              <a:rPr lang="en-US" dirty="0"/>
              <a:t> </a:t>
            </a:r>
            <a:r>
              <a:rPr lang="en-US" dirty="0" err="1"/>
              <a:t>մյուս</a:t>
            </a:r>
            <a:r>
              <a:rPr lang="en-US" dirty="0"/>
              <a:t> </a:t>
            </a:r>
            <a:r>
              <a:rPr lang="en-US" dirty="0" err="1"/>
              <a:t>հավանական</a:t>
            </a:r>
            <a:r>
              <a:rPr lang="en-US" dirty="0"/>
              <a:t> </a:t>
            </a:r>
            <a:r>
              <a:rPr lang="en-US" dirty="0" err="1"/>
              <a:t>աղբյուրը</a:t>
            </a:r>
            <a:r>
              <a:rPr lang="en-US" dirty="0"/>
              <a:t> </a:t>
            </a:r>
            <a:r>
              <a:rPr lang="en-US" dirty="0" err="1"/>
              <a:t>Աէրացիայի</a:t>
            </a:r>
            <a:r>
              <a:rPr lang="en-US" dirty="0"/>
              <a:t> </a:t>
            </a:r>
            <a:r>
              <a:rPr lang="en-US" dirty="0" err="1"/>
              <a:t>կեղտաջրերի</a:t>
            </a:r>
            <a:r>
              <a:rPr lang="en-US" dirty="0"/>
              <a:t> </a:t>
            </a:r>
            <a:r>
              <a:rPr lang="en-US" dirty="0" err="1"/>
              <a:t>մաքրման</a:t>
            </a:r>
            <a:r>
              <a:rPr lang="en-US" dirty="0"/>
              <a:t> </a:t>
            </a:r>
            <a:r>
              <a:rPr lang="en-US" dirty="0" err="1"/>
              <a:t>կայանն</a:t>
            </a:r>
            <a:r>
              <a:rPr lang="en-US" dirty="0"/>
              <a:t> (ԿՄԿ) է։ </a:t>
            </a:r>
            <a:r>
              <a:rPr lang="en-US" dirty="0" err="1"/>
              <a:t>Եթե</a:t>
            </a:r>
            <a:r>
              <a:rPr lang="en-US" dirty="0"/>
              <a:t> </a:t>
            </a:r>
            <a:r>
              <a:rPr lang="en-US" dirty="0" err="1"/>
              <a:t>տեղադրվեն</a:t>
            </a:r>
            <a:r>
              <a:rPr lang="en-US" dirty="0"/>
              <a:t> </a:t>
            </a:r>
            <a:r>
              <a:rPr lang="en-US" dirty="0" err="1"/>
              <a:t>անաէրոբ</a:t>
            </a:r>
            <a:r>
              <a:rPr lang="en-US" dirty="0"/>
              <a:t> </a:t>
            </a:r>
            <a:r>
              <a:rPr lang="en-US" dirty="0" err="1"/>
              <a:t>մշակման</a:t>
            </a:r>
            <a:r>
              <a:rPr lang="en-US" dirty="0"/>
              <a:t> </a:t>
            </a:r>
            <a:r>
              <a:rPr lang="en-US" dirty="0" err="1"/>
              <a:t>կայաններ</a:t>
            </a:r>
            <a:r>
              <a:rPr lang="en-US" dirty="0"/>
              <a:t>, </a:t>
            </a:r>
            <a:r>
              <a:rPr lang="en-US" dirty="0" err="1"/>
              <a:t>ակնկալվում</a:t>
            </a:r>
            <a:r>
              <a:rPr lang="en-US" dirty="0"/>
              <a:t> է, </a:t>
            </a:r>
            <a:r>
              <a:rPr lang="en-US" dirty="0" err="1"/>
              <a:t>որ</a:t>
            </a:r>
            <a:r>
              <a:rPr lang="en-US" dirty="0"/>
              <a:t> </a:t>
            </a:r>
            <a:r>
              <a:rPr lang="en-US" dirty="0" err="1"/>
              <a:t>կայանում</a:t>
            </a:r>
            <a:r>
              <a:rPr lang="en-US" dirty="0"/>
              <a:t> </a:t>
            </a:r>
            <a:r>
              <a:rPr lang="en-US" dirty="0" err="1"/>
              <a:t>կարելի</a:t>
            </a:r>
            <a:r>
              <a:rPr lang="en-US" dirty="0"/>
              <a:t> </a:t>
            </a:r>
            <a:r>
              <a:rPr lang="en-US" dirty="0" err="1"/>
              <a:t>կլինի</a:t>
            </a:r>
            <a:r>
              <a:rPr lang="en-US" dirty="0"/>
              <a:t> </a:t>
            </a:r>
            <a:r>
              <a:rPr lang="en-US" dirty="0" err="1"/>
              <a:t>տեղակայել</a:t>
            </a:r>
            <a:r>
              <a:rPr lang="en-US" dirty="0"/>
              <a:t> 3 </a:t>
            </a:r>
            <a:r>
              <a:rPr lang="en-US" dirty="0" err="1"/>
              <a:t>ՄՎտ</a:t>
            </a:r>
            <a:r>
              <a:rPr lang="en-US" dirty="0"/>
              <a:t> </a:t>
            </a:r>
            <a:r>
              <a:rPr lang="en-US" dirty="0" err="1"/>
              <a:t>էլեկտրաէներգիայի</a:t>
            </a:r>
            <a:r>
              <a:rPr lang="en-US" dirty="0"/>
              <a:t> և </a:t>
            </a:r>
            <a:r>
              <a:rPr lang="en-US" dirty="0" err="1"/>
              <a:t>ջերմության</a:t>
            </a:r>
            <a:r>
              <a:rPr lang="en-US" dirty="0"/>
              <a:t> </a:t>
            </a:r>
            <a:r>
              <a:rPr lang="en-US" dirty="0" err="1"/>
              <a:t>համակցված</a:t>
            </a:r>
            <a:r>
              <a:rPr lang="en-US" dirty="0"/>
              <a:t> </a:t>
            </a:r>
            <a:r>
              <a:rPr lang="en-US" dirty="0" err="1"/>
              <a:t>արտադրության</a:t>
            </a:r>
            <a:r>
              <a:rPr lang="en-US" dirty="0"/>
              <a:t> (</a:t>
            </a:r>
            <a:r>
              <a:rPr lang="en-US" dirty="0" err="1"/>
              <a:t>կոգեներացիոն</a:t>
            </a:r>
            <a:r>
              <a:rPr lang="en-US" dirty="0"/>
              <a:t>) </a:t>
            </a:r>
            <a:r>
              <a:rPr lang="en-US" dirty="0" err="1"/>
              <a:t>կայանք</a:t>
            </a:r>
            <a:r>
              <a:rPr lang="en-US" dirty="0"/>
              <a:t>։</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340" name="Shape 34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err="1"/>
              <a:t>Երկրաջերմային</a:t>
            </a:r>
            <a:r>
              <a:rPr lang="en-US" dirty="0"/>
              <a:t> </a:t>
            </a:r>
            <a:r>
              <a:rPr lang="en-US" dirty="0" err="1"/>
              <a:t>ջեռուցման</a:t>
            </a:r>
            <a:r>
              <a:rPr lang="en-US" dirty="0"/>
              <a:t>, </a:t>
            </a:r>
            <a:r>
              <a:rPr lang="en-US" dirty="0" err="1"/>
              <a:t>հովացման</a:t>
            </a:r>
            <a:r>
              <a:rPr lang="en-US" dirty="0"/>
              <a:t> և </a:t>
            </a:r>
            <a:r>
              <a:rPr lang="en-US" dirty="0" err="1"/>
              <a:t>ջրատաքացման</a:t>
            </a:r>
            <a:r>
              <a:rPr lang="en-US" dirty="0"/>
              <a:t> </a:t>
            </a:r>
            <a:r>
              <a:rPr lang="en-US" dirty="0" err="1"/>
              <a:t>համակցված</a:t>
            </a:r>
            <a:r>
              <a:rPr lang="en-US" dirty="0"/>
              <a:t> </a:t>
            </a:r>
            <a:r>
              <a:rPr lang="en-US" dirty="0" err="1"/>
              <a:t>կայանները</a:t>
            </a:r>
            <a:r>
              <a:rPr lang="en-US" dirty="0"/>
              <a:t> </a:t>
            </a:r>
            <a:r>
              <a:rPr lang="en-US" dirty="0" err="1"/>
              <a:t>կոչվում</a:t>
            </a:r>
            <a:r>
              <a:rPr lang="en-US" dirty="0"/>
              <a:t> </a:t>
            </a:r>
            <a:r>
              <a:rPr lang="en-US" dirty="0" err="1"/>
              <a:t>են</a:t>
            </a:r>
            <a:r>
              <a:rPr lang="en-US" dirty="0"/>
              <a:t> </a:t>
            </a:r>
            <a:r>
              <a:rPr lang="en-US" dirty="0" err="1"/>
              <a:t>նաև</a:t>
            </a:r>
            <a:endParaRPr dirty="0"/>
          </a:p>
          <a:p>
            <a:pPr marL="0" lvl="0" indent="0" rtl="0">
              <a:spcBef>
                <a:spcPts val="0"/>
              </a:spcBef>
              <a:spcAft>
                <a:spcPts val="0"/>
              </a:spcAft>
              <a:buClr>
                <a:schemeClr val="dk1"/>
              </a:buClr>
              <a:buSzPts val="1100"/>
              <a:buFont typeface="Arial"/>
              <a:buNone/>
            </a:pPr>
            <a:r>
              <a:rPr lang="en-US" dirty="0" err="1"/>
              <a:t>երկրաջերմային</a:t>
            </a:r>
            <a:r>
              <a:rPr lang="en-US" dirty="0"/>
              <a:t> </a:t>
            </a:r>
            <a:r>
              <a:rPr lang="en-US" dirty="0" err="1"/>
              <a:t>պոմպեր</a:t>
            </a:r>
            <a:r>
              <a:rPr lang="en-US" dirty="0"/>
              <a:t>։ </a:t>
            </a:r>
            <a:r>
              <a:rPr lang="en-US" dirty="0" err="1"/>
              <a:t>երկրաջերմային</a:t>
            </a:r>
            <a:r>
              <a:rPr lang="en-US" dirty="0"/>
              <a:t> </a:t>
            </a:r>
            <a:r>
              <a:rPr lang="en-US" dirty="0" err="1"/>
              <a:t>պոմպերը</a:t>
            </a:r>
            <a:r>
              <a:rPr lang="en-US" dirty="0"/>
              <a:t> </a:t>
            </a:r>
            <a:r>
              <a:rPr lang="en-US" dirty="0" err="1"/>
              <a:t>կարելի</a:t>
            </a:r>
            <a:r>
              <a:rPr lang="en-US" dirty="0"/>
              <a:t> է </a:t>
            </a:r>
            <a:r>
              <a:rPr lang="en-US" dirty="0" err="1"/>
              <a:t>կիրառել</a:t>
            </a:r>
            <a:r>
              <a:rPr lang="en-US" dirty="0"/>
              <a:t> </a:t>
            </a:r>
            <a:r>
              <a:rPr lang="en-US" dirty="0" err="1"/>
              <a:t>ամենուր</a:t>
            </a:r>
            <a:r>
              <a:rPr lang="en-US" dirty="0"/>
              <a:t>, </a:t>
            </a:r>
            <a:r>
              <a:rPr lang="en-US" dirty="0" err="1"/>
              <a:t>եթեկան</a:t>
            </a:r>
            <a:r>
              <a:rPr lang="en-US" dirty="0"/>
              <a:t> </a:t>
            </a:r>
            <a:r>
              <a:rPr lang="en-US" dirty="0" err="1"/>
              <a:t>համապատասխան</a:t>
            </a:r>
            <a:endParaRPr dirty="0"/>
          </a:p>
          <a:p>
            <a:pPr marL="0" lvl="0" indent="0" rtl="0">
              <a:spcBef>
                <a:spcPts val="0"/>
              </a:spcBef>
              <a:spcAft>
                <a:spcPts val="0"/>
              </a:spcAft>
              <a:buClr>
                <a:schemeClr val="dk1"/>
              </a:buClr>
              <a:buSzPts val="1100"/>
              <a:buFont typeface="Arial"/>
              <a:buNone/>
            </a:pPr>
            <a:r>
              <a:rPr lang="en-US" dirty="0" err="1"/>
              <a:t>տարածքներ</a:t>
            </a:r>
            <a:r>
              <a:rPr lang="en-US" dirty="0"/>
              <a:t>։ </a:t>
            </a:r>
            <a:r>
              <a:rPr lang="en-US" dirty="0" err="1"/>
              <a:t>Հայաստանում</a:t>
            </a:r>
            <a:r>
              <a:rPr lang="en-US" dirty="0"/>
              <a:t> </a:t>
            </a:r>
            <a:r>
              <a:rPr lang="en-US" dirty="0" err="1"/>
              <a:t>երկրաջերմային</a:t>
            </a:r>
            <a:r>
              <a:rPr lang="en-US" dirty="0"/>
              <a:t> </a:t>
            </a:r>
            <a:r>
              <a:rPr lang="en-US" dirty="0" err="1"/>
              <a:t>ջեռուցման</a:t>
            </a:r>
            <a:r>
              <a:rPr lang="en-US" dirty="0"/>
              <a:t> </a:t>
            </a:r>
            <a:r>
              <a:rPr lang="en-US" dirty="0" err="1"/>
              <a:t>արդյունավետության</a:t>
            </a:r>
            <a:r>
              <a:rPr lang="en-US" dirty="0"/>
              <a:t> </a:t>
            </a:r>
            <a:r>
              <a:rPr lang="en-US" dirty="0" err="1"/>
              <a:t>գործակիցը</a:t>
            </a:r>
            <a:r>
              <a:rPr lang="en-US" dirty="0"/>
              <a:t> (ԱԳ) 5,0 - 6,0 է։</a:t>
            </a:r>
            <a:endParaRPr dirty="0"/>
          </a:p>
          <a:p>
            <a:pPr marL="0" lvl="0" indent="0" rtl="0">
              <a:spcBef>
                <a:spcPts val="0"/>
              </a:spcBef>
              <a:spcAft>
                <a:spcPts val="0"/>
              </a:spcAft>
              <a:buNone/>
            </a:pPr>
            <a:r>
              <a:rPr lang="en-US" dirty="0" err="1"/>
              <a:t>Համեմատության</a:t>
            </a:r>
            <a:r>
              <a:rPr lang="en-US" dirty="0"/>
              <a:t> </a:t>
            </a:r>
            <a:r>
              <a:rPr lang="en-US" dirty="0" err="1"/>
              <a:t>համար</a:t>
            </a:r>
            <a:r>
              <a:rPr lang="en-US" dirty="0"/>
              <a:t>, </a:t>
            </a:r>
            <a:r>
              <a:rPr lang="en-US" dirty="0" err="1"/>
              <a:t>Ռուսաստանում</a:t>
            </a:r>
            <a:r>
              <a:rPr lang="en-US" dirty="0"/>
              <a:t> </a:t>
            </a:r>
            <a:r>
              <a:rPr lang="en-US" dirty="0" err="1"/>
              <a:t>միջին</a:t>
            </a:r>
            <a:r>
              <a:rPr lang="en-US" dirty="0"/>
              <a:t> ԱԳ-ը </a:t>
            </a:r>
            <a:r>
              <a:rPr lang="en-US" dirty="0" err="1"/>
              <a:t>մոտավորապես</a:t>
            </a:r>
            <a:r>
              <a:rPr lang="en-US" dirty="0"/>
              <a:t> 3,5 է։ </a:t>
            </a:r>
            <a:endParaRPr dirty="0"/>
          </a:p>
          <a:p>
            <a:pPr marL="0" lvl="0" indent="0" rtl="0">
              <a:spcBef>
                <a:spcPts val="0"/>
              </a:spcBef>
              <a:spcAft>
                <a:spcPts val="0"/>
              </a:spcAft>
              <a:buNone/>
            </a:pPr>
            <a:r>
              <a:rPr lang="en-US" dirty="0" err="1"/>
              <a:t>Արդյունավետության</a:t>
            </a:r>
            <a:r>
              <a:rPr lang="en-US" dirty="0"/>
              <a:t> </a:t>
            </a:r>
            <a:r>
              <a:rPr lang="en-US" dirty="0" err="1"/>
              <a:t>գործակիցը</a:t>
            </a:r>
            <a:r>
              <a:rPr lang="en-US" dirty="0"/>
              <a:t> </a:t>
            </a:r>
            <a:r>
              <a:rPr lang="en-US" dirty="0" err="1"/>
              <a:t>երկրաջերմային</a:t>
            </a:r>
            <a:r>
              <a:rPr lang="en-US" dirty="0"/>
              <a:t> </a:t>
            </a:r>
            <a:r>
              <a:rPr lang="en-US" dirty="0" err="1"/>
              <a:t>ջեռուցման</a:t>
            </a:r>
            <a:r>
              <a:rPr lang="en-US" dirty="0"/>
              <a:t> </a:t>
            </a:r>
            <a:r>
              <a:rPr lang="en-US" dirty="0" err="1"/>
              <a:t>համակարգից</a:t>
            </a:r>
            <a:r>
              <a:rPr lang="en-US" dirty="0"/>
              <a:t> </a:t>
            </a:r>
            <a:r>
              <a:rPr lang="en-US" dirty="0" err="1"/>
              <a:t>ստացված</a:t>
            </a:r>
            <a:r>
              <a:rPr lang="en-US" dirty="0"/>
              <a:t> </a:t>
            </a:r>
            <a:r>
              <a:rPr lang="en-US" dirty="0" err="1"/>
              <a:t>էներգիայի</a:t>
            </a:r>
            <a:r>
              <a:rPr lang="en-US" dirty="0"/>
              <a:t> և </a:t>
            </a:r>
            <a:r>
              <a:rPr lang="en-US" dirty="0" err="1"/>
              <a:t>այդ</a:t>
            </a:r>
            <a:r>
              <a:rPr lang="en-US" dirty="0"/>
              <a:t> </a:t>
            </a:r>
            <a:r>
              <a:rPr lang="en-US" dirty="0" err="1"/>
              <a:t>համակարգն</a:t>
            </a:r>
            <a:r>
              <a:rPr lang="en-US" dirty="0"/>
              <a:t> </a:t>
            </a:r>
            <a:r>
              <a:rPr lang="en-US" dirty="0" err="1"/>
              <a:t>աշխատեցնելու</a:t>
            </a:r>
            <a:endParaRPr dirty="0"/>
          </a:p>
          <a:p>
            <a:pPr marL="0" lvl="0" indent="0" rtl="0">
              <a:spcBef>
                <a:spcPts val="0"/>
              </a:spcBef>
              <a:spcAft>
                <a:spcPts val="0"/>
              </a:spcAft>
              <a:buNone/>
            </a:pPr>
            <a:r>
              <a:rPr lang="en-US" dirty="0" err="1"/>
              <a:t>նպատակով</a:t>
            </a:r>
            <a:r>
              <a:rPr lang="en-US" dirty="0"/>
              <a:t> </a:t>
            </a:r>
            <a:r>
              <a:rPr lang="en-US" dirty="0" err="1"/>
              <a:t>մուտք</a:t>
            </a:r>
            <a:r>
              <a:rPr lang="en-US" dirty="0"/>
              <a:t> </a:t>
            </a:r>
            <a:r>
              <a:rPr lang="en-US" dirty="0" err="1"/>
              <a:t>արված</a:t>
            </a:r>
            <a:r>
              <a:rPr lang="en-US" dirty="0"/>
              <a:t> </a:t>
            </a:r>
            <a:r>
              <a:rPr lang="en-US" dirty="0" err="1"/>
              <a:t>էներգիայի</a:t>
            </a:r>
            <a:r>
              <a:rPr lang="en-US" dirty="0"/>
              <a:t> </a:t>
            </a:r>
            <a:r>
              <a:rPr lang="en-US" dirty="0" err="1"/>
              <a:t>քանակի</a:t>
            </a:r>
            <a:r>
              <a:rPr lang="en-US" dirty="0"/>
              <a:t> </a:t>
            </a:r>
            <a:r>
              <a:rPr lang="en-US" dirty="0" err="1"/>
              <a:t>հարաբերակցությունն</a:t>
            </a:r>
            <a:r>
              <a:rPr lang="en-US" dirty="0"/>
              <a:t> է։ </a:t>
            </a:r>
            <a:r>
              <a:rPr lang="en-US" dirty="0" err="1"/>
              <a:t>Ավելի</a:t>
            </a:r>
            <a:r>
              <a:rPr lang="en-US" dirty="0"/>
              <a:t> </a:t>
            </a:r>
            <a:r>
              <a:rPr lang="en-US" dirty="0" err="1"/>
              <a:t>բարձր</a:t>
            </a:r>
            <a:r>
              <a:rPr lang="en-US" dirty="0"/>
              <a:t> </a:t>
            </a:r>
            <a:r>
              <a:rPr lang="en-US" dirty="0" err="1"/>
              <a:t>արդյունավետության</a:t>
            </a:r>
            <a:r>
              <a:rPr lang="en-US" dirty="0"/>
              <a:t> </a:t>
            </a:r>
            <a:r>
              <a:rPr lang="en-US" dirty="0" err="1"/>
              <a:t>գործակից</a:t>
            </a:r>
            <a:r>
              <a:rPr lang="en-US" dirty="0"/>
              <a:t> </a:t>
            </a:r>
            <a:r>
              <a:rPr lang="en-US" dirty="0" err="1"/>
              <a:t>նշանակում</a:t>
            </a:r>
            <a:r>
              <a:rPr lang="en-US" dirty="0"/>
              <a:t> է, </a:t>
            </a:r>
            <a:r>
              <a:rPr lang="en-US" dirty="0" err="1"/>
              <a:t>որ</a:t>
            </a:r>
            <a:endParaRPr dirty="0"/>
          </a:p>
          <a:p>
            <a:pPr marL="0" lvl="0" indent="0" rtl="0">
              <a:spcBef>
                <a:spcPts val="0"/>
              </a:spcBef>
              <a:spcAft>
                <a:spcPts val="0"/>
              </a:spcAft>
              <a:buNone/>
            </a:pPr>
            <a:r>
              <a:rPr lang="en-US" dirty="0" err="1"/>
              <a:t>երկրաջերմային</a:t>
            </a:r>
            <a:r>
              <a:rPr lang="en-US" dirty="0"/>
              <a:t> </a:t>
            </a:r>
            <a:r>
              <a:rPr lang="en-US" dirty="0" err="1"/>
              <a:t>համակարգը</a:t>
            </a:r>
            <a:r>
              <a:rPr lang="en-US" dirty="0"/>
              <a:t> </a:t>
            </a:r>
            <a:r>
              <a:rPr lang="en-US" dirty="0" err="1"/>
              <a:t>առավել</a:t>
            </a:r>
            <a:r>
              <a:rPr lang="en-US" dirty="0"/>
              <a:t> </a:t>
            </a:r>
            <a:r>
              <a:rPr lang="en-US" dirty="0" err="1"/>
              <a:t>արդյունավետ</a:t>
            </a:r>
            <a:r>
              <a:rPr lang="en-US" dirty="0"/>
              <a:t> </a:t>
            </a:r>
            <a:r>
              <a:rPr lang="en-US" dirty="0" err="1"/>
              <a:t>կերպով</a:t>
            </a:r>
            <a:r>
              <a:rPr lang="en-US" dirty="0"/>
              <a:t> է </a:t>
            </a:r>
            <a:r>
              <a:rPr lang="en-US" dirty="0" err="1"/>
              <a:t>հաղորդում</a:t>
            </a:r>
            <a:r>
              <a:rPr lang="en-US" dirty="0"/>
              <a:t> </a:t>
            </a:r>
            <a:r>
              <a:rPr lang="en-US" dirty="0" err="1"/>
              <a:t>ջերմությունը</a:t>
            </a:r>
            <a:r>
              <a:rPr lang="en-US" dirty="0"/>
              <a:t> </a:t>
            </a:r>
            <a:r>
              <a:rPr lang="en-US" dirty="0" err="1"/>
              <a:t>գետնից</a:t>
            </a:r>
            <a:r>
              <a:rPr lang="en-US" dirty="0"/>
              <a:t> </a:t>
            </a:r>
            <a:r>
              <a:rPr lang="en-US" dirty="0" err="1"/>
              <a:t>ներսային</a:t>
            </a:r>
            <a:r>
              <a:rPr lang="en-US" dirty="0"/>
              <a:t> (</a:t>
            </a:r>
            <a:r>
              <a:rPr lang="en-US" dirty="0" err="1"/>
              <a:t>փակ</a:t>
            </a:r>
            <a:r>
              <a:rPr lang="en-US" dirty="0"/>
              <a:t>) </a:t>
            </a:r>
            <a:r>
              <a:rPr lang="en-US" dirty="0" err="1"/>
              <a:t>տարածք</a:t>
            </a:r>
            <a:r>
              <a:rPr lang="en-US" dirty="0"/>
              <a:t>։</a:t>
            </a:r>
            <a:endParaRPr dirty="0"/>
          </a:p>
          <a:p>
            <a:pPr marL="0" lvl="0" indent="0" rtl="0">
              <a:spcBef>
                <a:spcPts val="0"/>
              </a:spcBef>
              <a:spcAft>
                <a:spcPts val="0"/>
              </a:spcAft>
              <a:buClr>
                <a:schemeClr val="dk1"/>
              </a:buClr>
              <a:buSzPts val="1100"/>
              <a:buFont typeface="Arial"/>
              <a:buNone/>
            </a:pPr>
            <a:endParaRPr dirty="0"/>
          </a:p>
          <a:p>
            <a:pPr marL="0" lvl="0" indent="0" rtl="0">
              <a:spcBef>
                <a:spcPts val="0"/>
              </a:spcBef>
              <a:spcAft>
                <a:spcPts val="0"/>
              </a:spcAft>
              <a:buNone/>
            </a:pPr>
            <a:endParaRPr dirty="0"/>
          </a:p>
        </p:txBody>
      </p:sp>
      <p:sp>
        <p:nvSpPr>
          <p:cNvPr id="348" name="Shape 34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Հայաստանում իրականացվել է միայն մեկ խոշորածավալ երկրաջերմային ջեռուցման նախագիծ։ 2009 թ.</a:t>
            </a:r>
            <a:endParaRPr/>
          </a:p>
          <a:p>
            <a:pPr marL="0" lvl="0" indent="0" rtl="0">
              <a:spcBef>
                <a:spcPts val="0"/>
              </a:spcBef>
              <a:spcAft>
                <a:spcPts val="0"/>
              </a:spcAft>
              <a:buClr>
                <a:schemeClr val="dk1"/>
              </a:buClr>
              <a:buSzPts val="1100"/>
              <a:buFont typeface="Arial"/>
              <a:buNone/>
            </a:pPr>
            <a:r>
              <a:rPr lang="en-US"/>
              <a:t>Երևանի Հյուսիսային պողոտայի առևտրային շենքերից մեկում տեղակայվել է 860 կՎտ հզորության</a:t>
            </a:r>
            <a:endParaRPr/>
          </a:p>
          <a:p>
            <a:pPr marL="0" lvl="0" indent="0" rtl="0">
              <a:spcBef>
                <a:spcPts val="0"/>
              </a:spcBef>
              <a:spcAft>
                <a:spcPts val="0"/>
              </a:spcAft>
              <a:buClr>
                <a:schemeClr val="dk1"/>
              </a:buClr>
              <a:buSzPts val="1100"/>
              <a:buFont typeface="Arial"/>
              <a:buNone/>
            </a:pPr>
            <a:r>
              <a:rPr lang="en-US"/>
              <a:t>երկրաջերմային պոմպ։ Վերջերս նման համակարգ տեղակայվեց նաև Նուբարաշենի քրեակատարողական</a:t>
            </a:r>
            <a:endParaRPr/>
          </a:p>
          <a:p>
            <a:pPr marL="0" lvl="0" indent="0" rtl="0">
              <a:spcBef>
                <a:spcPts val="0"/>
              </a:spcBef>
              <a:spcAft>
                <a:spcPts val="0"/>
              </a:spcAft>
              <a:buClr>
                <a:schemeClr val="dk1"/>
              </a:buClr>
              <a:buSzPts val="1100"/>
              <a:buFont typeface="Arial"/>
              <a:buNone/>
            </a:pPr>
            <a:r>
              <a:rPr lang="en-US"/>
              <a:t>հիմնարկում։</a:t>
            </a:r>
            <a:endParaRPr/>
          </a:p>
          <a:p>
            <a:pPr marL="0" lvl="0" indent="0" rtl="0">
              <a:spcBef>
                <a:spcPts val="0"/>
              </a:spcBef>
              <a:spcAft>
                <a:spcPts val="0"/>
              </a:spcAft>
              <a:buNone/>
            </a:pPr>
            <a:endParaRPr/>
          </a:p>
        </p:txBody>
      </p:sp>
      <p:sp>
        <p:nvSpPr>
          <p:cNvPr id="356" name="Shape 35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err="1"/>
              <a:t>Արեգակնային</a:t>
            </a:r>
            <a:r>
              <a:rPr lang="en-US" dirty="0"/>
              <a:t> </a:t>
            </a:r>
            <a:r>
              <a:rPr lang="en-US" dirty="0" err="1"/>
              <a:t>էներգիայի</a:t>
            </a:r>
            <a:r>
              <a:rPr lang="en-US" dirty="0"/>
              <a:t> </a:t>
            </a:r>
            <a:r>
              <a:rPr lang="en-US" dirty="0" err="1"/>
              <a:t>օգտագործման</a:t>
            </a:r>
            <a:r>
              <a:rPr lang="en-US" dirty="0"/>
              <a:t> </a:t>
            </a:r>
            <a:r>
              <a:rPr lang="en-US" dirty="0" err="1"/>
              <a:t>տարբերակներից</a:t>
            </a:r>
            <a:r>
              <a:rPr lang="en-US" dirty="0"/>
              <a:t> է </a:t>
            </a:r>
            <a:r>
              <a:rPr lang="en-US" dirty="0" err="1"/>
              <a:t>ջրատաքացումը</a:t>
            </a:r>
            <a:r>
              <a:rPr lang="en-US" dirty="0"/>
              <a:t>։ </a:t>
            </a:r>
            <a:r>
              <a:rPr lang="en-US" dirty="0" err="1"/>
              <a:t>Դրա</a:t>
            </a:r>
            <a:r>
              <a:rPr lang="en-US" dirty="0"/>
              <a:t> </a:t>
            </a:r>
            <a:r>
              <a:rPr lang="en-US" dirty="0" err="1"/>
              <a:t>պարզ</a:t>
            </a:r>
            <a:r>
              <a:rPr lang="en-US" dirty="0"/>
              <a:t> </a:t>
            </a:r>
            <a:r>
              <a:rPr lang="en-US" dirty="0" err="1"/>
              <a:t>տեսակներն</a:t>
            </a:r>
            <a:endParaRPr dirty="0"/>
          </a:p>
          <a:p>
            <a:pPr marL="0" lvl="0" indent="0" rtl="0">
              <a:spcBef>
                <a:spcPts val="0"/>
              </a:spcBef>
              <a:spcAft>
                <a:spcPts val="0"/>
              </a:spcAft>
              <a:buClr>
                <a:schemeClr val="dk1"/>
              </a:buClr>
              <a:buSzPts val="1100"/>
              <a:buFont typeface="Arial"/>
              <a:buNone/>
            </a:pPr>
            <a:r>
              <a:rPr lang="en-US" dirty="0" err="1"/>
              <a:t>օգտագործվել</a:t>
            </a:r>
            <a:r>
              <a:rPr lang="en-US" dirty="0"/>
              <a:t> </a:t>
            </a:r>
            <a:r>
              <a:rPr lang="en-US" dirty="0" err="1"/>
              <a:t>են</a:t>
            </a:r>
            <a:r>
              <a:rPr lang="en-US" dirty="0"/>
              <a:t> </a:t>
            </a:r>
            <a:r>
              <a:rPr lang="en-US" dirty="0" err="1"/>
              <a:t>շատ</a:t>
            </a:r>
            <a:r>
              <a:rPr lang="en-US" dirty="0"/>
              <a:t> </a:t>
            </a:r>
            <a:r>
              <a:rPr lang="en-US" dirty="0" err="1"/>
              <a:t>վաղուց</a:t>
            </a:r>
            <a:r>
              <a:rPr lang="en-US" dirty="0"/>
              <a:t>՝ </a:t>
            </a:r>
            <a:r>
              <a:rPr lang="en-US" dirty="0" err="1"/>
              <a:t>տանիքներին</a:t>
            </a:r>
            <a:r>
              <a:rPr lang="en-US" dirty="0"/>
              <a:t> </a:t>
            </a:r>
            <a:r>
              <a:rPr lang="en-US" dirty="0" err="1"/>
              <a:t>տեղադրելով</a:t>
            </a:r>
            <a:r>
              <a:rPr lang="en-US" dirty="0"/>
              <a:t> </a:t>
            </a:r>
            <a:r>
              <a:rPr lang="en-US" dirty="0" err="1"/>
              <a:t>սև</a:t>
            </a:r>
            <a:r>
              <a:rPr lang="en-US" dirty="0"/>
              <a:t> </a:t>
            </a:r>
            <a:r>
              <a:rPr lang="en-US" dirty="0" err="1"/>
              <a:t>ներկված</a:t>
            </a:r>
            <a:r>
              <a:rPr lang="en-US" dirty="0"/>
              <a:t> </a:t>
            </a:r>
            <a:r>
              <a:rPr lang="en-US" dirty="0" err="1"/>
              <a:t>խողովակներ</a:t>
            </a:r>
            <a:r>
              <a:rPr lang="en-US" dirty="0"/>
              <a:t>, </a:t>
            </a:r>
            <a:r>
              <a:rPr lang="en-US" dirty="0" err="1"/>
              <a:t>որոն</a:t>
            </a:r>
            <a:r>
              <a:rPr lang="en-US" dirty="0"/>
              <a:t> </a:t>
            </a:r>
            <a:r>
              <a:rPr lang="en-US" dirty="0" err="1"/>
              <a:t>մեջ</a:t>
            </a:r>
            <a:r>
              <a:rPr lang="en-US" dirty="0"/>
              <a:t> </a:t>
            </a:r>
            <a:r>
              <a:rPr lang="en-US" dirty="0" err="1"/>
              <a:t>ջուրը</a:t>
            </a:r>
            <a:r>
              <a:rPr lang="en-US" dirty="0"/>
              <a:t> </a:t>
            </a:r>
            <a:r>
              <a:rPr lang="en-US" dirty="0" err="1"/>
              <a:t>տաքացել</a:t>
            </a:r>
            <a:r>
              <a:rPr lang="en-US" dirty="0"/>
              <a:t> է</a:t>
            </a:r>
            <a:endParaRPr dirty="0"/>
          </a:p>
          <a:p>
            <a:pPr marL="0" lvl="0" indent="0" rtl="0">
              <a:spcBef>
                <a:spcPts val="0"/>
              </a:spcBef>
              <a:spcAft>
                <a:spcPts val="0"/>
              </a:spcAft>
              <a:buClr>
                <a:schemeClr val="dk1"/>
              </a:buClr>
              <a:buSzPts val="1100"/>
              <a:buFont typeface="Arial"/>
              <a:buNone/>
            </a:pPr>
            <a:r>
              <a:rPr lang="en-US" dirty="0" err="1"/>
              <a:t>արևի</a:t>
            </a:r>
            <a:r>
              <a:rPr lang="en-US" dirty="0"/>
              <a:t> </a:t>
            </a:r>
            <a:r>
              <a:rPr lang="en-US" dirty="0" err="1"/>
              <a:t>ճառագայթներով</a:t>
            </a:r>
            <a:r>
              <a:rPr lang="en-US" dirty="0"/>
              <a:t> և </a:t>
            </a:r>
            <a:r>
              <a:rPr lang="en-US" dirty="0" err="1"/>
              <a:t>օգտագործվել</a:t>
            </a:r>
            <a:r>
              <a:rPr lang="en-US" dirty="0"/>
              <a:t> </a:t>
            </a:r>
            <a:r>
              <a:rPr lang="en-US" dirty="0" err="1"/>
              <a:t>կենցաղում</a:t>
            </a:r>
            <a:r>
              <a:rPr lang="en-US" dirty="0"/>
              <a:t>։ </a:t>
            </a:r>
            <a:r>
              <a:rPr lang="en-US" dirty="0" err="1"/>
              <a:t>Ներկա</a:t>
            </a:r>
            <a:r>
              <a:rPr lang="en-US" dirty="0"/>
              <a:t> </a:t>
            </a:r>
            <a:r>
              <a:rPr lang="en-US" dirty="0" err="1"/>
              <a:t>տեխնոլոգիաները</a:t>
            </a:r>
            <a:r>
              <a:rPr lang="en-US" dirty="0"/>
              <a:t> </a:t>
            </a:r>
            <a:r>
              <a:rPr lang="en-US" dirty="0" err="1"/>
              <a:t>բավականին</a:t>
            </a:r>
            <a:r>
              <a:rPr lang="en-US" dirty="0"/>
              <a:t> </a:t>
            </a:r>
            <a:r>
              <a:rPr lang="en-US" dirty="0" err="1"/>
              <a:t>զարգացել</a:t>
            </a:r>
            <a:r>
              <a:rPr lang="en-US" dirty="0"/>
              <a:t> </a:t>
            </a:r>
            <a:r>
              <a:rPr lang="en-US" dirty="0" err="1"/>
              <a:t>են</a:t>
            </a:r>
            <a:r>
              <a:rPr lang="en-US" dirty="0"/>
              <a:t> և</a:t>
            </a:r>
            <a:endParaRPr dirty="0"/>
          </a:p>
          <a:p>
            <a:pPr marL="0" lvl="0" indent="0" rtl="0">
              <a:spcBef>
                <a:spcPts val="0"/>
              </a:spcBef>
              <a:spcAft>
                <a:spcPts val="0"/>
              </a:spcAft>
              <a:buClr>
                <a:schemeClr val="dk1"/>
              </a:buClr>
              <a:buSzPts val="1100"/>
              <a:buFont typeface="Arial"/>
              <a:buNone/>
            </a:pPr>
            <a:r>
              <a:rPr lang="en-US" dirty="0" err="1"/>
              <a:t>շարունակվում</a:t>
            </a:r>
            <a:r>
              <a:rPr lang="en-US" dirty="0"/>
              <a:t> </a:t>
            </a:r>
            <a:r>
              <a:rPr lang="en-US" dirty="0" err="1"/>
              <a:t>են</a:t>
            </a:r>
            <a:r>
              <a:rPr lang="en-US" dirty="0"/>
              <a:t> </a:t>
            </a:r>
            <a:r>
              <a:rPr lang="en-US" dirty="0" err="1"/>
              <a:t>կատարելագործվել</a:t>
            </a:r>
            <a:r>
              <a:rPr lang="en-US" dirty="0"/>
              <a:t>, </a:t>
            </a:r>
            <a:r>
              <a:rPr lang="en-US" dirty="0" err="1"/>
              <a:t>սակայն</a:t>
            </a:r>
            <a:r>
              <a:rPr lang="en-US" dirty="0"/>
              <a:t> </a:t>
            </a:r>
            <a:r>
              <a:rPr lang="en-US" dirty="0" err="1"/>
              <a:t>սկզբունքը</a:t>
            </a:r>
            <a:r>
              <a:rPr lang="en-US" dirty="0"/>
              <a:t> </a:t>
            </a:r>
            <a:r>
              <a:rPr lang="en-US" dirty="0" err="1"/>
              <a:t>նույնն</a:t>
            </a:r>
            <a:r>
              <a:rPr lang="en-US" dirty="0"/>
              <a:t> է։</a:t>
            </a:r>
            <a:endParaRPr dirty="0"/>
          </a:p>
          <a:p>
            <a:pPr marL="0" lvl="0" indent="0" rtl="0">
              <a:spcBef>
                <a:spcPts val="0"/>
              </a:spcBef>
              <a:spcAft>
                <a:spcPts val="0"/>
              </a:spcAft>
              <a:buClr>
                <a:schemeClr val="dk1"/>
              </a:buClr>
              <a:buSzPts val="1100"/>
              <a:buFont typeface="Arial"/>
              <a:buNone/>
            </a:pPr>
            <a:r>
              <a:rPr lang="en-US" dirty="0" err="1"/>
              <a:t>Հայաստանում</a:t>
            </a:r>
            <a:r>
              <a:rPr lang="en-US" dirty="0"/>
              <a:t> </a:t>
            </a:r>
            <a:r>
              <a:rPr lang="en-US" dirty="0" err="1"/>
              <a:t>առկա</a:t>
            </a:r>
            <a:r>
              <a:rPr lang="en-US" dirty="0"/>
              <a:t> է </a:t>
            </a:r>
            <a:r>
              <a:rPr lang="en-US" dirty="0" err="1"/>
              <a:t>արեգակնային</a:t>
            </a:r>
            <a:r>
              <a:rPr lang="en-US" dirty="0"/>
              <a:t> </a:t>
            </a:r>
            <a:r>
              <a:rPr lang="en-US" dirty="0" err="1"/>
              <a:t>ջրատաքացման</a:t>
            </a:r>
            <a:r>
              <a:rPr lang="en-US" dirty="0"/>
              <a:t> </a:t>
            </a:r>
            <a:r>
              <a:rPr lang="en-US" dirty="0" err="1"/>
              <a:t>տեխնոլոգիաների</a:t>
            </a:r>
            <a:r>
              <a:rPr lang="en-US" dirty="0"/>
              <a:t> </a:t>
            </a:r>
            <a:r>
              <a:rPr lang="en-US" dirty="0" err="1"/>
              <a:t>զգալի</a:t>
            </a:r>
            <a:r>
              <a:rPr lang="en-US" dirty="0"/>
              <a:t> </a:t>
            </a:r>
            <a:r>
              <a:rPr lang="en-US" dirty="0" err="1"/>
              <a:t>ներուժ</a:t>
            </a:r>
            <a:r>
              <a:rPr lang="en-US" dirty="0"/>
              <a:t>։</a:t>
            </a:r>
            <a:endParaRPr dirty="0"/>
          </a:p>
          <a:p>
            <a:pPr marL="0" lvl="0" indent="0" rtl="0">
              <a:spcBef>
                <a:spcPts val="0"/>
              </a:spcBef>
              <a:spcAft>
                <a:spcPts val="0"/>
              </a:spcAft>
              <a:buClr>
                <a:schemeClr val="dk1"/>
              </a:buClr>
              <a:buSzPts val="1100"/>
              <a:buFont typeface="Arial"/>
              <a:buNone/>
            </a:pPr>
            <a:r>
              <a:rPr lang="en-US" dirty="0" err="1"/>
              <a:t>Վերջին</a:t>
            </a:r>
            <a:r>
              <a:rPr lang="en-US" dirty="0"/>
              <a:t> </a:t>
            </a:r>
            <a:r>
              <a:rPr lang="en-US" dirty="0" err="1"/>
              <a:t>մի</a:t>
            </a:r>
            <a:r>
              <a:rPr lang="en-US" dirty="0"/>
              <a:t> </a:t>
            </a:r>
            <a:r>
              <a:rPr lang="en-US" dirty="0" err="1"/>
              <a:t>քանի</a:t>
            </a:r>
            <a:r>
              <a:rPr lang="en-US" dirty="0"/>
              <a:t> </a:t>
            </a:r>
            <a:r>
              <a:rPr lang="en-US" dirty="0" err="1"/>
              <a:t>տարվա</a:t>
            </a:r>
            <a:r>
              <a:rPr lang="en-US" dirty="0"/>
              <a:t> </a:t>
            </a:r>
            <a:r>
              <a:rPr lang="en-US" dirty="0" err="1"/>
              <a:t>ընթացքում</a:t>
            </a:r>
            <a:r>
              <a:rPr lang="en-US" dirty="0"/>
              <a:t> </a:t>
            </a:r>
            <a:r>
              <a:rPr lang="en-US" dirty="0" err="1"/>
              <a:t>ջրատաքացուցիչների</a:t>
            </a:r>
            <a:r>
              <a:rPr lang="en-US" dirty="0"/>
              <a:t> </a:t>
            </a:r>
            <a:r>
              <a:rPr lang="en-US" dirty="0" err="1"/>
              <a:t>տեղակայումը</a:t>
            </a:r>
            <a:r>
              <a:rPr lang="en-US" dirty="0"/>
              <a:t> </a:t>
            </a:r>
            <a:r>
              <a:rPr lang="en-US" dirty="0" err="1"/>
              <a:t>մեխ</a:t>
            </a:r>
            <a:r>
              <a:rPr lang="en-US" dirty="0"/>
              <a:t> </a:t>
            </a:r>
            <a:r>
              <a:rPr lang="en-US" dirty="0" err="1"/>
              <a:t>տարածում</a:t>
            </a:r>
            <a:r>
              <a:rPr lang="en-US" dirty="0"/>
              <a:t> է </a:t>
            </a:r>
            <a:r>
              <a:rPr lang="en-US" dirty="0" err="1"/>
              <a:t>ստացել</a:t>
            </a:r>
            <a:endParaRPr dirty="0"/>
          </a:p>
          <a:p>
            <a:pPr marL="0" lvl="0" indent="0" rtl="0">
              <a:spcBef>
                <a:spcPts val="0"/>
              </a:spcBef>
              <a:spcAft>
                <a:spcPts val="0"/>
              </a:spcAft>
              <a:buClr>
                <a:schemeClr val="dk1"/>
              </a:buClr>
              <a:buSzPts val="1100"/>
              <a:buFont typeface="Arial"/>
              <a:buNone/>
            </a:pPr>
            <a:r>
              <a:rPr lang="en-US" dirty="0" err="1"/>
              <a:t>Հայաստանում</a:t>
            </a:r>
            <a:r>
              <a:rPr lang="en-US" dirty="0"/>
              <a:t>։ </a:t>
            </a:r>
            <a:r>
              <a:rPr lang="en-US" dirty="0" err="1"/>
              <a:t>Դրանք</a:t>
            </a:r>
            <a:r>
              <a:rPr lang="en-US" dirty="0"/>
              <a:t> </a:t>
            </a:r>
            <a:r>
              <a:rPr lang="en-US" dirty="0" err="1"/>
              <a:t>տեղակայվում</a:t>
            </a:r>
            <a:r>
              <a:rPr lang="en-US" dirty="0"/>
              <a:t> </a:t>
            </a:r>
            <a:r>
              <a:rPr lang="en-US" dirty="0" err="1"/>
              <a:t>են</a:t>
            </a:r>
            <a:r>
              <a:rPr lang="en-US" dirty="0"/>
              <a:t> </a:t>
            </a:r>
            <a:r>
              <a:rPr lang="en-US" dirty="0" err="1"/>
              <a:t>ինչպես</a:t>
            </a:r>
            <a:r>
              <a:rPr lang="en-US" dirty="0"/>
              <a:t> </a:t>
            </a:r>
            <a:r>
              <a:rPr lang="en-US" dirty="0" err="1"/>
              <a:t>առանձնատների</a:t>
            </a:r>
            <a:r>
              <a:rPr lang="en-US" dirty="0"/>
              <a:t> </a:t>
            </a:r>
            <a:r>
              <a:rPr lang="en-US" dirty="0" err="1"/>
              <a:t>տանիքներին</a:t>
            </a:r>
            <a:r>
              <a:rPr lang="en-US" dirty="0"/>
              <a:t>, </a:t>
            </a:r>
            <a:r>
              <a:rPr lang="en-US" dirty="0" err="1"/>
              <a:t>այնպես</a:t>
            </a:r>
            <a:r>
              <a:rPr lang="en-US" dirty="0"/>
              <a:t> </a:t>
            </a:r>
            <a:r>
              <a:rPr lang="en-US" dirty="0" err="1"/>
              <a:t>էլ</a:t>
            </a:r>
            <a:r>
              <a:rPr lang="en-US" dirty="0"/>
              <a:t> </a:t>
            </a:r>
            <a:r>
              <a:rPr lang="en-US" dirty="0" err="1"/>
              <a:t>հյուրանոցային</a:t>
            </a:r>
            <a:endParaRPr dirty="0"/>
          </a:p>
          <a:p>
            <a:pPr marL="0" lvl="0" indent="0" rtl="0">
              <a:spcBef>
                <a:spcPts val="0"/>
              </a:spcBef>
              <a:spcAft>
                <a:spcPts val="0"/>
              </a:spcAft>
              <a:buClr>
                <a:schemeClr val="dk1"/>
              </a:buClr>
              <a:buSzPts val="1100"/>
              <a:buFont typeface="Arial"/>
              <a:buNone/>
            </a:pPr>
            <a:r>
              <a:rPr lang="en-US" dirty="0" err="1"/>
              <a:t>համալիրների</a:t>
            </a:r>
            <a:r>
              <a:rPr lang="en-US" dirty="0"/>
              <a:t>, </a:t>
            </a:r>
            <a:r>
              <a:rPr lang="en-US" dirty="0" err="1"/>
              <a:t>մարզահամալիրների</a:t>
            </a:r>
            <a:r>
              <a:rPr lang="en-US" dirty="0"/>
              <a:t> և </a:t>
            </a:r>
            <a:r>
              <a:rPr lang="en-US" dirty="0" err="1"/>
              <a:t>այլ</a:t>
            </a:r>
            <a:r>
              <a:rPr lang="en-US" dirty="0"/>
              <a:t> </a:t>
            </a:r>
            <a:r>
              <a:rPr lang="en-US" dirty="0" err="1"/>
              <a:t>շենքերի</a:t>
            </a:r>
            <a:r>
              <a:rPr lang="en-US" dirty="0"/>
              <a:t> </a:t>
            </a:r>
            <a:r>
              <a:rPr lang="en-US" dirty="0" err="1"/>
              <a:t>տանիքներին</a:t>
            </a:r>
            <a:r>
              <a:rPr lang="en-US" dirty="0"/>
              <a:t>՝ </a:t>
            </a:r>
            <a:r>
              <a:rPr lang="en-US" dirty="0" err="1"/>
              <a:t>ապահովելու</a:t>
            </a:r>
            <a:r>
              <a:rPr lang="en-US" dirty="0"/>
              <a:t> </a:t>
            </a:r>
            <a:r>
              <a:rPr lang="en-US" dirty="0" err="1"/>
              <a:t>նրանց</a:t>
            </a:r>
            <a:r>
              <a:rPr lang="en-US" dirty="0"/>
              <a:t> </a:t>
            </a:r>
            <a:r>
              <a:rPr lang="en-US" dirty="0" err="1"/>
              <a:t>գործունեության</a:t>
            </a:r>
            <a:r>
              <a:rPr lang="en-US" dirty="0"/>
              <a:t> </a:t>
            </a:r>
            <a:r>
              <a:rPr lang="en-US" dirty="0" err="1"/>
              <a:t>համար</a:t>
            </a:r>
            <a:endParaRPr dirty="0"/>
          </a:p>
          <a:p>
            <a:pPr marL="0" lvl="0" indent="0" rtl="0">
              <a:spcBef>
                <a:spcPts val="0"/>
              </a:spcBef>
              <a:spcAft>
                <a:spcPts val="0"/>
              </a:spcAft>
              <a:buClr>
                <a:schemeClr val="dk1"/>
              </a:buClr>
              <a:buSzPts val="1100"/>
              <a:buFont typeface="Arial"/>
              <a:buNone/>
            </a:pPr>
            <a:r>
              <a:rPr lang="en-US" dirty="0" err="1"/>
              <a:t>անհրաժետ</a:t>
            </a:r>
            <a:r>
              <a:rPr lang="en-US" dirty="0"/>
              <a:t> </a:t>
            </a:r>
            <a:r>
              <a:rPr lang="en-US" dirty="0" err="1"/>
              <a:t>տաք</a:t>
            </a:r>
            <a:r>
              <a:rPr lang="en-US" dirty="0"/>
              <a:t> </a:t>
            </a:r>
            <a:r>
              <a:rPr lang="en-US" dirty="0" err="1"/>
              <a:t>ջրի</a:t>
            </a:r>
            <a:r>
              <a:rPr lang="en-US" dirty="0"/>
              <a:t> </a:t>
            </a:r>
            <a:r>
              <a:rPr lang="en-US" dirty="0" err="1"/>
              <a:t>ստացումը</a:t>
            </a:r>
            <a:r>
              <a:rPr lang="en-US" dirty="0"/>
              <a:t>։</a:t>
            </a:r>
            <a:endParaRPr dirty="0"/>
          </a:p>
        </p:txBody>
      </p:sp>
      <p:sp>
        <p:nvSpPr>
          <p:cNvPr id="364" name="Shape 36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y-AM" sz="1200" b="0" i="0" u="none" strike="noStrike" cap="none" dirty="0">
                <a:solidFill>
                  <a:schemeClr val="dk1"/>
                </a:solidFill>
                <a:effectLst/>
                <a:latin typeface="Calibri"/>
                <a:ea typeface="Calibri"/>
                <a:cs typeface="Calibri"/>
                <a:sym typeface="Calibri"/>
              </a:rPr>
              <a:t>Հայաստանը չունի հանածո վառելիքի՝ ածխի, նավթի կամ բնական գազի, հաստատված պաշարներ։ Հայաստանում օգտագործվող գազը և նավթամթերքներն ամբողջովին ներկրվում են։ Գազը կազմում է առաջնային էներգակիրների 6</a:t>
            </a:r>
            <a:r>
              <a:rPr lang="ru-RU" sz="1200" b="0" i="0" u="none" strike="noStrike" cap="none" dirty="0">
                <a:solidFill>
                  <a:schemeClr val="dk1"/>
                </a:solidFill>
                <a:effectLst/>
                <a:latin typeface="Calibri"/>
                <a:ea typeface="Calibri"/>
                <a:cs typeface="Calibri"/>
                <a:sym typeface="Calibri"/>
              </a:rPr>
              <a:t>2</a:t>
            </a:r>
            <a:r>
              <a:rPr lang="hy-AM" sz="1200" b="0" i="0" u="none" strike="noStrike" cap="none" dirty="0">
                <a:solidFill>
                  <a:schemeClr val="dk1"/>
                </a:solidFill>
                <a:effectLst/>
                <a:latin typeface="Calibri"/>
                <a:ea typeface="Calibri"/>
                <a:cs typeface="Calibri"/>
                <a:sym typeface="Calibri"/>
              </a:rPr>
              <a:t>%</a:t>
            </a:r>
            <a:r>
              <a:rPr lang="ru-RU" sz="1200" b="0" i="0" u="none" strike="noStrike" cap="none" dirty="0">
                <a:solidFill>
                  <a:schemeClr val="dk1"/>
                </a:solidFill>
                <a:effectLst/>
                <a:latin typeface="Calibri"/>
                <a:ea typeface="Calibri"/>
                <a:cs typeface="Calibri"/>
                <a:sym typeface="Calibri"/>
              </a:rPr>
              <a:t>:</a:t>
            </a:r>
            <a:r>
              <a:rPr lang="hy-AM"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lvl="0" indent="0">
              <a:spcBef>
                <a:spcPts val="0"/>
              </a:spcBef>
              <a:spcAft>
                <a:spcPts val="0"/>
              </a:spcAft>
              <a:buNone/>
            </a:pPr>
            <a:r>
              <a:rPr lang="en-US" dirty="0" err="1"/>
              <a:t>Հայաստանի</a:t>
            </a:r>
            <a:r>
              <a:rPr lang="en-US" dirty="0"/>
              <a:t> </a:t>
            </a:r>
            <a:r>
              <a:rPr lang="en-US" dirty="0" err="1"/>
              <a:t>համախառն</a:t>
            </a:r>
            <a:r>
              <a:rPr lang="en-US" dirty="0"/>
              <a:t> </a:t>
            </a:r>
            <a:r>
              <a:rPr lang="en-US" dirty="0" err="1"/>
              <a:t>վերջնական</a:t>
            </a:r>
            <a:r>
              <a:rPr lang="en-US" dirty="0"/>
              <a:t> </a:t>
            </a:r>
            <a:r>
              <a:rPr lang="en-US" dirty="0" err="1"/>
              <a:t>էներգասպառումն</a:t>
            </a:r>
            <a:r>
              <a:rPr lang="en-US" dirty="0"/>
              <a:t> </a:t>
            </a:r>
            <a:r>
              <a:rPr lang="en-US" dirty="0" err="1"/>
              <a:t>ունի</a:t>
            </a:r>
            <a:r>
              <a:rPr lang="en-US" dirty="0"/>
              <a:t> </a:t>
            </a:r>
            <a:r>
              <a:rPr lang="en-US" dirty="0" err="1"/>
              <a:t>հետևյալ</a:t>
            </a:r>
            <a:r>
              <a:rPr lang="en-US" dirty="0"/>
              <a:t> </a:t>
            </a:r>
            <a:r>
              <a:rPr lang="en-US" dirty="0" err="1"/>
              <a:t>պատկերը</a:t>
            </a:r>
            <a:r>
              <a:rPr lang="en-US" dirty="0"/>
              <a:t>․ </a:t>
            </a:r>
            <a:r>
              <a:rPr lang="en-US" dirty="0" err="1"/>
              <a:t>բնական</a:t>
            </a:r>
            <a:r>
              <a:rPr lang="en-US" dirty="0"/>
              <a:t> </a:t>
            </a:r>
            <a:r>
              <a:rPr lang="en-US" dirty="0" err="1"/>
              <a:t>գազ</a:t>
            </a:r>
            <a:r>
              <a:rPr lang="en-US" dirty="0"/>
              <a:t>՝ 62%, </a:t>
            </a:r>
            <a:r>
              <a:rPr lang="en-US" dirty="0" err="1"/>
              <a:t>էլեկտրական</a:t>
            </a:r>
            <a:r>
              <a:rPr lang="en-US" dirty="0"/>
              <a:t> </a:t>
            </a:r>
            <a:r>
              <a:rPr lang="en-US" dirty="0" err="1"/>
              <a:t>էներգիա</a:t>
            </a:r>
            <a:r>
              <a:rPr lang="en-US" dirty="0"/>
              <a:t>՝ 22% և </a:t>
            </a:r>
            <a:r>
              <a:rPr lang="en-US" dirty="0" err="1"/>
              <a:t>նավթամթերքներ</a:t>
            </a:r>
            <a:r>
              <a:rPr lang="en-US" dirty="0"/>
              <a:t>՝ 15.4%։ </a:t>
            </a:r>
            <a:r>
              <a:rPr lang="en-US" dirty="0" err="1"/>
              <a:t>Ներկայում</a:t>
            </a:r>
            <a:r>
              <a:rPr lang="en-US" dirty="0"/>
              <a:t> </a:t>
            </a:r>
            <a:r>
              <a:rPr lang="en-US" dirty="0" err="1"/>
              <a:t>Հայաստանի</a:t>
            </a:r>
            <a:r>
              <a:rPr lang="en-US" dirty="0"/>
              <a:t> </a:t>
            </a:r>
            <a:r>
              <a:rPr lang="en-US" dirty="0" err="1"/>
              <a:t>գազաֆիկացման</a:t>
            </a:r>
            <a:r>
              <a:rPr lang="en-US" dirty="0"/>
              <a:t> </a:t>
            </a:r>
            <a:r>
              <a:rPr lang="en-US" dirty="0" err="1"/>
              <a:t>մակարդակը</a:t>
            </a:r>
            <a:r>
              <a:rPr lang="en-US" dirty="0"/>
              <a:t> </a:t>
            </a:r>
            <a:r>
              <a:rPr lang="en-US" dirty="0" err="1"/>
              <a:t>շուրջ</a:t>
            </a:r>
            <a:r>
              <a:rPr lang="en-US" dirty="0"/>
              <a:t> 95% է, </a:t>
            </a:r>
            <a:r>
              <a:rPr lang="en-US" dirty="0" err="1"/>
              <a:t>ընդ</a:t>
            </a:r>
            <a:r>
              <a:rPr lang="en-US" dirty="0"/>
              <a:t> </a:t>
            </a:r>
            <a:r>
              <a:rPr lang="en-US" dirty="0" err="1"/>
              <a:t>որում</a:t>
            </a:r>
            <a:r>
              <a:rPr lang="en-US" dirty="0"/>
              <a:t> </a:t>
            </a:r>
            <a:r>
              <a:rPr lang="en-US" dirty="0" err="1"/>
              <a:t>բնական</a:t>
            </a:r>
            <a:r>
              <a:rPr lang="en-US" dirty="0"/>
              <a:t> </a:t>
            </a:r>
            <a:r>
              <a:rPr lang="en-US" dirty="0" err="1"/>
              <a:t>գազ</a:t>
            </a:r>
            <a:r>
              <a:rPr lang="en-US" dirty="0"/>
              <a:t> </a:t>
            </a:r>
            <a:r>
              <a:rPr lang="en-US" dirty="0" err="1"/>
              <a:t>են</a:t>
            </a:r>
            <a:r>
              <a:rPr lang="en-US" dirty="0"/>
              <a:t> </a:t>
            </a:r>
            <a:r>
              <a:rPr lang="en-US" dirty="0" err="1"/>
              <a:t>օգտագործում</a:t>
            </a:r>
            <a:r>
              <a:rPr lang="en-US" dirty="0"/>
              <a:t> 594 </a:t>
            </a:r>
            <a:r>
              <a:rPr lang="en-US" dirty="0" err="1"/>
              <a:t>բնակավայր</a:t>
            </a:r>
            <a:r>
              <a:rPr lang="en-US" dirty="0"/>
              <a:t>: </a:t>
            </a:r>
            <a:endParaRPr dirty="0"/>
          </a:p>
        </p:txBody>
      </p:sp>
      <p:sp>
        <p:nvSpPr>
          <p:cNvPr id="149" name="Shape 14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Ներկայումս Հայաստանում գործում են մի շարք մատակարար ընկերություններ,</a:t>
            </a:r>
            <a:endParaRPr/>
          </a:p>
          <a:p>
            <a:pPr marL="0" lvl="0" indent="0" rtl="0">
              <a:spcBef>
                <a:spcPts val="0"/>
              </a:spcBef>
              <a:spcAft>
                <a:spcPts val="0"/>
              </a:spcAft>
              <a:buClr>
                <a:schemeClr val="dk1"/>
              </a:buClr>
              <a:buSzPts val="1100"/>
              <a:buFont typeface="Arial"/>
              <a:buNone/>
            </a:pPr>
            <a:r>
              <a:rPr lang="en-US"/>
              <a:t>որոնք իրականացնում են նման համակարգերի տեղակայում և սպասարկում։</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US"/>
              <a:t>14</a:t>
            </a:r>
            <a:endParaRPr/>
          </a:p>
          <a:p>
            <a:pPr marL="0" lvl="0" indent="0" rtl="0">
              <a:spcBef>
                <a:spcPts val="0"/>
              </a:spcBef>
              <a:spcAft>
                <a:spcPts val="0"/>
              </a:spcAft>
              <a:buClr>
                <a:schemeClr val="dk1"/>
              </a:buClr>
              <a:buSzPts val="1100"/>
              <a:buFont typeface="Arial"/>
              <a:buNone/>
            </a:pPr>
            <a:r>
              <a:rPr lang="en-US"/>
              <a:t>Արևային ջրատաքացուցիչները հիմնականում փոխարինում են փայտի, աթարի, էլեկտրաէներգիայի և շատ</a:t>
            </a:r>
            <a:endParaRPr/>
          </a:p>
          <a:p>
            <a:pPr marL="0" lvl="0" indent="0" rtl="0">
              <a:spcBef>
                <a:spcPts val="0"/>
              </a:spcBef>
              <a:spcAft>
                <a:spcPts val="0"/>
              </a:spcAft>
              <a:buClr>
                <a:schemeClr val="dk1"/>
              </a:buClr>
              <a:buSzPts val="1100"/>
              <a:buFont typeface="Arial"/>
              <a:buNone/>
            </a:pPr>
            <a:r>
              <a:rPr lang="en-US"/>
              <a:t>դեպքերում նաև բնական գազի սպառումը։ Դրանով այս տեխնոլոգիայի կիրառումը ևս նպաստում է</a:t>
            </a:r>
            <a:endParaRPr/>
          </a:p>
          <a:p>
            <a:pPr marL="0" lvl="0" indent="0" rtl="0">
              <a:spcBef>
                <a:spcPts val="0"/>
              </a:spcBef>
              <a:spcAft>
                <a:spcPts val="0"/>
              </a:spcAft>
              <a:buClr>
                <a:schemeClr val="dk1"/>
              </a:buClr>
              <a:buSzPts val="1100"/>
              <a:buFont typeface="Arial"/>
              <a:buNone/>
            </a:pPr>
            <a:r>
              <a:rPr lang="en-US"/>
              <a:t>արտանետումների կրճատմանը։</a:t>
            </a:r>
            <a:endParaRPr/>
          </a:p>
          <a:p>
            <a:pPr marL="0" lvl="0" indent="0" rtl="0">
              <a:spcBef>
                <a:spcPts val="0"/>
              </a:spcBef>
              <a:spcAft>
                <a:spcPts val="0"/>
              </a:spcAft>
              <a:buNone/>
            </a:pPr>
            <a:endParaRPr/>
          </a:p>
        </p:txBody>
      </p:sp>
      <p:sp>
        <p:nvSpPr>
          <p:cNvPr id="372" name="Shape 37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dirty="0"/>
              <a:t>1.	</a:t>
            </a:r>
            <a:r>
              <a:rPr lang="en-US" dirty="0" err="1"/>
              <a:t>Երկարաժամկետ</a:t>
            </a:r>
            <a:r>
              <a:rPr lang="en-US" dirty="0"/>
              <a:t> </a:t>
            </a:r>
            <a:r>
              <a:rPr lang="en-US" dirty="0" err="1"/>
              <a:t>ռազմավարություն</a:t>
            </a:r>
            <a:r>
              <a:rPr lang="en-US" dirty="0"/>
              <a:t>՝ ՎԷ </a:t>
            </a:r>
            <a:r>
              <a:rPr lang="en-US" dirty="0" err="1"/>
              <a:t>տեխնոլոգիաների</a:t>
            </a:r>
            <a:r>
              <a:rPr lang="en-US" dirty="0"/>
              <a:t> </a:t>
            </a:r>
            <a:r>
              <a:rPr lang="en-US" dirty="0" err="1"/>
              <a:t>թիրախների</a:t>
            </a:r>
            <a:r>
              <a:rPr lang="en-US" dirty="0"/>
              <a:t> </a:t>
            </a:r>
            <a:r>
              <a:rPr lang="en-US" dirty="0" err="1"/>
              <a:t>նախանշմամբ</a:t>
            </a:r>
            <a:r>
              <a:rPr lang="en-US" dirty="0"/>
              <a:t>․</a:t>
            </a:r>
            <a:endParaRPr dirty="0"/>
          </a:p>
          <a:p>
            <a:pPr marL="0" lvl="0" indent="0">
              <a:spcBef>
                <a:spcPts val="0"/>
              </a:spcBef>
              <a:spcAft>
                <a:spcPts val="0"/>
              </a:spcAft>
              <a:buClr>
                <a:schemeClr val="dk1"/>
              </a:buClr>
              <a:buSzPts val="1100"/>
              <a:buFont typeface="Arial"/>
              <a:buNone/>
            </a:pPr>
            <a:r>
              <a:rPr lang="en-US" dirty="0" err="1"/>
              <a:t>Երկարաժամկետ</a:t>
            </a:r>
            <a:r>
              <a:rPr lang="en-US" dirty="0"/>
              <a:t> </a:t>
            </a:r>
            <a:r>
              <a:rPr lang="en-US" dirty="0" err="1"/>
              <a:t>ռազմավարությունը</a:t>
            </a:r>
            <a:r>
              <a:rPr lang="en-US" dirty="0"/>
              <a:t> </a:t>
            </a:r>
            <a:r>
              <a:rPr lang="en-US" dirty="0" err="1"/>
              <a:t>խիստ</a:t>
            </a:r>
            <a:r>
              <a:rPr lang="en-US" dirty="0"/>
              <a:t> </a:t>
            </a:r>
            <a:r>
              <a:rPr lang="en-US" dirty="0" err="1"/>
              <a:t>կարևոր</a:t>
            </a:r>
            <a:r>
              <a:rPr lang="en-US" dirty="0"/>
              <a:t> է ՎԷ </a:t>
            </a:r>
            <a:r>
              <a:rPr lang="en-US" dirty="0" err="1"/>
              <a:t>ոլորտում</a:t>
            </a:r>
            <a:r>
              <a:rPr lang="en-US" dirty="0"/>
              <a:t> </a:t>
            </a:r>
            <a:r>
              <a:rPr lang="en-US" dirty="0" err="1"/>
              <a:t>ներդրումների</a:t>
            </a:r>
            <a:r>
              <a:rPr lang="en-US" dirty="0"/>
              <a:t> </a:t>
            </a:r>
            <a:r>
              <a:rPr lang="en-US" dirty="0" err="1"/>
              <a:t>ներգրավման</a:t>
            </a:r>
            <a:r>
              <a:rPr lang="en-US" dirty="0"/>
              <a:t> </a:t>
            </a:r>
            <a:r>
              <a:rPr lang="en-US" dirty="0" err="1"/>
              <a:t>համար</a:t>
            </a:r>
            <a:r>
              <a:rPr lang="en-US" dirty="0"/>
              <a:t>՝ </a:t>
            </a:r>
            <a:r>
              <a:rPr lang="en-US" dirty="0" err="1"/>
              <a:t>նկատի</a:t>
            </a:r>
            <a:r>
              <a:rPr lang="en-US" dirty="0"/>
              <a:t> </a:t>
            </a:r>
            <a:r>
              <a:rPr lang="en-US" dirty="0" err="1"/>
              <a:t>ունենալով</a:t>
            </a:r>
            <a:r>
              <a:rPr lang="en-US" dirty="0"/>
              <a:t>, </a:t>
            </a:r>
            <a:r>
              <a:rPr lang="en-US" dirty="0" err="1"/>
              <a:t>որ</a:t>
            </a:r>
            <a:r>
              <a:rPr lang="en-US" dirty="0"/>
              <a:t> </a:t>
            </a:r>
            <a:r>
              <a:rPr lang="en-US" dirty="0" err="1"/>
              <a:t>Վէ</a:t>
            </a:r>
            <a:r>
              <a:rPr lang="en-US" dirty="0"/>
              <a:t> </a:t>
            </a:r>
            <a:r>
              <a:rPr lang="en-US" dirty="0" err="1"/>
              <a:t>ներդրումների</a:t>
            </a:r>
            <a:r>
              <a:rPr lang="en-US" dirty="0"/>
              <a:t> </a:t>
            </a:r>
            <a:r>
              <a:rPr lang="en-US" dirty="0" err="1"/>
              <a:t>ետգնման</a:t>
            </a:r>
            <a:r>
              <a:rPr lang="en-US" dirty="0"/>
              <a:t> </a:t>
            </a:r>
            <a:r>
              <a:rPr lang="en-US" dirty="0" err="1"/>
              <a:t>ժամկետը</a:t>
            </a:r>
            <a:r>
              <a:rPr lang="en-US" dirty="0"/>
              <a:t> </a:t>
            </a:r>
            <a:r>
              <a:rPr lang="en-US" dirty="0" err="1"/>
              <a:t>հարաբերականորեն</a:t>
            </a:r>
            <a:r>
              <a:rPr lang="en-US" dirty="0"/>
              <a:t> </a:t>
            </a:r>
            <a:r>
              <a:rPr lang="en-US" dirty="0" err="1"/>
              <a:t>երկար</a:t>
            </a:r>
            <a:r>
              <a:rPr lang="en-US" dirty="0"/>
              <a:t> է։ </a:t>
            </a:r>
            <a:r>
              <a:rPr lang="en-US" dirty="0" err="1"/>
              <a:t>Մասնավոր</a:t>
            </a:r>
            <a:r>
              <a:rPr lang="en-US" dirty="0"/>
              <a:t> </a:t>
            </a:r>
            <a:r>
              <a:rPr lang="en-US" dirty="0" err="1"/>
              <a:t>ներդրողների</a:t>
            </a:r>
            <a:r>
              <a:rPr lang="en-US" dirty="0"/>
              <a:t> </a:t>
            </a:r>
            <a:r>
              <a:rPr lang="en-US" dirty="0" err="1"/>
              <a:t>համար</a:t>
            </a:r>
            <a:r>
              <a:rPr lang="en-US" dirty="0"/>
              <a:t> </a:t>
            </a:r>
            <a:r>
              <a:rPr lang="en-US" dirty="0" err="1"/>
              <a:t>կարևոր</a:t>
            </a:r>
            <a:r>
              <a:rPr lang="en-US" dirty="0"/>
              <a:t> է </a:t>
            </a:r>
            <a:r>
              <a:rPr lang="en-US" dirty="0" err="1"/>
              <a:t>տեսնել</a:t>
            </a:r>
            <a:r>
              <a:rPr lang="en-US" dirty="0"/>
              <a:t> </a:t>
            </a:r>
            <a:r>
              <a:rPr lang="en-US" dirty="0" err="1"/>
              <a:t>պետության</a:t>
            </a:r>
            <a:r>
              <a:rPr lang="en-US" dirty="0"/>
              <a:t> </a:t>
            </a:r>
            <a:r>
              <a:rPr lang="en-US" dirty="0" err="1"/>
              <a:t>մտադրությունը</a:t>
            </a:r>
            <a:r>
              <a:rPr lang="en-US" dirty="0"/>
              <a:t> </a:t>
            </a:r>
            <a:r>
              <a:rPr lang="en-US" dirty="0" err="1"/>
              <a:t>երկարաժամկետ</a:t>
            </a:r>
            <a:r>
              <a:rPr lang="en-US" dirty="0"/>
              <a:t> </a:t>
            </a:r>
            <a:r>
              <a:rPr lang="en-US" dirty="0" err="1"/>
              <a:t>հեռանկարում</a:t>
            </a:r>
            <a:r>
              <a:rPr lang="en-US" dirty="0"/>
              <a:t>։ </a:t>
            </a:r>
            <a:endParaRPr dirty="0"/>
          </a:p>
          <a:p>
            <a:pPr marL="0" lvl="0" indent="0">
              <a:spcBef>
                <a:spcPts val="0"/>
              </a:spcBef>
              <a:spcAft>
                <a:spcPts val="0"/>
              </a:spcAft>
              <a:buClr>
                <a:schemeClr val="dk1"/>
              </a:buClr>
              <a:buSzPts val="1100"/>
              <a:buFont typeface="Arial"/>
              <a:buNone/>
            </a:pPr>
            <a:r>
              <a:rPr lang="en-US" dirty="0" err="1"/>
              <a:t>Հայաստանը</a:t>
            </a:r>
            <a:r>
              <a:rPr lang="en-US" dirty="0"/>
              <a:t> </a:t>
            </a:r>
            <a:r>
              <a:rPr lang="en-US" dirty="0" err="1"/>
              <a:t>հաստատել</a:t>
            </a:r>
            <a:r>
              <a:rPr lang="en-US" dirty="0"/>
              <a:t> է </a:t>
            </a:r>
            <a:r>
              <a:rPr lang="en-US" dirty="0" err="1"/>
              <a:t>իր</a:t>
            </a:r>
            <a:r>
              <a:rPr lang="en-US" dirty="0"/>
              <a:t> </a:t>
            </a:r>
            <a:r>
              <a:rPr lang="en-US" dirty="0" err="1"/>
              <a:t>երկարաժամկետ</a:t>
            </a:r>
            <a:r>
              <a:rPr lang="en-US" dirty="0"/>
              <a:t> </a:t>
            </a:r>
            <a:r>
              <a:rPr lang="en-US" dirty="0" err="1"/>
              <a:t>ծրագիրը</a:t>
            </a:r>
            <a:r>
              <a:rPr lang="en-US" dirty="0"/>
              <a:t> ՝ «</a:t>
            </a:r>
            <a:r>
              <a:rPr lang="en-US" dirty="0" err="1"/>
              <a:t>Հայաստանի</a:t>
            </a:r>
            <a:r>
              <a:rPr lang="en-US" dirty="0"/>
              <a:t> </a:t>
            </a:r>
            <a:r>
              <a:rPr lang="en-US" dirty="0" err="1"/>
              <a:t>էներգետիկ</a:t>
            </a:r>
            <a:r>
              <a:rPr lang="en-US" dirty="0"/>
              <a:t> </a:t>
            </a:r>
            <a:r>
              <a:rPr lang="en-US" dirty="0" err="1"/>
              <a:t>համակարգի</a:t>
            </a:r>
            <a:r>
              <a:rPr lang="en-US" dirty="0"/>
              <a:t> </a:t>
            </a:r>
            <a:r>
              <a:rPr lang="en-US" dirty="0" err="1"/>
              <a:t>երկարաժամկետ</a:t>
            </a:r>
            <a:r>
              <a:rPr lang="en-US" dirty="0"/>
              <a:t> (</a:t>
            </a:r>
            <a:r>
              <a:rPr lang="en-US" dirty="0" err="1"/>
              <a:t>մինչև</a:t>
            </a:r>
            <a:r>
              <a:rPr lang="en-US" dirty="0"/>
              <a:t> 2036թ․) </a:t>
            </a:r>
            <a:r>
              <a:rPr lang="en-US" dirty="0" err="1"/>
              <a:t>ծրագիրը</a:t>
            </a:r>
            <a:r>
              <a:rPr lang="en-US" dirty="0"/>
              <a:t>» ՀՀ </a:t>
            </a:r>
            <a:r>
              <a:rPr lang="en-US" dirty="0" err="1"/>
              <a:t>կառավարության</a:t>
            </a:r>
            <a:r>
              <a:rPr lang="en-US" dirty="0"/>
              <a:t> 2015 թ. </a:t>
            </a:r>
            <a:r>
              <a:rPr lang="en-US" dirty="0" err="1"/>
              <a:t>դեկտեմբերի</a:t>
            </a:r>
            <a:r>
              <a:rPr lang="en-US" dirty="0"/>
              <a:t> 10-ի </a:t>
            </a:r>
            <a:r>
              <a:rPr lang="en-US" dirty="0" err="1"/>
              <a:t>թիվ</a:t>
            </a:r>
            <a:r>
              <a:rPr lang="en-US" dirty="0"/>
              <a:t>  54 </a:t>
            </a:r>
            <a:r>
              <a:rPr lang="en-US" dirty="0" err="1"/>
              <a:t>որոշմամբ</a:t>
            </a:r>
            <a:r>
              <a:rPr lang="en-US" dirty="0"/>
              <a:t>։  </a:t>
            </a:r>
            <a:endParaRPr dirty="0"/>
          </a:p>
          <a:p>
            <a:pPr marL="0" lvl="0" indent="0">
              <a:spcBef>
                <a:spcPts val="0"/>
              </a:spcBef>
              <a:spcAft>
                <a:spcPts val="0"/>
              </a:spcAft>
              <a:buClr>
                <a:schemeClr val="dk1"/>
              </a:buClr>
              <a:buSzPts val="1100"/>
              <a:buFont typeface="Arial"/>
              <a:buNone/>
            </a:pPr>
            <a:r>
              <a:rPr lang="en-US" dirty="0"/>
              <a:t>2.	ՎԷ </a:t>
            </a:r>
            <a:r>
              <a:rPr lang="en-US" dirty="0" err="1"/>
              <a:t>ճանապարհային</a:t>
            </a:r>
            <a:r>
              <a:rPr lang="en-US" dirty="0"/>
              <a:t> </a:t>
            </a:r>
            <a:r>
              <a:rPr lang="en-US" dirty="0" err="1"/>
              <a:t>քարտեզի</a:t>
            </a:r>
            <a:r>
              <a:rPr lang="en-US" dirty="0"/>
              <a:t> </a:t>
            </a:r>
            <a:r>
              <a:rPr lang="en-US" dirty="0" err="1"/>
              <a:t>մշակում</a:t>
            </a:r>
            <a:r>
              <a:rPr lang="en-US" dirty="0"/>
              <a:t>․ </a:t>
            </a:r>
            <a:endParaRPr dirty="0"/>
          </a:p>
          <a:p>
            <a:pPr marL="0" lvl="0" indent="0">
              <a:spcBef>
                <a:spcPts val="0"/>
              </a:spcBef>
              <a:spcAft>
                <a:spcPts val="0"/>
              </a:spcAft>
              <a:buClr>
                <a:schemeClr val="dk1"/>
              </a:buClr>
              <a:buSzPts val="1100"/>
              <a:buFont typeface="Arial"/>
              <a:buNone/>
            </a:pPr>
            <a:r>
              <a:rPr lang="en-US" dirty="0" err="1"/>
              <a:t>Երկարաժամկետ</a:t>
            </a:r>
            <a:r>
              <a:rPr lang="en-US" dirty="0"/>
              <a:t> </a:t>
            </a:r>
            <a:r>
              <a:rPr lang="en-US" dirty="0" err="1"/>
              <a:t>թիրախների</a:t>
            </a:r>
            <a:r>
              <a:rPr lang="en-US" dirty="0"/>
              <a:t> </a:t>
            </a:r>
            <a:r>
              <a:rPr lang="en-US" dirty="0" err="1"/>
              <a:t>սահմանումից</a:t>
            </a:r>
            <a:r>
              <a:rPr lang="en-US" dirty="0"/>
              <a:t> </a:t>
            </a:r>
            <a:r>
              <a:rPr lang="en-US" dirty="0" err="1"/>
              <a:t>հետո</a:t>
            </a:r>
            <a:r>
              <a:rPr lang="en-US" dirty="0"/>
              <a:t> </a:t>
            </a:r>
            <a:r>
              <a:rPr lang="en-US" dirty="0" err="1"/>
              <a:t>անհրաժեշտ</a:t>
            </a:r>
            <a:r>
              <a:rPr lang="en-US" dirty="0"/>
              <a:t> է </a:t>
            </a:r>
            <a:r>
              <a:rPr lang="en-US" dirty="0" err="1"/>
              <a:t>մշակել</a:t>
            </a:r>
            <a:r>
              <a:rPr lang="en-US" dirty="0"/>
              <a:t> </a:t>
            </a:r>
            <a:r>
              <a:rPr lang="en-US" dirty="0" err="1"/>
              <a:t>ժամանակացույց</a:t>
            </a:r>
            <a:r>
              <a:rPr lang="en-US" dirty="0"/>
              <a:t>՝ </a:t>
            </a:r>
            <a:r>
              <a:rPr lang="en-US" dirty="0" err="1"/>
              <a:t>միջանկյալ</a:t>
            </a:r>
            <a:r>
              <a:rPr lang="en-US" dirty="0"/>
              <a:t> </a:t>
            </a:r>
            <a:r>
              <a:rPr lang="en-US" dirty="0" err="1"/>
              <a:t>նպատակներով</a:t>
            </a:r>
            <a:r>
              <a:rPr lang="en-US" dirty="0"/>
              <a:t> և </a:t>
            </a:r>
            <a:r>
              <a:rPr lang="en-US" dirty="0" err="1"/>
              <a:t>գործողությունների</a:t>
            </a:r>
            <a:r>
              <a:rPr lang="en-US" dirty="0"/>
              <a:t> </a:t>
            </a:r>
            <a:r>
              <a:rPr lang="en-US" dirty="0" err="1"/>
              <a:t>ծրագրով</a:t>
            </a:r>
            <a:r>
              <a:rPr lang="en-US" dirty="0"/>
              <a:t>։ </a:t>
            </a:r>
            <a:r>
              <a:rPr lang="en-US" dirty="0" err="1"/>
              <a:t>Այն</a:t>
            </a:r>
            <a:r>
              <a:rPr lang="en-US" dirty="0"/>
              <a:t> </a:t>
            </a:r>
            <a:r>
              <a:rPr lang="en-US" dirty="0" err="1"/>
              <a:t>պետք</a:t>
            </a:r>
            <a:r>
              <a:rPr lang="en-US" dirty="0"/>
              <a:t> է </a:t>
            </a:r>
            <a:r>
              <a:rPr lang="en-US" dirty="0" err="1"/>
              <a:t>վերաբերի</a:t>
            </a:r>
            <a:r>
              <a:rPr lang="en-US" dirty="0"/>
              <a:t> ՎԷ </a:t>
            </a:r>
            <a:r>
              <a:rPr lang="en-US" dirty="0" err="1"/>
              <a:t>զարգացման</a:t>
            </a:r>
            <a:r>
              <a:rPr lang="en-US" dirty="0"/>
              <a:t> </a:t>
            </a:r>
            <a:r>
              <a:rPr lang="en-US" dirty="0" err="1"/>
              <a:t>բոլոր</a:t>
            </a:r>
            <a:r>
              <a:rPr lang="en-US" dirty="0"/>
              <a:t> </a:t>
            </a:r>
            <a:r>
              <a:rPr lang="en-US" dirty="0" err="1"/>
              <a:t>ասպեկտներին</a:t>
            </a:r>
            <a:r>
              <a:rPr lang="en-US" dirty="0"/>
              <a:t>, </a:t>
            </a:r>
            <a:r>
              <a:rPr lang="en-US" dirty="0" err="1"/>
              <a:t>ներառյալ</a:t>
            </a:r>
            <a:r>
              <a:rPr lang="en-US" dirty="0"/>
              <a:t> </a:t>
            </a:r>
            <a:r>
              <a:rPr lang="en-US" dirty="0" err="1"/>
              <a:t>օրենսդրական</a:t>
            </a:r>
            <a:r>
              <a:rPr lang="en-US" dirty="0"/>
              <a:t>, </a:t>
            </a:r>
            <a:r>
              <a:rPr lang="en-US" dirty="0" err="1"/>
              <a:t>ֆինանսավորման</a:t>
            </a:r>
            <a:r>
              <a:rPr lang="en-US" dirty="0"/>
              <a:t>, </a:t>
            </a:r>
            <a:r>
              <a:rPr lang="en-US" dirty="0" err="1"/>
              <a:t>տեխնոլոգիաների</a:t>
            </a:r>
            <a:r>
              <a:rPr lang="en-US" dirty="0"/>
              <a:t>, </a:t>
            </a:r>
            <a:r>
              <a:rPr lang="en-US" dirty="0" err="1"/>
              <a:t>շուկայի</a:t>
            </a:r>
            <a:r>
              <a:rPr lang="en-US" dirty="0"/>
              <a:t>, </a:t>
            </a:r>
            <a:r>
              <a:rPr lang="en-US" dirty="0" err="1"/>
              <a:t>ենթակառուցվածքների</a:t>
            </a:r>
            <a:r>
              <a:rPr lang="en-US" dirty="0"/>
              <a:t>, </a:t>
            </a:r>
            <a:r>
              <a:rPr lang="en-US" dirty="0" err="1"/>
              <a:t>կրթության</a:t>
            </a:r>
            <a:r>
              <a:rPr lang="en-US" dirty="0"/>
              <a:t> և </a:t>
            </a:r>
            <a:r>
              <a:rPr lang="en-US" dirty="0" err="1"/>
              <a:t>այլն</a:t>
            </a:r>
            <a:r>
              <a:rPr lang="en-US" dirty="0"/>
              <a:t>։ </a:t>
            </a:r>
            <a:endParaRPr dirty="0"/>
          </a:p>
          <a:p>
            <a:pPr marL="0" lvl="0" indent="0">
              <a:spcBef>
                <a:spcPts val="0"/>
              </a:spcBef>
              <a:spcAft>
                <a:spcPts val="0"/>
              </a:spcAft>
              <a:buClr>
                <a:schemeClr val="dk1"/>
              </a:buClr>
              <a:buSzPts val="1100"/>
              <a:buFont typeface="Arial"/>
              <a:buNone/>
            </a:pPr>
            <a:r>
              <a:rPr lang="en-US" dirty="0" err="1"/>
              <a:t>Հայաստանի</a:t>
            </a:r>
            <a:r>
              <a:rPr lang="en-US" dirty="0"/>
              <a:t> </a:t>
            </a:r>
            <a:r>
              <a:rPr lang="en-US" dirty="0" err="1"/>
              <a:t>վերականգնվող</a:t>
            </a:r>
            <a:r>
              <a:rPr lang="en-US" dirty="0"/>
              <a:t> </a:t>
            </a:r>
            <a:r>
              <a:rPr lang="en-US" dirty="0" err="1"/>
              <a:t>էներգետիկայի</a:t>
            </a:r>
            <a:r>
              <a:rPr lang="en-US" dirty="0"/>
              <a:t> </a:t>
            </a:r>
            <a:r>
              <a:rPr lang="en-US" dirty="0" err="1"/>
              <a:t>զարգացման</a:t>
            </a:r>
            <a:r>
              <a:rPr lang="en-US" dirty="0"/>
              <a:t> </a:t>
            </a:r>
            <a:r>
              <a:rPr lang="en-US" dirty="0" err="1"/>
              <a:t>ուղեցուցային</a:t>
            </a:r>
            <a:r>
              <a:rPr lang="en-US" dirty="0"/>
              <a:t> </a:t>
            </a:r>
            <a:r>
              <a:rPr lang="en-US" dirty="0" err="1"/>
              <a:t>ծրագիրը</a:t>
            </a:r>
            <a:r>
              <a:rPr lang="en-US" dirty="0"/>
              <a:t> (</a:t>
            </a:r>
            <a:r>
              <a:rPr lang="en-US" dirty="0" err="1"/>
              <a:t>ճանապարհային</a:t>
            </a:r>
            <a:r>
              <a:rPr lang="en-US" dirty="0"/>
              <a:t> </a:t>
            </a:r>
            <a:r>
              <a:rPr lang="en-US" dirty="0" err="1"/>
              <a:t>քարտեզ</a:t>
            </a:r>
            <a:r>
              <a:rPr lang="en-US" dirty="0"/>
              <a:t>) </a:t>
            </a:r>
            <a:r>
              <a:rPr lang="en-US" dirty="0" err="1"/>
              <a:t>մշակվել</a:t>
            </a:r>
            <a:r>
              <a:rPr lang="en-US" dirty="0"/>
              <a:t> է 2011թ․ ՀԲ </a:t>
            </a:r>
            <a:r>
              <a:rPr lang="en-US" dirty="0" err="1"/>
              <a:t>աջակցությամբ</a:t>
            </a:r>
            <a:r>
              <a:rPr lang="en-US" dirty="0"/>
              <a:t>։ </a:t>
            </a:r>
            <a:r>
              <a:rPr lang="en-US" dirty="0" err="1"/>
              <a:t>Վերջին</a:t>
            </a:r>
            <a:r>
              <a:rPr lang="en-US" dirty="0"/>
              <a:t> </a:t>
            </a:r>
            <a:r>
              <a:rPr lang="en-US" dirty="0" err="1"/>
              <a:t>փոփոխություններն</a:t>
            </a:r>
            <a:r>
              <a:rPr lang="en-US" dirty="0"/>
              <a:t> </a:t>
            </a:r>
            <a:r>
              <a:rPr lang="en-US" dirty="0" err="1"/>
              <a:t>արտացոլված</a:t>
            </a:r>
            <a:r>
              <a:rPr lang="en-US" dirty="0"/>
              <a:t> </a:t>
            </a:r>
            <a:r>
              <a:rPr lang="en-US" dirty="0" err="1"/>
              <a:t>են</a:t>
            </a:r>
            <a:r>
              <a:rPr lang="en-US" dirty="0"/>
              <a:t> </a:t>
            </a:r>
            <a:r>
              <a:rPr lang="en-US" dirty="0" err="1"/>
              <a:t>նաև</a:t>
            </a:r>
            <a:r>
              <a:rPr lang="en-US" dirty="0"/>
              <a:t> </a:t>
            </a:r>
            <a:r>
              <a:rPr lang="en-US" dirty="0" err="1"/>
              <a:t>Վերականգնվող</a:t>
            </a:r>
            <a:r>
              <a:rPr lang="en-US" dirty="0"/>
              <a:t> </a:t>
            </a:r>
            <a:r>
              <a:rPr lang="en-US" dirty="0" err="1"/>
              <a:t>էներգետիկայի</a:t>
            </a:r>
            <a:r>
              <a:rPr lang="en-US" dirty="0"/>
              <a:t> </a:t>
            </a:r>
            <a:r>
              <a:rPr lang="en-US" dirty="0" err="1"/>
              <a:t>ընդլայնման</a:t>
            </a:r>
            <a:r>
              <a:rPr lang="en-US" dirty="0"/>
              <a:t> </a:t>
            </a:r>
            <a:r>
              <a:rPr lang="en-US" dirty="0" err="1"/>
              <a:t>ծրագրի</a:t>
            </a:r>
            <a:r>
              <a:rPr lang="en-US" dirty="0"/>
              <a:t> </a:t>
            </a:r>
            <a:r>
              <a:rPr lang="en-US" dirty="0" err="1"/>
              <a:t>ներդրումային</a:t>
            </a:r>
            <a:r>
              <a:rPr lang="en-US" dirty="0"/>
              <a:t> </a:t>
            </a:r>
            <a:r>
              <a:rPr lang="en-US" dirty="0" err="1"/>
              <a:t>պլանում</a:t>
            </a:r>
            <a:r>
              <a:rPr lang="en-US" dirty="0"/>
              <a:t> (www.r2e2.am)։</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380" name="Shape 38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dirty="0"/>
              <a:t>3.	</a:t>
            </a:r>
            <a:r>
              <a:rPr lang="en-US" dirty="0" err="1"/>
              <a:t>Խթանող</a:t>
            </a:r>
            <a:r>
              <a:rPr lang="en-US" dirty="0"/>
              <a:t> </a:t>
            </a:r>
            <a:r>
              <a:rPr lang="en-US" dirty="0" err="1"/>
              <a:t>սակագնային</a:t>
            </a:r>
            <a:r>
              <a:rPr lang="en-US" dirty="0"/>
              <a:t> </a:t>
            </a:r>
            <a:r>
              <a:rPr lang="en-US" dirty="0" err="1"/>
              <a:t>մեխանիզմներ</a:t>
            </a:r>
            <a:r>
              <a:rPr lang="en-US" dirty="0"/>
              <a:t>, </a:t>
            </a:r>
            <a:r>
              <a:rPr lang="en-US" dirty="0" err="1"/>
              <a:t>ֆիքսված</a:t>
            </a:r>
            <a:r>
              <a:rPr lang="en-US" dirty="0"/>
              <a:t> </a:t>
            </a:r>
            <a:r>
              <a:rPr lang="en-US" dirty="0" err="1"/>
              <a:t>սակագնի</a:t>
            </a:r>
            <a:r>
              <a:rPr lang="en-US" dirty="0"/>
              <a:t> </a:t>
            </a:r>
            <a:r>
              <a:rPr lang="en-US" dirty="0" err="1"/>
              <a:t>կիրառում</a:t>
            </a:r>
            <a:r>
              <a:rPr lang="en-US" dirty="0"/>
              <a:t> </a:t>
            </a:r>
            <a:endParaRPr dirty="0"/>
          </a:p>
          <a:p>
            <a:pPr marL="0" lvl="0" indent="0">
              <a:spcBef>
                <a:spcPts val="0"/>
              </a:spcBef>
              <a:spcAft>
                <a:spcPts val="0"/>
              </a:spcAft>
              <a:buClr>
                <a:schemeClr val="dk1"/>
              </a:buClr>
              <a:buSzPts val="1100"/>
              <a:buFont typeface="Arial"/>
              <a:buNone/>
            </a:pPr>
            <a:r>
              <a:rPr lang="en-US" dirty="0" err="1"/>
              <a:t>Ֆիքսված</a:t>
            </a:r>
            <a:r>
              <a:rPr lang="en-US" dirty="0"/>
              <a:t> </a:t>
            </a:r>
            <a:r>
              <a:rPr lang="en-US" dirty="0" err="1"/>
              <a:t>խթանող</a:t>
            </a:r>
            <a:r>
              <a:rPr lang="en-US" dirty="0"/>
              <a:t> </a:t>
            </a:r>
            <a:r>
              <a:rPr lang="en-US" dirty="0" err="1"/>
              <a:t>սակագնի</a:t>
            </a:r>
            <a:r>
              <a:rPr lang="en-US" dirty="0"/>
              <a:t> </a:t>
            </a:r>
            <a:r>
              <a:rPr lang="en-US" dirty="0" err="1"/>
              <a:t>կիրառումը</a:t>
            </a:r>
            <a:r>
              <a:rPr lang="en-US" dirty="0"/>
              <a:t> ՎԷ </a:t>
            </a:r>
            <a:r>
              <a:rPr lang="en-US" dirty="0" err="1"/>
              <a:t>զարգացման</a:t>
            </a:r>
            <a:r>
              <a:rPr lang="en-US" dirty="0"/>
              <a:t> </a:t>
            </a:r>
            <a:r>
              <a:rPr lang="en-US" dirty="0" err="1"/>
              <a:t>ամենաարդյունավետ</a:t>
            </a:r>
            <a:r>
              <a:rPr lang="en-US" dirty="0"/>
              <a:t> </a:t>
            </a:r>
            <a:r>
              <a:rPr lang="en-US" dirty="0" err="1"/>
              <a:t>միջոցներից</a:t>
            </a:r>
            <a:r>
              <a:rPr lang="en-US" dirty="0"/>
              <a:t> է։ </a:t>
            </a:r>
            <a:r>
              <a:rPr lang="en-US" dirty="0" err="1"/>
              <a:t>Այս</a:t>
            </a:r>
            <a:r>
              <a:rPr lang="en-US" dirty="0"/>
              <a:t> </a:t>
            </a:r>
            <a:r>
              <a:rPr lang="en-US" dirty="0" err="1"/>
              <a:t>դեպքում</a:t>
            </a:r>
            <a:r>
              <a:rPr lang="en-US" dirty="0"/>
              <a:t> </a:t>
            </a:r>
            <a:r>
              <a:rPr lang="en-US" dirty="0" err="1"/>
              <a:t>սահմանվում</a:t>
            </a:r>
            <a:r>
              <a:rPr lang="en-US" dirty="0"/>
              <a:t> է ՎԷ </a:t>
            </a:r>
            <a:r>
              <a:rPr lang="en-US" dirty="0" err="1"/>
              <a:t>ռեսուրսներից</a:t>
            </a:r>
            <a:r>
              <a:rPr lang="en-US" dirty="0"/>
              <a:t> </a:t>
            </a:r>
            <a:r>
              <a:rPr lang="en-US" dirty="0" err="1"/>
              <a:t>արտադրվող</a:t>
            </a:r>
            <a:r>
              <a:rPr lang="en-US" dirty="0"/>
              <a:t> </a:t>
            </a:r>
            <a:r>
              <a:rPr lang="en-US" dirty="0" err="1"/>
              <a:t>էլեկտրաէներգիայի</a:t>
            </a:r>
            <a:r>
              <a:rPr lang="en-US" dirty="0"/>
              <a:t> </a:t>
            </a:r>
            <a:r>
              <a:rPr lang="en-US" dirty="0" err="1"/>
              <a:t>գնման</a:t>
            </a:r>
            <a:r>
              <a:rPr lang="en-US" dirty="0"/>
              <a:t> </a:t>
            </a:r>
            <a:r>
              <a:rPr lang="en-US" dirty="0" err="1"/>
              <a:t>ֆիքսված</a:t>
            </a:r>
            <a:r>
              <a:rPr lang="en-US" dirty="0"/>
              <a:t> </a:t>
            </a:r>
            <a:r>
              <a:rPr lang="en-US" dirty="0" err="1"/>
              <a:t>սակագին</a:t>
            </a:r>
            <a:r>
              <a:rPr lang="en-US" dirty="0"/>
              <a:t> </a:t>
            </a:r>
            <a:r>
              <a:rPr lang="en-US" dirty="0" err="1"/>
              <a:t>երկարաժամկետ</a:t>
            </a:r>
            <a:r>
              <a:rPr lang="en-US" dirty="0"/>
              <a:t> </a:t>
            </a:r>
            <a:r>
              <a:rPr lang="en-US" dirty="0" err="1"/>
              <a:t>կիրառմամբ</a:t>
            </a:r>
            <a:r>
              <a:rPr lang="en-US" dirty="0"/>
              <a:t>։ </a:t>
            </a:r>
            <a:r>
              <a:rPr lang="en-US" dirty="0" err="1"/>
              <a:t>Սա</a:t>
            </a:r>
            <a:r>
              <a:rPr lang="en-US" dirty="0"/>
              <a:t> </a:t>
            </a:r>
            <a:r>
              <a:rPr lang="en-US" dirty="0" err="1"/>
              <a:t>էականորեն</a:t>
            </a:r>
            <a:r>
              <a:rPr lang="en-US" dirty="0"/>
              <a:t> </a:t>
            </a:r>
            <a:r>
              <a:rPr lang="en-US" dirty="0" err="1"/>
              <a:t>կրճատում</a:t>
            </a:r>
            <a:r>
              <a:rPr lang="en-US" dirty="0"/>
              <a:t> է </a:t>
            </a:r>
            <a:r>
              <a:rPr lang="en-US" dirty="0" err="1"/>
              <a:t>ներդրողի</a:t>
            </a:r>
            <a:r>
              <a:rPr lang="en-US" dirty="0"/>
              <a:t> </a:t>
            </a:r>
            <a:r>
              <a:rPr lang="en-US" dirty="0" err="1"/>
              <a:t>ռիսկը</a:t>
            </a:r>
            <a:r>
              <a:rPr lang="en-US" dirty="0"/>
              <a:t>, </a:t>
            </a:r>
            <a:r>
              <a:rPr lang="en-US" dirty="0" err="1"/>
              <a:t>մեծացնում</a:t>
            </a:r>
            <a:r>
              <a:rPr lang="en-US" dirty="0"/>
              <a:t> է </a:t>
            </a:r>
            <a:r>
              <a:rPr lang="en-US" dirty="0" err="1"/>
              <a:t>թափանցիկությունը</a:t>
            </a:r>
            <a:r>
              <a:rPr lang="en-US" dirty="0"/>
              <a:t> և </a:t>
            </a:r>
            <a:r>
              <a:rPr lang="en-US" dirty="0" err="1"/>
              <a:t>գրավիչ</a:t>
            </a:r>
            <a:r>
              <a:rPr lang="en-US" dirty="0"/>
              <a:t> </a:t>
            </a:r>
            <a:r>
              <a:rPr lang="en-US" dirty="0" err="1"/>
              <a:t>դարձնում</a:t>
            </a:r>
            <a:r>
              <a:rPr lang="en-US" dirty="0"/>
              <a:t> </a:t>
            </a:r>
            <a:r>
              <a:rPr lang="en-US" dirty="0" err="1"/>
              <a:t>ոլորտը</a:t>
            </a:r>
            <a:r>
              <a:rPr lang="en-US" dirty="0"/>
              <a:t> </a:t>
            </a:r>
            <a:r>
              <a:rPr lang="en-US" dirty="0" err="1"/>
              <a:t>ներդրողների</a:t>
            </a:r>
            <a:r>
              <a:rPr lang="en-US" dirty="0"/>
              <a:t> </a:t>
            </a:r>
            <a:r>
              <a:rPr lang="en-US" dirty="0" err="1"/>
              <a:t>համար</a:t>
            </a:r>
            <a:r>
              <a:rPr lang="en-US" dirty="0"/>
              <a:t>։    </a:t>
            </a:r>
            <a:endParaRPr dirty="0"/>
          </a:p>
          <a:p>
            <a:pPr marL="0" lvl="0" indent="0">
              <a:spcBef>
                <a:spcPts val="0"/>
              </a:spcBef>
              <a:spcAft>
                <a:spcPts val="0"/>
              </a:spcAft>
              <a:buClr>
                <a:schemeClr val="dk1"/>
              </a:buClr>
              <a:buSzPts val="1100"/>
              <a:buFont typeface="Arial"/>
              <a:buNone/>
            </a:pPr>
            <a:r>
              <a:rPr lang="en-US" dirty="0" err="1"/>
              <a:t>Հայաստանում</a:t>
            </a:r>
            <a:r>
              <a:rPr lang="en-US" dirty="0"/>
              <a:t> </a:t>
            </a:r>
            <a:r>
              <a:rPr lang="en-US" dirty="0" err="1"/>
              <a:t>խթանող</a:t>
            </a:r>
            <a:r>
              <a:rPr lang="en-US" dirty="0"/>
              <a:t> </a:t>
            </a:r>
            <a:r>
              <a:rPr lang="en-US" dirty="0" err="1"/>
              <a:t>ֆիքսված</a:t>
            </a:r>
            <a:r>
              <a:rPr lang="en-US" dirty="0"/>
              <a:t> </a:t>
            </a:r>
            <a:r>
              <a:rPr lang="en-US" dirty="0" err="1"/>
              <a:t>սակագնի</a:t>
            </a:r>
            <a:r>
              <a:rPr lang="en-US" dirty="0"/>
              <a:t> </a:t>
            </a:r>
            <a:r>
              <a:rPr lang="en-US" dirty="0" err="1"/>
              <a:t>կիրառումը</a:t>
            </a:r>
            <a:r>
              <a:rPr lang="en-US" dirty="0"/>
              <a:t> </a:t>
            </a:r>
            <a:r>
              <a:rPr lang="en-US" dirty="0" err="1"/>
              <a:t>հիմնվել</a:t>
            </a:r>
            <a:r>
              <a:rPr lang="en-US" dirty="0"/>
              <a:t> է 2007թ. ։ </a:t>
            </a:r>
            <a:r>
              <a:rPr lang="en-US" dirty="0" err="1"/>
              <a:t>Ֆիքսված</a:t>
            </a:r>
            <a:r>
              <a:rPr lang="en-US" dirty="0"/>
              <a:t> </a:t>
            </a:r>
            <a:r>
              <a:rPr lang="en-US" dirty="0" err="1"/>
              <a:t>սակագնի</a:t>
            </a:r>
            <a:r>
              <a:rPr lang="en-US" dirty="0"/>
              <a:t> </a:t>
            </a:r>
            <a:r>
              <a:rPr lang="en-US" dirty="0" err="1"/>
              <a:t>մեծությունը</a:t>
            </a:r>
            <a:r>
              <a:rPr lang="en-US" dirty="0"/>
              <a:t> </a:t>
            </a:r>
            <a:r>
              <a:rPr lang="en-US" dirty="0" err="1"/>
              <a:t>սահմանվում</a:t>
            </a:r>
            <a:r>
              <a:rPr lang="en-US" dirty="0"/>
              <a:t> է ՀՀ </a:t>
            </a:r>
            <a:r>
              <a:rPr lang="en-US" dirty="0" err="1"/>
              <a:t>հանրային</a:t>
            </a:r>
            <a:r>
              <a:rPr lang="en-US" dirty="0"/>
              <a:t> </a:t>
            </a:r>
            <a:r>
              <a:rPr lang="en-US" dirty="0" err="1"/>
              <a:t>ծառայությունները</a:t>
            </a:r>
            <a:r>
              <a:rPr lang="en-US" dirty="0"/>
              <a:t> </a:t>
            </a:r>
            <a:r>
              <a:rPr lang="en-US" dirty="0" err="1"/>
              <a:t>կարգավորող</a:t>
            </a:r>
            <a:r>
              <a:rPr lang="en-US" dirty="0"/>
              <a:t> </a:t>
            </a:r>
            <a:r>
              <a:rPr lang="en-US" dirty="0" err="1"/>
              <a:t>հանձնաժողովի</a:t>
            </a:r>
            <a:r>
              <a:rPr lang="en-US" dirty="0"/>
              <a:t> </a:t>
            </a:r>
            <a:r>
              <a:rPr lang="en-US" dirty="0" err="1"/>
              <a:t>կողմից</a:t>
            </a:r>
            <a:r>
              <a:rPr lang="en-US" dirty="0"/>
              <a:t> (www.psrc.am )։ </a:t>
            </a:r>
            <a:r>
              <a:rPr lang="en-US" dirty="0" err="1"/>
              <a:t>Ներկայումս</a:t>
            </a:r>
            <a:r>
              <a:rPr lang="en-US" dirty="0"/>
              <a:t> </a:t>
            </a:r>
            <a:r>
              <a:rPr lang="en-US" dirty="0" err="1"/>
              <a:t>սահմանված</a:t>
            </a:r>
            <a:r>
              <a:rPr lang="en-US" dirty="0"/>
              <a:t> </a:t>
            </a:r>
            <a:r>
              <a:rPr lang="en-US" dirty="0" err="1"/>
              <a:t>են</a:t>
            </a:r>
            <a:r>
              <a:rPr lang="en-US" dirty="0"/>
              <a:t> </a:t>
            </a:r>
            <a:r>
              <a:rPr lang="en-US" dirty="0" err="1"/>
              <a:t>նման</a:t>
            </a:r>
            <a:r>
              <a:rPr lang="en-US" dirty="0"/>
              <a:t> </a:t>
            </a:r>
            <a:r>
              <a:rPr lang="en-US" dirty="0" err="1"/>
              <a:t>սակագներ</a:t>
            </a:r>
            <a:r>
              <a:rPr lang="en-US" dirty="0"/>
              <a:t> </a:t>
            </a:r>
            <a:r>
              <a:rPr lang="en-US" dirty="0" err="1"/>
              <a:t>գրեթե</a:t>
            </a:r>
            <a:r>
              <a:rPr lang="en-US" dirty="0"/>
              <a:t> </a:t>
            </a:r>
            <a:r>
              <a:rPr lang="en-US" dirty="0" err="1"/>
              <a:t>բոլոր</a:t>
            </a:r>
            <a:r>
              <a:rPr lang="en-US" dirty="0"/>
              <a:t> </a:t>
            </a:r>
            <a:r>
              <a:rPr lang="en-US" dirty="0" err="1"/>
              <a:t>տեխնոլոգիաների</a:t>
            </a:r>
            <a:r>
              <a:rPr lang="en-US" dirty="0"/>
              <a:t> </a:t>
            </a:r>
            <a:r>
              <a:rPr lang="en-US" dirty="0" err="1"/>
              <a:t>համար</a:t>
            </a:r>
            <a:r>
              <a:rPr lang="en-US" dirty="0"/>
              <a:t>։ </a:t>
            </a:r>
            <a:r>
              <a:rPr lang="en-US" dirty="0" err="1"/>
              <a:t>Հայաստանում</a:t>
            </a:r>
            <a:r>
              <a:rPr lang="en-US" dirty="0"/>
              <a:t> </a:t>
            </a:r>
            <a:r>
              <a:rPr lang="en-US" dirty="0" err="1"/>
              <a:t>նաև</a:t>
            </a:r>
            <a:r>
              <a:rPr lang="en-US" dirty="0"/>
              <a:t> </a:t>
            </a:r>
            <a:r>
              <a:rPr lang="en-US" dirty="0" err="1"/>
              <a:t>կիրառվում</a:t>
            </a:r>
            <a:r>
              <a:rPr lang="en-US" dirty="0"/>
              <a:t> է </a:t>
            </a:r>
            <a:r>
              <a:rPr lang="en-US" dirty="0" err="1"/>
              <a:t>նշված</a:t>
            </a:r>
            <a:r>
              <a:rPr lang="en-US" dirty="0"/>
              <a:t> </a:t>
            </a:r>
            <a:r>
              <a:rPr lang="en-US" dirty="0" err="1"/>
              <a:t>սակագների</a:t>
            </a:r>
            <a:r>
              <a:rPr lang="en-US" dirty="0"/>
              <a:t> </a:t>
            </a:r>
            <a:r>
              <a:rPr lang="en-US" dirty="0" err="1"/>
              <a:t>ինդեքսավորման</a:t>
            </a:r>
            <a:r>
              <a:rPr lang="en-US" dirty="0"/>
              <a:t> </a:t>
            </a:r>
            <a:r>
              <a:rPr lang="en-US" dirty="0" err="1"/>
              <a:t>մեխանիզմ</a:t>
            </a:r>
            <a:r>
              <a:rPr lang="en-US" dirty="0"/>
              <a:t>՝ </a:t>
            </a:r>
            <a:r>
              <a:rPr lang="en-US" dirty="0" err="1"/>
              <a:t>գնաճի</a:t>
            </a:r>
            <a:r>
              <a:rPr lang="en-US" dirty="0"/>
              <a:t> և </a:t>
            </a:r>
            <a:r>
              <a:rPr lang="en-US" dirty="0" err="1"/>
              <a:t>փոխարժեքի</a:t>
            </a:r>
            <a:r>
              <a:rPr lang="en-US" dirty="0"/>
              <a:t> </a:t>
            </a:r>
            <a:r>
              <a:rPr lang="en-US" dirty="0" err="1"/>
              <a:t>ռիսկերը</a:t>
            </a:r>
            <a:r>
              <a:rPr lang="en-US" dirty="0"/>
              <a:t> </a:t>
            </a:r>
            <a:r>
              <a:rPr lang="en-US" dirty="0" err="1"/>
              <a:t>նվազեցնելու</a:t>
            </a:r>
            <a:r>
              <a:rPr lang="en-US" dirty="0"/>
              <a:t> </a:t>
            </a:r>
            <a:r>
              <a:rPr lang="en-US" dirty="0" err="1"/>
              <a:t>նպատակով</a:t>
            </a:r>
            <a:r>
              <a:rPr lang="en-US" dirty="0"/>
              <a:t>։ </a:t>
            </a:r>
            <a:r>
              <a:rPr lang="en-US" dirty="0" err="1"/>
              <a:t>Այն</a:t>
            </a:r>
            <a:r>
              <a:rPr lang="en-US" dirty="0"/>
              <a:t> </a:t>
            </a:r>
            <a:r>
              <a:rPr lang="en-US" dirty="0" err="1"/>
              <a:t>իրականացվում</a:t>
            </a:r>
            <a:r>
              <a:rPr lang="en-US" dirty="0"/>
              <a:t> է </a:t>
            </a:r>
            <a:r>
              <a:rPr lang="en-US" dirty="0" err="1"/>
              <a:t>որոշակի</a:t>
            </a:r>
            <a:r>
              <a:rPr lang="en-US" dirty="0"/>
              <a:t> </a:t>
            </a:r>
            <a:r>
              <a:rPr lang="en-US" dirty="0" err="1"/>
              <a:t>բանաձևի</a:t>
            </a:r>
            <a:r>
              <a:rPr lang="en-US" dirty="0"/>
              <a:t> </a:t>
            </a:r>
            <a:r>
              <a:rPr lang="en-US" dirty="0" err="1"/>
              <a:t>համաձայն</a:t>
            </a:r>
            <a:r>
              <a:rPr lang="en-US" dirty="0"/>
              <a:t>, </a:t>
            </a:r>
            <a:r>
              <a:rPr lang="en-US" dirty="0" err="1"/>
              <a:t>որը</a:t>
            </a:r>
            <a:r>
              <a:rPr lang="en-US" dirty="0"/>
              <a:t> </a:t>
            </a:r>
            <a:r>
              <a:rPr lang="en-US" dirty="0" err="1"/>
              <a:t>նույնպես</a:t>
            </a:r>
            <a:r>
              <a:rPr lang="en-US" dirty="0"/>
              <a:t> </a:t>
            </a:r>
            <a:r>
              <a:rPr lang="en-US" dirty="0" err="1"/>
              <a:t>հրապարակված</a:t>
            </a:r>
            <a:r>
              <a:rPr lang="en-US" dirty="0"/>
              <a:t> է ՀԾԿՀ </a:t>
            </a:r>
            <a:r>
              <a:rPr lang="en-US" dirty="0" err="1"/>
              <a:t>կայքէջում</a:t>
            </a:r>
            <a:r>
              <a:rPr lang="en-US" dirty="0"/>
              <a:t>։ </a:t>
            </a:r>
            <a:r>
              <a:rPr lang="en-US" dirty="0" err="1"/>
              <a:t>Հավելված</a:t>
            </a:r>
            <a:r>
              <a:rPr lang="en-US" dirty="0"/>
              <a:t> </a:t>
            </a:r>
            <a:endParaRPr dirty="0"/>
          </a:p>
          <a:p>
            <a:pPr marL="0" lvl="0" indent="0">
              <a:spcBef>
                <a:spcPts val="0"/>
              </a:spcBef>
              <a:spcAft>
                <a:spcPts val="0"/>
              </a:spcAft>
              <a:buClr>
                <a:schemeClr val="dk1"/>
              </a:buClr>
              <a:buSzPts val="1100"/>
              <a:buFont typeface="Arial"/>
              <a:buNone/>
            </a:pPr>
            <a:r>
              <a:rPr lang="en-US" dirty="0"/>
              <a:t>4.	</a:t>
            </a:r>
            <a:r>
              <a:rPr lang="en-US" dirty="0" err="1"/>
              <a:t>Էլեկտրաէներգիայի</a:t>
            </a:r>
            <a:r>
              <a:rPr lang="en-US" dirty="0"/>
              <a:t> </a:t>
            </a:r>
            <a:r>
              <a:rPr lang="en-US" dirty="0" err="1"/>
              <a:t>երաշխավորված</a:t>
            </a:r>
            <a:r>
              <a:rPr lang="en-US" dirty="0"/>
              <a:t> </a:t>
            </a:r>
            <a:r>
              <a:rPr lang="en-US" dirty="0" err="1"/>
              <a:t>գնում</a:t>
            </a:r>
            <a:r>
              <a:rPr lang="en-US" dirty="0"/>
              <a:t> </a:t>
            </a:r>
            <a:endParaRPr dirty="0"/>
          </a:p>
          <a:p>
            <a:pPr marL="0" lvl="0" indent="0">
              <a:spcBef>
                <a:spcPts val="0"/>
              </a:spcBef>
              <a:spcAft>
                <a:spcPts val="0"/>
              </a:spcAft>
              <a:buClr>
                <a:schemeClr val="dk1"/>
              </a:buClr>
              <a:buSzPts val="1100"/>
              <a:buFont typeface="Arial"/>
              <a:buNone/>
            </a:pPr>
            <a:r>
              <a:rPr lang="en-US" dirty="0" err="1"/>
              <a:t>Երկարաժամկետ</a:t>
            </a:r>
            <a:r>
              <a:rPr lang="en-US" dirty="0"/>
              <a:t> </a:t>
            </a:r>
            <a:r>
              <a:rPr lang="en-US" dirty="0" err="1"/>
              <a:t>հեռանկարում</a:t>
            </a:r>
            <a:r>
              <a:rPr lang="en-US" dirty="0"/>
              <a:t> </a:t>
            </a:r>
            <a:r>
              <a:rPr lang="en-US" dirty="0" err="1"/>
              <a:t>երաշխավորված</a:t>
            </a:r>
            <a:r>
              <a:rPr lang="en-US" dirty="0"/>
              <a:t> </a:t>
            </a:r>
            <a:r>
              <a:rPr lang="en-US" dirty="0" err="1"/>
              <a:t>գնումը</a:t>
            </a:r>
            <a:r>
              <a:rPr lang="en-US" dirty="0"/>
              <a:t> </a:t>
            </a:r>
            <a:r>
              <a:rPr lang="en-US" dirty="0" err="1"/>
              <a:t>ենթադրում</a:t>
            </a:r>
            <a:r>
              <a:rPr lang="en-US" dirty="0"/>
              <a:t> է ՎԷ </a:t>
            </a:r>
            <a:r>
              <a:rPr lang="en-US" dirty="0" err="1"/>
              <a:t>արտադրվող</a:t>
            </a:r>
            <a:r>
              <a:rPr lang="en-US" dirty="0"/>
              <a:t> </a:t>
            </a:r>
            <a:r>
              <a:rPr lang="en-US" dirty="0" err="1"/>
              <a:t>էլեկտրաէներգիայի</a:t>
            </a:r>
            <a:r>
              <a:rPr lang="en-US" dirty="0"/>
              <a:t> </a:t>
            </a:r>
            <a:r>
              <a:rPr lang="en-US" dirty="0" err="1"/>
              <a:t>ձեռքբերում</a:t>
            </a:r>
            <a:r>
              <a:rPr lang="en-US" dirty="0"/>
              <a:t>, </a:t>
            </a:r>
            <a:r>
              <a:rPr lang="en-US" dirty="0" err="1"/>
              <a:t>որը</a:t>
            </a:r>
            <a:r>
              <a:rPr lang="en-US" dirty="0"/>
              <a:t> </a:t>
            </a:r>
            <a:r>
              <a:rPr lang="en-US" dirty="0" err="1"/>
              <a:t>նպաստավոր</a:t>
            </a:r>
            <a:r>
              <a:rPr lang="en-US" dirty="0"/>
              <a:t> է </a:t>
            </a:r>
            <a:r>
              <a:rPr lang="en-US" dirty="0" err="1"/>
              <a:t>դարձնում</a:t>
            </a:r>
            <a:r>
              <a:rPr lang="en-US" dirty="0"/>
              <a:t> </a:t>
            </a:r>
            <a:r>
              <a:rPr lang="en-US" dirty="0" err="1"/>
              <a:t>ներդրումները</a:t>
            </a:r>
            <a:r>
              <a:rPr lang="en-US" dirty="0"/>
              <a:t>։ </a:t>
            </a:r>
            <a:r>
              <a:rPr lang="en-US" dirty="0" err="1"/>
              <a:t>Որոշ</a:t>
            </a:r>
            <a:r>
              <a:rPr lang="en-US" dirty="0"/>
              <a:t> </a:t>
            </a:r>
            <a:r>
              <a:rPr lang="en-US" dirty="0" err="1"/>
              <a:t>երկրներում</a:t>
            </a:r>
            <a:r>
              <a:rPr lang="en-US" dirty="0"/>
              <a:t> </a:t>
            </a:r>
            <a:r>
              <a:rPr lang="en-US" dirty="0" err="1"/>
              <a:t>պետությունը</a:t>
            </a:r>
            <a:r>
              <a:rPr lang="en-US" dirty="0"/>
              <a:t> </a:t>
            </a:r>
            <a:r>
              <a:rPr lang="en-US" dirty="0" err="1"/>
              <a:t>երաշխավորում</a:t>
            </a:r>
            <a:r>
              <a:rPr lang="en-US" dirty="0"/>
              <a:t> է </a:t>
            </a:r>
            <a:r>
              <a:rPr lang="en-US" dirty="0" err="1"/>
              <a:t>նման</a:t>
            </a:r>
            <a:r>
              <a:rPr lang="en-US" dirty="0"/>
              <a:t> </a:t>
            </a:r>
            <a:r>
              <a:rPr lang="en-US" dirty="0" err="1"/>
              <a:t>գնումը</a:t>
            </a:r>
            <a:r>
              <a:rPr lang="en-US" dirty="0"/>
              <a:t> </a:t>
            </a:r>
            <a:r>
              <a:rPr lang="en-US" dirty="0" err="1"/>
              <a:t>ցանցի</a:t>
            </a:r>
            <a:r>
              <a:rPr lang="en-US" dirty="0"/>
              <a:t> </a:t>
            </a:r>
            <a:r>
              <a:rPr lang="en-US" dirty="0" err="1"/>
              <a:t>կողմից</a:t>
            </a:r>
            <a:r>
              <a:rPr lang="en-US" dirty="0"/>
              <a:t>, </a:t>
            </a:r>
            <a:r>
              <a:rPr lang="en-US" dirty="0" err="1"/>
              <a:t>այլ</a:t>
            </a:r>
            <a:r>
              <a:rPr lang="en-US" dirty="0"/>
              <a:t> </a:t>
            </a:r>
            <a:r>
              <a:rPr lang="en-US" dirty="0" err="1"/>
              <a:t>երկրներում</a:t>
            </a:r>
            <a:r>
              <a:rPr lang="en-US" dirty="0"/>
              <a:t> </a:t>
            </a:r>
            <a:r>
              <a:rPr lang="en-US" dirty="0" err="1"/>
              <a:t>պարտադրվում</a:t>
            </a:r>
            <a:r>
              <a:rPr lang="en-US" dirty="0"/>
              <a:t> է </a:t>
            </a:r>
            <a:r>
              <a:rPr lang="en-US" dirty="0" err="1"/>
              <a:t>գնվող</a:t>
            </a:r>
            <a:r>
              <a:rPr lang="en-US" dirty="0"/>
              <a:t> </a:t>
            </a:r>
            <a:r>
              <a:rPr lang="en-US" dirty="0" err="1"/>
              <a:t>էլեկտրաէներգիայի</a:t>
            </a:r>
            <a:r>
              <a:rPr lang="en-US" dirty="0"/>
              <a:t> </a:t>
            </a:r>
            <a:r>
              <a:rPr lang="en-US" dirty="0" err="1"/>
              <a:t>մեջ</a:t>
            </a:r>
            <a:r>
              <a:rPr lang="en-US" dirty="0"/>
              <a:t> </a:t>
            </a:r>
            <a:r>
              <a:rPr lang="en-US" dirty="0" err="1"/>
              <a:t>ունենալ</a:t>
            </a:r>
            <a:r>
              <a:rPr lang="en-US" dirty="0"/>
              <a:t> ՎԷ </a:t>
            </a:r>
            <a:r>
              <a:rPr lang="en-US" dirty="0" err="1"/>
              <a:t>որոշակի</a:t>
            </a:r>
            <a:r>
              <a:rPr lang="en-US" dirty="0"/>
              <a:t> </a:t>
            </a:r>
            <a:r>
              <a:rPr lang="en-US" dirty="0" err="1"/>
              <a:t>մասնաբաժին</a:t>
            </a:r>
            <a:r>
              <a:rPr lang="en-US" dirty="0"/>
              <a:t>։  </a:t>
            </a:r>
            <a:endParaRPr dirty="0"/>
          </a:p>
          <a:p>
            <a:pPr marL="0" lvl="0" indent="0">
              <a:spcBef>
                <a:spcPts val="0"/>
              </a:spcBef>
              <a:spcAft>
                <a:spcPts val="0"/>
              </a:spcAft>
              <a:buClr>
                <a:schemeClr val="dk1"/>
              </a:buClr>
              <a:buSzPts val="1100"/>
              <a:buFont typeface="Arial"/>
              <a:buNone/>
            </a:pPr>
            <a:r>
              <a:rPr lang="en-US" dirty="0" err="1"/>
              <a:t>Հայաստանում</a:t>
            </a:r>
            <a:r>
              <a:rPr lang="en-US" dirty="0"/>
              <a:t> </a:t>
            </a:r>
            <a:r>
              <a:rPr lang="en-US" dirty="0" err="1"/>
              <a:t>երաշխավորված</a:t>
            </a:r>
            <a:r>
              <a:rPr lang="en-US" dirty="0"/>
              <a:t> </a:t>
            </a:r>
            <a:r>
              <a:rPr lang="en-US" dirty="0" err="1"/>
              <a:t>գնման</a:t>
            </a:r>
            <a:r>
              <a:rPr lang="en-US" dirty="0"/>
              <a:t> </a:t>
            </a:r>
            <a:r>
              <a:rPr lang="en-US" dirty="0" err="1"/>
              <a:t>մեխանիզմը</a:t>
            </a:r>
            <a:r>
              <a:rPr lang="en-US" dirty="0"/>
              <a:t> ՀՀ </a:t>
            </a:r>
            <a:r>
              <a:rPr lang="en-US" dirty="0" err="1"/>
              <a:t>էներգետիկայի</a:t>
            </a:r>
            <a:r>
              <a:rPr lang="en-US" dirty="0"/>
              <a:t> </a:t>
            </a:r>
            <a:r>
              <a:rPr lang="en-US" dirty="0" err="1"/>
              <a:t>մասին</a:t>
            </a:r>
            <a:r>
              <a:rPr lang="en-US" dirty="0"/>
              <a:t> </a:t>
            </a:r>
            <a:r>
              <a:rPr lang="en-US" dirty="0" err="1"/>
              <a:t>օրենքով</a:t>
            </a:r>
            <a:r>
              <a:rPr lang="en-US" dirty="0"/>
              <a:t> </a:t>
            </a:r>
            <a:r>
              <a:rPr lang="en-US" dirty="0" err="1"/>
              <a:t>սահմանվել</a:t>
            </a:r>
            <a:r>
              <a:rPr lang="en-US" dirty="0"/>
              <a:t> է </a:t>
            </a:r>
            <a:r>
              <a:rPr lang="en-US" dirty="0" err="1"/>
              <a:t>առաջինը</a:t>
            </a:r>
            <a:r>
              <a:rPr lang="en-US" dirty="0"/>
              <a:t> </a:t>
            </a:r>
            <a:r>
              <a:rPr lang="en-US" dirty="0" err="1"/>
              <a:t>ՓՀԷկ-երի</a:t>
            </a:r>
            <a:r>
              <a:rPr lang="en-US" dirty="0"/>
              <a:t> </a:t>
            </a:r>
            <a:r>
              <a:rPr lang="en-US" dirty="0" err="1"/>
              <a:t>համար</a:t>
            </a:r>
            <a:r>
              <a:rPr lang="en-US" dirty="0"/>
              <a:t>՝ 15 </a:t>
            </a:r>
            <a:r>
              <a:rPr lang="en-US" dirty="0" err="1"/>
              <a:t>տարի</a:t>
            </a:r>
            <a:r>
              <a:rPr lang="en-US" dirty="0"/>
              <a:t> </a:t>
            </a:r>
            <a:r>
              <a:rPr lang="en-US" dirty="0" err="1"/>
              <a:t>ժամկետով</a:t>
            </a:r>
            <a:r>
              <a:rPr lang="en-US" dirty="0"/>
              <a:t>, </a:t>
            </a:r>
            <a:r>
              <a:rPr lang="en-US" dirty="0" err="1"/>
              <a:t>իսկ</a:t>
            </a:r>
            <a:r>
              <a:rPr lang="en-US" dirty="0"/>
              <a:t> </a:t>
            </a:r>
            <a:r>
              <a:rPr lang="en-US" dirty="0" err="1"/>
              <a:t>այժմ</a:t>
            </a:r>
            <a:r>
              <a:rPr lang="en-US" dirty="0"/>
              <a:t> </a:t>
            </a:r>
            <a:r>
              <a:rPr lang="en-US" dirty="0" err="1"/>
              <a:t>դա</a:t>
            </a:r>
            <a:r>
              <a:rPr lang="en-US" dirty="0"/>
              <a:t> </a:t>
            </a:r>
            <a:r>
              <a:rPr lang="en-US" dirty="0" err="1"/>
              <a:t>գործում</a:t>
            </a:r>
            <a:r>
              <a:rPr lang="en-US" dirty="0"/>
              <a:t> է </a:t>
            </a:r>
            <a:r>
              <a:rPr lang="en-US" dirty="0" err="1"/>
              <a:t>նաև</a:t>
            </a:r>
            <a:r>
              <a:rPr lang="en-US" dirty="0"/>
              <a:t> </a:t>
            </a:r>
            <a:r>
              <a:rPr lang="en-US" dirty="0" err="1"/>
              <a:t>այլ</a:t>
            </a:r>
            <a:r>
              <a:rPr lang="en-US" dirty="0"/>
              <a:t> ՎԷ </a:t>
            </a:r>
            <a:r>
              <a:rPr lang="en-US" dirty="0" err="1"/>
              <a:t>տեխնոլոգիաների</a:t>
            </a:r>
            <a:r>
              <a:rPr lang="en-US" dirty="0"/>
              <a:t> </a:t>
            </a:r>
            <a:r>
              <a:rPr lang="en-US" dirty="0" err="1"/>
              <a:t>համար</a:t>
            </a:r>
            <a:r>
              <a:rPr lang="en-US" dirty="0"/>
              <a:t>՝ 20 </a:t>
            </a:r>
            <a:r>
              <a:rPr lang="en-US" dirty="0" err="1"/>
              <a:t>տարի</a:t>
            </a:r>
            <a:r>
              <a:rPr lang="en-US" dirty="0"/>
              <a:t> </a:t>
            </a:r>
            <a:r>
              <a:rPr lang="en-US" dirty="0" err="1"/>
              <a:t>ժամկետով</a:t>
            </a:r>
            <a:r>
              <a:rPr lang="en-US" dirty="0"/>
              <a:t>։ (www.arlis.am ).</a:t>
            </a:r>
            <a:endParaRPr dirty="0"/>
          </a:p>
          <a:p>
            <a:pPr marL="0" lvl="0" indent="0">
              <a:spcBef>
                <a:spcPts val="0"/>
              </a:spcBef>
              <a:spcAft>
                <a:spcPts val="0"/>
              </a:spcAft>
              <a:buClr>
                <a:schemeClr val="dk1"/>
              </a:buClr>
              <a:buSzPts val="1100"/>
              <a:buFont typeface="Arial"/>
              <a:buNone/>
            </a:pPr>
            <a:endParaRPr dirty="0"/>
          </a:p>
          <a:p>
            <a:pPr marL="0" lvl="0" indent="0" rtl="0">
              <a:spcBef>
                <a:spcPts val="0"/>
              </a:spcBef>
              <a:spcAft>
                <a:spcPts val="0"/>
              </a:spcAft>
              <a:buNone/>
            </a:pPr>
            <a:endParaRPr dirty="0"/>
          </a:p>
        </p:txBody>
      </p:sp>
      <p:sp>
        <p:nvSpPr>
          <p:cNvPr id="387" name="Shape 38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5.	ՎԷ արտադորւթյան լիցենզավորման հստակ ընթացակարգեր․  </a:t>
            </a:r>
            <a:endParaRPr/>
          </a:p>
          <a:p>
            <a:pPr marL="0" lvl="0" indent="0">
              <a:spcBef>
                <a:spcPts val="0"/>
              </a:spcBef>
              <a:spcAft>
                <a:spcPts val="0"/>
              </a:spcAft>
              <a:buClr>
                <a:schemeClr val="dk1"/>
              </a:buClr>
              <a:buSzPts val="1100"/>
              <a:buFont typeface="Arial"/>
              <a:buNone/>
            </a:pPr>
            <a:r>
              <a:rPr lang="en-US"/>
              <a:t>Լիցենզավորման, սակագների սահմանման, առուվաճառքի պայմանագրի կնքման, ցանցին միացման, բնապահպանական փորձաքննության և այլ անհրաժեշտ ընթացակարգերի հստակ և թափանցիկ գործընթացներն ու ընթացակարգերը որոշիչ են ներդրողների համար։ Բացի այդ, անհրաժեշտ են նաև այդ ընթացակարգերը նկարագրող տեղեկատվական նյութեր՝ իրազեկելու դրանց մասին։  </a:t>
            </a:r>
            <a:endParaRPr/>
          </a:p>
          <a:p>
            <a:pPr marL="0" lvl="0" indent="0">
              <a:spcBef>
                <a:spcPts val="0"/>
              </a:spcBef>
              <a:spcAft>
                <a:spcPts val="0"/>
              </a:spcAft>
              <a:buClr>
                <a:schemeClr val="dk1"/>
              </a:buClr>
              <a:buSzPts val="1100"/>
              <a:buFont typeface="Arial"/>
              <a:buNone/>
            </a:pPr>
            <a:r>
              <a:rPr lang="en-US"/>
              <a:t>Հայաստանում նշված ընթացակարգերը բավականին արդյունավետ են։ Մասնավորապես ՀԾԿՀ բոլոր որոշումները հրապարակված են։ Սահմանված են որոշումների ընդունման համար որոշակի վերջնաժամկետներ։ (www.psrc.am). Այնուամենայնիվ, շարունակական բարեփոխումներ են իրականացվում ոլորտի օրենսդրության մեջ՝ նպատակ ունենալով ներդրումային միջավայրն ավելի գրավիչ դարձնել</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394" name="Shape 39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dirty="0"/>
              <a:t>6.	</a:t>
            </a:r>
            <a:r>
              <a:rPr lang="en-US" dirty="0" err="1"/>
              <a:t>Հարկային</a:t>
            </a:r>
            <a:r>
              <a:rPr lang="en-US" dirty="0"/>
              <a:t> </a:t>
            </a:r>
            <a:r>
              <a:rPr lang="en-US" dirty="0" err="1"/>
              <a:t>խթաններ</a:t>
            </a:r>
            <a:endParaRPr dirty="0"/>
          </a:p>
          <a:p>
            <a:pPr marL="0" lvl="0" indent="0">
              <a:spcBef>
                <a:spcPts val="0"/>
              </a:spcBef>
              <a:spcAft>
                <a:spcPts val="0"/>
              </a:spcAft>
              <a:buClr>
                <a:schemeClr val="dk1"/>
              </a:buClr>
              <a:buSzPts val="1100"/>
              <a:buFont typeface="Arial"/>
              <a:buNone/>
            </a:pPr>
            <a:r>
              <a:rPr lang="en-US" dirty="0" err="1"/>
              <a:t>Տարբեր</a:t>
            </a:r>
            <a:r>
              <a:rPr lang="en-US" dirty="0"/>
              <a:t> </a:t>
            </a:r>
            <a:r>
              <a:rPr lang="en-US" dirty="0" err="1"/>
              <a:t>երկրներ</a:t>
            </a:r>
            <a:r>
              <a:rPr lang="en-US" dirty="0"/>
              <a:t> </a:t>
            </a:r>
            <a:r>
              <a:rPr lang="en-US" dirty="0" err="1"/>
              <a:t>կիրառում</a:t>
            </a:r>
            <a:r>
              <a:rPr lang="en-US" dirty="0"/>
              <a:t> </a:t>
            </a:r>
            <a:r>
              <a:rPr lang="en-US" dirty="0" err="1"/>
              <a:t>են</a:t>
            </a:r>
            <a:r>
              <a:rPr lang="en-US" dirty="0"/>
              <a:t> </a:t>
            </a:r>
            <a:r>
              <a:rPr lang="en-US" dirty="0" err="1"/>
              <a:t>տարբեր</a:t>
            </a:r>
            <a:r>
              <a:rPr lang="en-US" dirty="0"/>
              <a:t> </a:t>
            </a:r>
            <a:r>
              <a:rPr lang="en-US" dirty="0" err="1"/>
              <a:t>հարկային</a:t>
            </a:r>
            <a:r>
              <a:rPr lang="en-US" dirty="0"/>
              <a:t> </a:t>
            </a:r>
            <a:r>
              <a:rPr lang="en-US" dirty="0" err="1"/>
              <a:t>արտոնություններ</a:t>
            </a:r>
            <a:r>
              <a:rPr lang="en-US" dirty="0"/>
              <a:t> </a:t>
            </a:r>
            <a:r>
              <a:rPr lang="en-US" dirty="0" err="1"/>
              <a:t>Վէ</a:t>
            </a:r>
            <a:r>
              <a:rPr lang="en-US" dirty="0"/>
              <a:t> </a:t>
            </a:r>
            <a:r>
              <a:rPr lang="en-US" dirty="0" err="1"/>
              <a:t>նպաստելու</a:t>
            </a:r>
            <a:r>
              <a:rPr lang="en-US" dirty="0"/>
              <a:t> </a:t>
            </a:r>
            <a:r>
              <a:rPr lang="en-US" dirty="0" err="1"/>
              <a:t>նպատակով</a:t>
            </a:r>
            <a:r>
              <a:rPr lang="en-US" dirty="0"/>
              <a:t>։ </a:t>
            </a:r>
            <a:r>
              <a:rPr lang="en-US" dirty="0" err="1"/>
              <a:t>Դրանց</a:t>
            </a:r>
            <a:r>
              <a:rPr lang="en-US" dirty="0"/>
              <a:t> </a:t>
            </a:r>
            <a:r>
              <a:rPr lang="en-US" dirty="0" err="1"/>
              <a:t>թվում</a:t>
            </a:r>
            <a:r>
              <a:rPr lang="en-US" dirty="0"/>
              <a:t> </a:t>
            </a:r>
            <a:r>
              <a:rPr lang="en-US" dirty="0" err="1"/>
              <a:t>են</a:t>
            </a:r>
            <a:r>
              <a:rPr lang="en-US" dirty="0"/>
              <a:t> </a:t>
            </a:r>
            <a:r>
              <a:rPr lang="en-US" dirty="0" err="1"/>
              <a:t>մաքսատուրքից</a:t>
            </a:r>
            <a:r>
              <a:rPr lang="en-US" dirty="0"/>
              <a:t> և </a:t>
            </a:r>
            <a:r>
              <a:rPr lang="en-US" dirty="0" err="1"/>
              <a:t>ներմուծման</a:t>
            </a:r>
            <a:r>
              <a:rPr lang="en-US" dirty="0"/>
              <a:t> </a:t>
            </a:r>
            <a:r>
              <a:rPr lang="en-US" dirty="0" err="1"/>
              <a:t>այլ</a:t>
            </a:r>
            <a:r>
              <a:rPr lang="en-US" dirty="0"/>
              <a:t> </a:t>
            </a:r>
            <a:r>
              <a:rPr lang="en-US" dirty="0" err="1"/>
              <a:t>վճարներից</a:t>
            </a:r>
            <a:r>
              <a:rPr lang="en-US" dirty="0"/>
              <a:t> </a:t>
            </a:r>
            <a:r>
              <a:rPr lang="en-US" dirty="0" err="1"/>
              <a:t>ազատումը</a:t>
            </a:r>
            <a:r>
              <a:rPr lang="en-US" dirty="0"/>
              <a:t>, </a:t>
            </a:r>
            <a:r>
              <a:rPr lang="en-US" dirty="0" err="1"/>
              <a:t>արագացված</a:t>
            </a:r>
            <a:r>
              <a:rPr lang="en-US" dirty="0"/>
              <a:t> </a:t>
            </a:r>
            <a:r>
              <a:rPr lang="en-US" dirty="0" err="1"/>
              <a:t>ամորտիզացիան</a:t>
            </a:r>
            <a:r>
              <a:rPr lang="en-US" dirty="0"/>
              <a:t>, </a:t>
            </a:r>
            <a:r>
              <a:rPr lang="en-US" dirty="0" err="1"/>
              <a:t>հարկային</a:t>
            </a:r>
            <a:r>
              <a:rPr lang="en-US" dirty="0"/>
              <a:t> «</a:t>
            </a:r>
            <a:r>
              <a:rPr lang="en-US" dirty="0" err="1"/>
              <a:t>արձակուրդները</a:t>
            </a:r>
            <a:r>
              <a:rPr lang="en-US" dirty="0"/>
              <a:t>» և </a:t>
            </a:r>
            <a:r>
              <a:rPr lang="en-US" dirty="0" err="1"/>
              <a:t>այլն</a:t>
            </a:r>
            <a:r>
              <a:rPr lang="en-US" dirty="0"/>
              <a:t>։ </a:t>
            </a:r>
            <a:endParaRPr dirty="0"/>
          </a:p>
          <a:p>
            <a:pPr marL="0" lvl="0" indent="0">
              <a:spcBef>
                <a:spcPts val="0"/>
              </a:spcBef>
              <a:spcAft>
                <a:spcPts val="0"/>
              </a:spcAft>
              <a:buClr>
                <a:schemeClr val="dk1"/>
              </a:buClr>
              <a:buSzPts val="1100"/>
              <a:buFont typeface="Arial"/>
              <a:buNone/>
            </a:pPr>
            <a:r>
              <a:rPr lang="en-US" dirty="0" err="1"/>
              <a:t>Հայաստանում</a:t>
            </a:r>
            <a:r>
              <a:rPr lang="en-US" dirty="0"/>
              <a:t> </a:t>
            </a:r>
            <a:r>
              <a:rPr lang="en-US" dirty="0" err="1"/>
              <a:t>ևս</a:t>
            </a:r>
            <a:r>
              <a:rPr lang="en-US" dirty="0"/>
              <a:t> </a:t>
            </a:r>
            <a:r>
              <a:rPr lang="en-US" dirty="0" err="1"/>
              <a:t>կան</a:t>
            </a:r>
            <a:r>
              <a:rPr lang="en-US" dirty="0"/>
              <a:t> </a:t>
            </a:r>
            <a:r>
              <a:rPr lang="en-US" dirty="0" err="1"/>
              <a:t>որոշակի</a:t>
            </a:r>
            <a:r>
              <a:rPr lang="en-US" dirty="0"/>
              <a:t> </a:t>
            </a:r>
            <a:r>
              <a:rPr lang="en-US" dirty="0" err="1"/>
              <a:t>արտոնություններ</a:t>
            </a:r>
            <a:r>
              <a:rPr lang="en-US" dirty="0"/>
              <a:t> ՎԷ </a:t>
            </a:r>
            <a:r>
              <a:rPr lang="en-US" dirty="0" err="1"/>
              <a:t>ապրանքների</a:t>
            </a:r>
            <a:r>
              <a:rPr lang="en-US" dirty="0"/>
              <a:t> </a:t>
            </a:r>
            <a:r>
              <a:rPr lang="en-US" dirty="0" err="1"/>
              <a:t>մաքսատուրքից</a:t>
            </a:r>
            <a:r>
              <a:rPr lang="en-US" dirty="0"/>
              <a:t> </a:t>
            </a:r>
            <a:r>
              <a:rPr lang="en-US" dirty="0" err="1"/>
              <a:t>ազատման</a:t>
            </a:r>
            <a:r>
              <a:rPr lang="en-US" dirty="0"/>
              <a:t> </a:t>
            </a:r>
            <a:r>
              <a:rPr lang="en-US" dirty="0" err="1"/>
              <a:t>տեսքով</a:t>
            </a:r>
            <a:r>
              <a:rPr lang="en-US" dirty="0"/>
              <a:t>։ </a:t>
            </a:r>
            <a:r>
              <a:rPr lang="en-US" dirty="0" err="1"/>
              <a:t>Միևնույն</a:t>
            </a:r>
            <a:r>
              <a:rPr lang="en-US" dirty="0"/>
              <a:t> </a:t>
            </a:r>
            <a:r>
              <a:rPr lang="en-US" dirty="0" err="1"/>
              <a:t>ժամանակ</a:t>
            </a:r>
            <a:r>
              <a:rPr lang="en-US" dirty="0"/>
              <a:t>, </a:t>
            </a:r>
            <a:r>
              <a:rPr lang="en-US" dirty="0" err="1"/>
              <a:t>ներդրումային</a:t>
            </a:r>
            <a:r>
              <a:rPr lang="en-US" dirty="0"/>
              <a:t> </a:t>
            </a:r>
            <a:r>
              <a:rPr lang="en-US" dirty="0" err="1"/>
              <a:t>նպատակով</a:t>
            </a:r>
            <a:r>
              <a:rPr lang="en-US" dirty="0"/>
              <a:t> </a:t>
            </a:r>
            <a:r>
              <a:rPr lang="en-US" dirty="0" err="1"/>
              <a:t>սարքավորումների</a:t>
            </a:r>
            <a:r>
              <a:rPr lang="en-US" dirty="0"/>
              <a:t> </a:t>
            </a:r>
            <a:r>
              <a:rPr lang="en-US" dirty="0" err="1"/>
              <a:t>ներկրման</a:t>
            </a:r>
            <a:r>
              <a:rPr lang="en-US" dirty="0"/>
              <a:t> </a:t>
            </a:r>
            <a:r>
              <a:rPr lang="en-US" dirty="0" err="1"/>
              <a:t>դեպքում</a:t>
            </a:r>
            <a:r>
              <a:rPr lang="en-US" dirty="0"/>
              <a:t> </a:t>
            </a:r>
            <a:r>
              <a:rPr lang="en-US" dirty="0" err="1"/>
              <a:t>կիրառվում</a:t>
            </a:r>
            <a:r>
              <a:rPr lang="en-US" dirty="0"/>
              <a:t> է </a:t>
            </a:r>
            <a:r>
              <a:rPr lang="en-US" dirty="0" err="1"/>
              <a:t>ավելացված</a:t>
            </a:r>
            <a:r>
              <a:rPr lang="en-US" dirty="0"/>
              <a:t> </a:t>
            </a:r>
            <a:r>
              <a:rPr lang="en-US" dirty="0" err="1"/>
              <a:t>արժեքի</a:t>
            </a:r>
            <a:r>
              <a:rPr lang="en-US" dirty="0"/>
              <a:t> </a:t>
            </a:r>
            <a:r>
              <a:rPr lang="en-US" dirty="0" err="1"/>
              <a:t>հարկի</a:t>
            </a:r>
            <a:r>
              <a:rPr lang="en-US" dirty="0"/>
              <a:t> </a:t>
            </a:r>
            <a:r>
              <a:rPr lang="en-US" dirty="0" err="1"/>
              <a:t>վճարման</a:t>
            </a:r>
            <a:r>
              <a:rPr lang="en-US" dirty="0"/>
              <a:t> </a:t>
            </a:r>
            <a:r>
              <a:rPr lang="en-US" dirty="0" err="1"/>
              <a:t>հետաձգում</a:t>
            </a:r>
            <a:r>
              <a:rPr lang="en-US" dirty="0"/>
              <a:t> </a:t>
            </a:r>
            <a:r>
              <a:rPr lang="en-US" dirty="0" err="1"/>
              <a:t>երեք</a:t>
            </a:r>
            <a:r>
              <a:rPr lang="en-US" dirty="0"/>
              <a:t> </a:t>
            </a:r>
            <a:r>
              <a:rPr lang="en-US" dirty="0" err="1"/>
              <a:t>տարի</a:t>
            </a:r>
            <a:r>
              <a:rPr lang="en-US" dirty="0"/>
              <a:t> </a:t>
            </a:r>
            <a:r>
              <a:rPr lang="en-US" dirty="0" err="1"/>
              <a:t>ժամկետով</a:t>
            </a:r>
            <a:r>
              <a:rPr lang="en-US" dirty="0"/>
              <a:t>։</a:t>
            </a:r>
            <a:endParaRPr dirty="0"/>
          </a:p>
          <a:p>
            <a:pPr marL="0" lvl="0" indent="0">
              <a:spcBef>
                <a:spcPts val="0"/>
              </a:spcBef>
              <a:spcAft>
                <a:spcPts val="0"/>
              </a:spcAft>
              <a:buClr>
                <a:schemeClr val="dk1"/>
              </a:buClr>
              <a:buSzPts val="1100"/>
              <a:buFont typeface="Arial"/>
              <a:buNone/>
            </a:pPr>
            <a:r>
              <a:rPr lang="en-US" dirty="0"/>
              <a:t>7.	ՎԷ </a:t>
            </a:r>
            <a:r>
              <a:rPr lang="en-US" dirty="0" err="1"/>
              <a:t>կրթության</a:t>
            </a:r>
            <a:r>
              <a:rPr lang="en-US" dirty="0"/>
              <a:t> և </a:t>
            </a:r>
            <a:r>
              <a:rPr lang="en-US" dirty="0" err="1"/>
              <a:t>վերապատրաստման</a:t>
            </a:r>
            <a:r>
              <a:rPr lang="en-US" dirty="0"/>
              <a:t> </a:t>
            </a:r>
            <a:r>
              <a:rPr lang="en-US" dirty="0" err="1"/>
              <a:t>ծրագրեր</a:t>
            </a:r>
            <a:endParaRPr dirty="0"/>
          </a:p>
          <a:p>
            <a:pPr marL="0" lvl="0" indent="0">
              <a:spcBef>
                <a:spcPts val="0"/>
              </a:spcBef>
              <a:spcAft>
                <a:spcPts val="0"/>
              </a:spcAft>
              <a:buClr>
                <a:schemeClr val="dk1"/>
              </a:buClr>
              <a:buSzPts val="1100"/>
              <a:buFont typeface="Arial"/>
              <a:buNone/>
            </a:pPr>
            <a:r>
              <a:rPr lang="en-US" dirty="0" err="1"/>
              <a:t>Այսպիսի</a:t>
            </a:r>
            <a:r>
              <a:rPr lang="en-US" dirty="0"/>
              <a:t> </a:t>
            </a:r>
            <a:r>
              <a:rPr lang="en-US" dirty="0" err="1"/>
              <a:t>ծրագրերը</a:t>
            </a:r>
            <a:r>
              <a:rPr lang="en-US" dirty="0"/>
              <a:t> </a:t>
            </a:r>
            <a:r>
              <a:rPr lang="en-US" dirty="0" err="1"/>
              <a:t>նպատակ</a:t>
            </a:r>
            <a:r>
              <a:rPr lang="en-US" dirty="0"/>
              <a:t> </a:t>
            </a:r>
            <a:r>
              <a:rPr lang="en-US" dirty="0" err="1"/>
              <a:t>ունեն</a:t>
            </a:r>
            <a:r>
              <a:rPr lang="en-US" dirty="0"/>
              <a:t> ՎԷ </a:t>
            </a:r>
            <a:r>
              <a:rPr lang="en-US" dirty="0" err="1"/>
              <a:t>տեխնոլոգիաների</a:t>
            </a:r>
            <a:r>
              <a:rPr lang="en-US" dirty="0"/>
              <a:t> </a:t>
            </a:r>
            <a:r>
              <a:rPr lang="en-US" dirty="0" err="1"/>
              <a:t>կիրառման</a:t>
            </a:r>
            <a:r>
              <a:rPr lang="en-US" dirty="0"/>
              <a:t> </a:t>
            </a:r>
            <a:r>
              <a:rPr lang="en-US" dirty="0" err="1"/>
              <a:t>համար</a:t>
            </a:r>
            <a:r>
              <a:rPr lang="en-US" dirty="0"/>
              <a:t> </a:t>
            </a:r>
            <a:r>
              <a:rPr lang="en-US" dirty="0" err="1"/>
              <a:t>մասնագետներ</a:t>
            </a:r>
            <a:r>
              <a:rPr lang="en-US" dirty="0"/>
              <a:t> </a:t>
            </a:r>
            <a:r>
              <a:rPr lang="en-US" dirty="0" err="1"/>
              <a:t>պատրաստել</a:t>
            </a:r>
            <a:r>
              <a:rPr lang="en-US" dirty="0"/>
              <a:t> </a:t>
            </a:r>
            <a:r>
              <a:rPr lang="en-US" dirty="0" err="1"/>
              <a:t>տարբեր</a:t>
            </a:r>
            <a:r>
              <a:rPr lang="en-US" dirty="0"/>
              <a:t> </a:t>
            </a:r>
            <a:r>
              <a:rPr lang="en-US" dirty="0" err="1"/>
              <a:t>մակարդակներում</a:t>
            </a:r>
            <a:r>
              <a:rPr lang="en-US" dirty="0"/>
              <a:t>, </a:t>
            </a:r>
            <a:r>
              <a:rPr lang="en-US" dirty="0" err="1"/>
              <a:t>սկսած</a:t>
            </a:r>
            <a:r>
              <a:rPr lang="en-US" dirty="0"/>
              <a:t> </a:t>
            </a:r>
            <a:r>
              <a:rPr lang="en-US" dirty="0" err="1"/>
              <a:t>տեխնիկական</a:t>
            </a:r>
            <a:r>
              <a:rPr lang="en-US" dirty="0"/>
              <a:t> </a:t>
            </a:r>
            <a:r>
              <a:rPr lang="en-US" dirty="0" err="1"/>
              <a:t>սպասարկումից</a:t>
            </a:r>
            <a:r>
              <a:rPr lang="en-US" dirty="0"/>
              <a:t> </a:t>
            </a:r>
            <a:r>
              <a:rPr lang="en-US" dirty="0" err="1"/>
              <a:t>մինչև</a:t>
            </a:r>
            <a:r>
              <a:rPr lang="en-US" dirty="0"/>
              <a:t> </a:t>
            </a:r>
            <a:r>
              <a:rPr lang="en-US" dirty="0" err="1"/>
              <a:t>գիտահետազոտական</a:t>
            </a:r>
            <a:r>
              <a:rPr lang="en-US" dirty="0"/>
              <a:t> </a:t>
            </a:r>
            <a:r>
              <a:rPr lang="en-US" dirty="0" err="1"/>
              <a:t>աշխատելու</a:t>
            </a:r>
            <a:r>
              <a:rPr lang="en-US" dirty="0"/>
              <a:t> </a:t>
            </a:r>
            <a:r>
              <a:rPr lang="en-US" dirty="0" err="1"/>
              <a:t>համար</a:t>
            </a:r>
            <a:r>
              <a:rPr lang="en-US" dirty="0"/>
              <a:t>։</a:t>
            </a:r>
            <a:endParaRPr dirty="0"/>
          </a:p>
          <a:p>
            <a:pPr marL="0" lvl="0" indent="0">
              <a:spcBef>
                <a:spcPts val="0"/>
              </a:spcBef>
              <a:spcAft>
                <a:spcPts val="0"/>
              </a:spcAft>
              <a:buClr>
                <a:schemeClr val="dk1"/>
              </a:buClr>
              <a:buSzPts val="1100"/>
              <a:buFont typeface="Arial"/>
              <a:buNone/>
            </a:pPr>
            <a:r>
              <a:rPr lang="en-US" dirty="0" err="1"/>
              <a:t>Հայաստանում</a:t>
            </a:r>
            <a:r>
              <a:rPr lang="en-US" dirty="0"/>
              <a:t> </a:t>
            </a:r>
            <a:r>
              <a:rPr lang="en-US" dirty="0" err="1"/>
              <a:t>թեպետ</a:t>
            </a:r>
            <a:r>
              <a:rPr lang="en-US" dirty="0"/>
              <a:t> </a:t>
            </a:r>
            <a:r>
              <a:rPr lang="en-US" dirty="0" err="1"/>
              <a:t>գործում</a:t>
            </a:r>
            <a:r>
              <a:rPr lang="en-US" dirty="0"/>
              <a:t> </a:t>
            </a:r>
            <a:r>
              <a:rPr lang="en-US" dirty="0" err="1"/>
              <a:t>են</a:t>
            </a:r>
            <a:r>
              <a:rPr lang="en-US" dirty="0"/>
              <a:t> </a:t>
            </a:r>
            <a:r>
              <a:rPr lang="en-US" dirty="0" err="1"/>
              <a:t>կրթական</a:t>
            </a:r>
            <a:r>
              <a:rPr lang="en-US" dirty="0"/>
              <a:t> </a:t>
            </a:r>
            <a:r>
              <a:rPr lang="en-US" dirty="0" err="1"/>
              <a:t>հաստատություններ</a:t>
            </a:r>
            <a:r>
              <a:rPr lang="en-US" dirty="0"/>
              <a:t>, </a:t>
            </a:r>
            <a:r>
              <a:rPr lang="en-US" dirty="0" err="1"/>
              <a:t>որոնք</a:t>
            </a:r>
            <a:r>
              <a:rPr lang="en-US" dirty="0"/>
              <a:t> </a:t>
            </a:r>
            <a:r>
              <a:rPr lang="en-US" dirty="0" err="1"/>
              <a:t>հարակից</a:t>
            </a:r>
            <a:r>
              <a:rPr lang="en-US" dirty="0"/>
              <a:t> </a:t>
            </a:r>
            <a:r>
              <a:rPr lang="en-US" dirty="0" err="1"/>
              <a:t>մասնագիտությունների</a:t>
            </a:r>
            <a:r>
              <a:rPr lang="en-US" dirty="0"/>
              <a:t> </a:t>
            </a:r>
            <a:r>
              <a:rPr lang="en-US" dirty="0" err="1"/>
              <a:t>դասավանդման</a:t>
            </a:r>
            <a:r>
              <a:rPr lang="en-US" dirty="0"/>
              <a:t> </a:t>
            </a:r>
            <a:r>
              <a:rPr lang="en-US" dirty="0" err="1"/>
              <a:t>ծրագրեր</a:t>
            </a:r>
            <a:r>
              <a:rPr lang="en-US" dirty="0"/>
              <a:t> </a:t>
            </a:r>
            <a:r>
              <a:rPr lang="en-US" dirty="0" err="1"/>
              <a:t>ունեն</a:t>
            </a:r>
            <a:r>
              <a:rPr lang="en-US" dirty="0"/>
              <a:t>, </a:t>
            </a:r>
            <a:r>
              <a:rPr lang="en-US" dirty="0" err="1"/>
              <a:t>այնուամենայնիվ</a:t>
            </a:r>
            <a:r>
              <a:rPr lang="en-US" dirty="0"/>
              <a:t>, </a:t>
            </a:r>
            <a:r>
              <a:rPr lang="en-US" dirty="0" err="1"/>
              <a:t>անհրաժեշտ</a:t>
            </a:r>
            <a:r>
              <a:rPr lang="en-US" dirty="0"/>
              <a:t> է </a:t>
            </a:r>
            <a:r>
              <a:rPr lang="en-US" dirty="0" err="1"/>
              <a:t>համալիր</a:t>
            </a:r>
            <a:r>
              <a:rPr lang="en-US" dirty="0"/>
              <a:t> </a:t>
            </a:r>
            <a:r>
              <a:rPr lang="en-US" dirty="0" err="1"/>
              <a:t>մոտեցում</a:t>
            </a:r>
            <a:r>
              <a:rPr lang="en-US" dirty="0"/>
              <a:t> </a:t>
            </a:r>
            <a:r>
              <a:rPr lang="en-US" dirty="0" err="1"/>
              <a:t>ցուցաբերել</a:t>
            </a:r>
            <a:r>
              <a:rPr lang="en-US" dirty="0"/>
              <a:t>՝ </a:t>
            </a:r>
            <a:r>
              <a:rPr lang="en-US" dirty="0" err="1"/>
              <a:t>ներդանակեցնելու</a:t>
            </a:r>
            <a:r>
              <a:rPr lang="en-US" dirty="0"/>
              <a:t> </a:t>
            </a:r>
            <a:r>
              <a:rPr lang="en-US" dirty="0" err="1"/>
              <a:t>կրթական</a:t>
            </a:r>
            <a:r>
              <a:rPr lang="en-US" dirty="0"/>
              <a:t> </a:t>
            </a:r>
            <a:r>
              <a:rPr lang="en-US" dirty="0" err="1"/>
              <a:t>պահանջները</a:t>
            </a:r>
            <a:r>
              <a:rPr lang="en-US" dirty="0"/>
              <a:t> </a:t>
            </a:r>
            <a:r>
              <a:rPr lang="en-US" dirty="0" err="1"/>
              <a:t>ոլորտի</a:t>
            </a:r>
            <a:r>
              <a:rPr lang="en-US" dirty="0"/>
              <a:t> </a:t>
            </a:r>
            <a:r>
              <a:rPr lang="en-US" dirty="0" err="1"/>
              <a:t>զարգացման</a:t>
            </a:r>
            <a:r>
              <a:rPr lang="en-US" dirty="0"/>
              <a:t> </a:t>
            </a:r>
            <a:r>
              <a:rPr lang="en-US" dirty="0" err="1"/>
              <a:t>միտումների</a:t>
            </a:r>
            <a:r>
              <a:rPr lang="en-US" dirty="0"/>
              <a:t> </a:t>
            </a:r>
            <a:r>
              <a:rPr lang="en-US" dirty="0" err="1"/>
              <a:t>հետ</a:t>
            </a:r>
            <a:r>
              <a:rPr lang="en-US" dirty="0"/>
              <a:t>։ </a:t>
            </a:r>
            <a:endParaRPr dirty="0"/>
          </a:p>
          <a:p>
            <a:pPr marL="0" lvl="0" indent="0">
              <a:spcBef>
                <a:spcPts val="0"/>
              </a:spcBef>
              <a:spcAft>
                <a:spcPts val="0"/>
              </a:spcAft>
              <a:buClr>
                <a:schemeClr val="dk1"/>
              </a:buClr>
              <a:buSzPts val="1100"/>
              <a:buFont typeface="Arial"/>
              <a:buNone/>
            </a:pPr>
            <a:endParaRPr dirty="0"/>
          </a:p>
          <a:p>
            <a:pPr marL="0" lvl="0" indent="0" rtl="0">
              <a:spcBef>
                <a:spcPts val="0"/>
              </a:spcBef>
              <a:spcAft>
                <a:spcPts val="0"/>
              </a:spcAft>
              <a:buNone/>
            </a:pPr>
            <a:endParaRPr dirty="0"/>
          </a:p>
        </p:txBody>
      </p:sp>
      <p:sp>
        <p:nvSpPr>
          <p:cNvPr id="401" name="Shape 40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8.	ՎԷ արտադրողների փոխհոսքերի հատուցման մեխանիզմ</a:t>
            </a:r>
            <a:endParaRPr/>
          </a:p>
          <a:p>
            <a:pPr marL="0" lvl="0" indent="0">
              <a:spcBef>
                <a:spcPts val="0"/>
              </a:spcBef>
              <a:spcAft>
                <a:spcPts val="0"/>
              </a:spcAft>
              <a:buClr>
                <a:schemeClr val="dk1"/>
              </a:buClr>
              <a:buSzPts val="1100"/>
              <a:buFont typeface="Arial"/>
              <a:buNone/>
            </a:pPr>
            <a:r>
              <a:rPr lang="en-US"/>
              <a:t>Հայաստանում կիրառվում է վերականգնվող էներգետիկ ռեսուրսներ օգտագործող ինքնավար էներգաարտադրողի կողմից ցանցին առաքվող էլեկտրաէներգիայի փոխահուցման մեխանիզմ՝ փոխհաշվարկների և հատուցման սկզբունքով։ Սա նշանակում է, որ արևային ՖՎ համակարգ տեղակայած անձը ցանցին կարող է փոխանցել արտադրված էլեկտրաէներգիայի ավելցուկը և տարեվերջին փոխադարձ հաշվարկներով ստանալ փոխհատուցում։ Այս մոտեցումը ամրագրված է «Վերականգնվող էներգետիկայի և էներգախնայողության մասին» ՀՀ օրենքով։ Սա էականորեն կմեծացնի տանիքային արևային ՖՎ տեխնոլոգիաների կիրառումը Հայաստանում։</a:t>
            </a:r>
            <a:endParaRPr/>
          </a:p>
          <a:p>
            <a:pPr marL="0" lvl="0" indent="0">
              <a:spcBef>
                <a:spcPts val="0"/>
              </a:spcBef>
              <a:spcAft>
                <a:spcPts val="0"/>
              </a:spcAft>
              <a:buClr>
                <a:schemeClr val="dk1"/>
              </a:buClr>
              <a:buSzPts val="1100"/>
              <a:buFont typeface="Arial"/>
              <a:buNone/>
            </a:pPr>
            <a:r>
              <a:rPr lang="en-US"/>
              <a:t>9.	ՎԷ ռեսուրսների ուսումնասիրություն և հրապարակում  </a:t>
            </a:r>
            <a:endParaRPr/>
          </a:p>
          <a:p>
            <a:pPr marL="0" lvl="0" indent="0">
              <a:spcBef>
                <a:spcPts val="0"/>
              </a:spcBef>
              <a:spcAft>
                <a:spcPts val="0"/>
              </a:spcAft>
              <a:buClr>
                <a:schemeClr val="dk1"/>
              </a:buClr>
              <a:buSzPts val="1100"/>
              <a:buFont typeface="Arial"/>
              <a:buNone/>
            </a:pPr>
            <a:r>
              <a:rPr lang="en-US"/>
              <a:t>Ներդրողների ներգրավման լավագույն գործիքներից է նաև ՎԷ ռեսուրսների վերաբերյալ բավարար տվյալների ստացումը և տրամադրումը շահագրգիռ կողմերին։ Հայաստանում ՎԷ ռեսուրսների քարտեզագրում և վերլուծություն իրականացվել է դեռևս Խորհրդային Միության տարիներին։ Դրանք շարունակվում են իրականացվել նաև միջազգային կազմակերպությունների կողմից տրամադրվող աջակցության շնորհիվ։ Աղյուսակ 1-ում և Հավելված 1-ում ներկայացված են Հայաստանում ՎԷ ներուժի վերաբերյալ տվյալներ և քարտեզներ։  </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08" name="Shape 40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Վերականգնվող էներգիայի դրական բնապահպանական ազդեցությունն ակնհայտ է։ Ավելին, վերականգնվող էներգետիկայի զարգացման խթանումը անմիջականորեն կապվում է արտանետումների կրճատման և շրջակա միջավայրի վրա բացասական ազդեցության նվազեցման հետ։ Այդուհանդերձ, վերականգնվող էներգիայի արտադրության նպատակով ներդրումային ծրագրերի դեպքում յուրաքանչյուր առանձին դեպքում պետք է դիտարկվեն այն բնապահպանական ռիսկերը, որոնք կարող են առաջանալ տվյալ ծրագրի իրականացման ընթացքում և արդյունքում։ Հայաստանում այդպիսի ծրագրերի բնապահպանական գնահատման գործընթացները կարգավորվում են «Շրջակա միջավայրի վրա ազդեցության գնահատման մասին» ՀՀ օրենքով և այլ իրավական ակտերով ։ Ստորև ներկայացվում են մի քանի յուրահատուկ հարցեր, որ պետք է դիտարկվեն ՎԷ ներդրումային ծրագրերի իրականացման դեպքում։ </a:t>
            </a:r>
            <a:endParaRPr/>
          </a:p>
        </p:txBody>
      </p:sp>
      <p:sp>
        <p:nvSpPr>
          <p:cNvPr id="415" name="Shape 41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Շինարարության փուլում մթնոլորտային արտանետումներ՝ նյութերի տեղափոխման և շինհրապարակում տեղի ունեցող տեղաշարժերի ետևանքով (օրինակ, արտանետումներ տրանսպորտային միջոցներից, մասնիկավոր նյութեր և փոշի)։</a:t>
            </a:r>
            <a:endParaRPr/>
          </a:p>
          <a:p>
            <a:pPr marL="0" lvl="0" indent="0">
              <a:spcBef>
                <a:spcPts val="0"/>
              </a:spcBef>
              <a:spcAft>
                <a:spcPts val="0"/>
              </a:spcAft>
              <a:buClr>
                <a:schemeClr val="dk1"/>
              </a:buClr>
              <a:buSzPts val="1100"/>
              <a:buFont typeface="Arial"/>
              <a:buNone/>
            </a:pPr>
            <a:r>
              <a:rPr lang="en-US"/>
              <a:t>–	Էրոզիայի ավելացում և նստվածքագոյացում մակերևութային ջրերից՝ շինարարական աշխատանքների հետևանքով։ Գործարկման ընթացքում հողերի ցամաքեցման փոփոխված բնութագրերը կարող են մեծացնել նստվածքների տեղաշարժը դեպի գետեր։</a:t>
            </a:r>
            <a:endParaRPr/>
          </a:p>
          <a:p>
            <a:pPr marL="0" lvl="0" indent="0">
              <a:spcBef>
                <a:spcPts val="0"/>
              </a:spcBef>
              <a:spcAft>
                <a:spcPts val="0"/>
              </a:spcAft>
              <a:buClr>
                <a:schemeClr val="dk1"/>
              </a:buClr>
              <a:buSzPts val="1100"/>
              <a:buFont typeface="Arial"/>
              <a:buNone/>
            </a:pPr>
            <a:r>
              <a:rPr lang="en-US"/>
              <a:t>–	Ողողաշերտ տարածքներում բուսականության մաքրումը շինարարության և արտադրող սարքավորումների ու օժանդակ հարմարությունների/շինությունների տեղակայման ընթացքում կարող է մեծացնել ջրհավաք տարածքի հեղեղման հավանականությունը։</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22" name="Shape 42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Հաղորդման ցանցերի տեղակայման հետևանքով խիստ տեղայնացված երկրաբանական վնասներ (քիչ է հավանական, որ ՖՎ վահանակների տեղադրումը ազդի երկրաբանական բնութագրերի վրա)։</a:t>
            </a:r>
            <a:endParaRPr/>
          </a:p>
          <a:p>
            <a:pPr marL="0" lvl="0" indent="0">
              <a:spcBef>
                <a:spcPts val="0"/>
              </a:spcBef>
              <a:spcAft>
                <a:spcPts val="0"/>
              </a:spcAft>
              <a:buClr>
                <a:schemeClr val="dk1"/>
              </a:buClr>
              <a:buSzPts val="1100"/>
              <a:buFont typeface="Arial"/>
              <a:buNone/>
            </a:pPr>
            <a:r>
              <a:rPr lang="en-US"/>
              <a:t>–	Շինարարական աշխատանքներ, որոնց հետևանքով տեղի են ունենում հողերի էրոզիա և սեղմում-խտացում։ </a:t>
            </a:r>
            <a:endParaRPr/>
          </a:p>
          <a:p>
            <a:pPr marL="0" lvl="0" indent="0">
              <a:spcBef>
                <a:spcPts val="0"/>
              </a:spcBef>
              <a:spcAft>
                <a:spcPts val="0"/>
              </a:spcAft>
              <a:buClr>
                <a:schemeClr val="dk1"/>
              </a:buClr>
              <a:buSzPts val="1100"/>
              <a:buFont typeface="Arial"/>
              <a:buNone/>
            </a:pPr>
            <a:r>
              <a:rPr lang="en-US"/>
              <a:t>–	Հողերի դասակարգման և հիմքերի գցման նպատակով կատարվող փորման աշխատանքները կարող են տեղաշարժել նախկինում աղտոտված հողերը։</a:t>
            </a:r>
            <a:endParaRPr/>
          </a:p>
          <a:p>
            <a:pPr marL="0" lvl="0" indent="0">
              <a:spcBef>
                <a:spcPts val="0"/>
              </a:spcBef>
              <a:spcAft>
                <a:spcPts val="0"/>
              </a:spcAft>
              <a:buClr>
                <a:schemeClr val="dk1"/>
              </a:buClr>
              <a:buSzPts val="1100"/>
              <a:buFont typeface="Arial"/>
              <a:buNone/>
            </a:pPr>
            <a:r>
              <a:rPr lang="en-US"/>
              <a:t>–	Տեղայնացված էրոզիան, հողի սեղմում-խտացումը, աղակալումը, և (կամ) աղտոտումը տեղանքի փոփոխությունների և նախագծի աշխատանքների հետևանքով կարող են պատճառ դառնալ մանր մասնիկների ողողման և փոխել հողի հատկությունները։</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29" name="Shape 42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Զբաղեցված խոշոր հողամասերը կազդեն լանդշաֆտի բնութագրի վրա ընդարձակ տարածքներում։ Տեղական ազդեցություններ լանդշաֆտի բնութագրի և տեսքի հաճելիության վրա, որոնք կապված են օժանդակ կառուցապատումների հետ (շենքեր և հենասյուներ)։ Ազդեցություններ Հայաստանի արգելոցների, արգելավայրերի և ազգային պարկերի տեսարանային արժեքի և միջավայրի վրա։</a:t>
            </a:r>
            <a:endParaRPr/>
          </a:p>
          <a:p>
            <a:pPr marL="0" lvl="0" indent="0">
              <a:spcBef>
                <a:spcPts val="0"/>
              </a:spcBef>
              <a:spcAft>
                <a:spcPts val="0"/>
              </a:spcAft>
              <a:buClr>
                <a:schemeClr val="dk1"/>
              </a:buClr>
              <a:buSzPts val="1100"/>
              <a:buFont typeface="Arial"/>
              <a:buNone/>
            </a:pPr>
            <a:r>
              <a:rPr lang="en-US"/>
              <a:t>–	Ծածկված/զբաղեցված հողատարածքներ արեգակնային էներգաարտադրության ենթակառուցվածքների համար։ Բնական միջավայրի սահմանափակ վերաճի հավանականություն՝ ՖՎ-երի ներկայության պատճառով։ Էկոհամակարգերի հատվածավորում՝ ծածկված հողամասերի, ճանապարհներների և հաղորդման ցանցերի պատճառով։</a:t>
            </a:r>
            <a:endParaRPr/>
          </a:p>
          <a:p>
            <a:pPr marL="0" lvl="0" indent="0">
              <a:spcBef>
                <a:spcPts val="0"/>
              </a:spcBef>
              <a:spcAft>
                <a:spcPts val="0"/>
              </a:spcAft>
              <a:buClr>
                <a:schemeClr val="dk1"/>
              </a:buClr>
              <a:buSzPts val="1100"/>
              <a:buFont typeface="Arial"/>
              <a:buNone/>
            </a:pPr>
            <a:r>
              <a:rPr lang="en-US"/>
              <a:t>–	Էկոլոգիական ազդեցությունների ներուժ տեղական ջրային մարմինների վրա՝ ի հետևանք հեղեղաջրերի ողողումներից առաջացած նստվածքների։</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36" name="Shape 43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y-AM" sz="1200" b="0" i="0" u="none" strike="noStrike" cap="none" dirty="0">
                <a:solidFill>
                  <a:schemeClr val="dk1"/>
                </a:solidFill>
                <a:effectLst/>
                <a:latin typeface="Calibri"/>
                <a:ea typeface="Calibri"/>
                <a:cs typeface="Calibri"/>
                <a:sym typeface="Calibri"/>
              </a:rPr>
              <a:t>Ներկայում Հայաստանի գազաֆիկացման մակարդակը շուրջ 95% է, ընդ որում բնական գազ են օգտագործում 594 բնակավայր: Հայաստանում ճանապարհային տրանսպորտի մեծ մասը ներկայում շահագործվում է բնական գազով, քանի որ այն առավել մատչելի է: Անհրաժեշտ է նշել, որ բնական գազով աշխատող ավտոմոբիլային տրանսպորտը միջինում 5 անգամ ավելի քիչ վնասակար նյութեր է արտանետում մթնոլորտ, քան բենզինով աշխատող ավտոտրանսպորտը: Հայաստանում շահագործվում է մոտ 335 ԱԳԼՃԿ, իսկ դրանց կողմից սպառված գազի ծավալը կազմում է մոտ 455 մլն խմ: Գազի ամենամեծ սպառողը բնակչությունն է, այնուհետև տրանսպորտի ոլորտը՝ 25 % և արդյունաբերությունը՝ 18 %։  </a:t>
            </a:r>
            <a:endParaRPr lang="en-US" sz="1200" b="0" i="0" u="none" strike="noStrike" cap="none" dirty="0">
              <a:solidFill>
                <a:schemeClr val="dk1"/>
              </a:solidFill>
              <a:effectLst/>
              <a:latin typeface="Calibri"/>
              <a:ea typeface="Calibri"/>
              <a:cs typeface="Calibri"/>
              <a:sym typeface="Calibri"/>
            </a:endParaRPr>
          </a:p>
          <a:p>
            <a:pPr marL="0" lvl="0" indent="0">
              <a:spcBef>
                <a:spcPts val="0"/>
              </a:spcBef>
              <a:spcAft>
                <a:spcPts val="0"/>
              </a:spcAft>
              <a:buNone/>
            </a:pPr>
            <a:endParaRPr dirty="0"/>
          </a:p>
        </p:txBody>
      </p:sp>
      <p:sp>
        <p:nvSpPr>
          <p:cNvPr id="142" name="Shape 14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Բնական միջավայրի խաթարում շինարարության ընթացքում։ Հողերի զբաղեցումը և ծածկումը ազդում են ցամաքային բուսա- և կենդանատեսակների վրա։  </a:t>
            </a:r>
            <a:endParaRPr/>
          </a:p>
          <a:p>
            <a:pPr marL="0" lvl="0" indent="0">
              <a:spcBef>
                <a:spcPts val="0"/>
              </a:spcBef>
              <a:spcAft>
                <a:spcPts val="0"/>
              </a:spcAft>
              <a:buClr>
                <a:schemeClr val="dk1"/>
              </a:buClr>
              <a:buSzPts val="1100"/>
              <a:buFont typeface="Arial"/>
              <a:buNone/>
            </a:pPr>
            <a:r>
              <a:rPr lang="en-US"/>
              <a:t>–	Չպահպանվող բնական միջավայրերի կորուստներ ծածկված հողատարածքների տեղերում, որոնք կարող են հանգեցնել էկոհամակարգի ծառայությունների տեղայնացված կրճատմանը կամ կորստին, օրինակ, կլիմայի կարգավորում, օդի և ջրի մաքրում, պաշտպանություն հեղեղներից, հողագոյացում և սննդարար նյութերի շրջապտույտ։</a:t>
            </a:r>
            <a:endParaRPr/>
          </a:p>
          <a:p>
            <a:pPr marL="0" lvl="0" indent="0">
              <a:spcBef>
                <a:spcPts val="0"/>
              </a:spcBef>
              <a:spcAft>
                <a:spcPts val="0"/>
              </a:spcAft>
              <a:buClr>
                <a:schemeClr val="dk1"/>
              </a:buClr>
              <a:buSzPts val="1100"/>
              <a:buFont typeface="Arial"/>
              <a:buNone/>
            </a:pPr>
            <a:r>
              <a:rPr lang="en-US"/>
              <a:t>–	Օգտակար գործողության ժամկետի ավարտից հետո արևային ՖՎ հանգույցների ոչնչացումը զգալի բնապահպանական հիմնահարց է՝ հիմնականում հանգույցներում առկա թունավոր քիմիկատների պատճառով։ ՖՎ վահանակների վերամշակման եղանակներ առկա են, և նախատեսված են ապագա ՖՎ վահանակների հետագա զարգացումներ։ Այնուամենայնիվ, եթե ՖՎ վահանակները պատշաճ կերպով չոչնչացվեն կամ չվերամշակվեն, ապա դրանց ոչնչացումը կարող է Հայաստանում ներկայացնել շրջակա միջավայրի աղտոտման կարևոր ռիսկ</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43" name="Shape 44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Քանի որ արևային ՖՎ-ը նոր տեխնոլոգիա է Հայաստանում, ապա հնարավոր է, որ տեխնոլոգիան կիրառելու համար զգացվի տեղական աշխատուժի պակաս, և կարիք լինի արտասահմանից ներկրել աշխատողների և պիտույքներ։ Եթե սա տեղի ունենա, ապա կնվազեցնի այս տեխնոլոգիայի կիրառման օգուտները տնտեսական և զբաղվածության առումով։</a:t>
            </a:r>
            <a:endParaRPr/>
          </a:p>
          <a:p>
            <a:pPr marL="0" lvl="0" indent="0">
              <a:spcBef>
                <a:spcPts val="0"/>
              </a:spcBef>
              <a:spcAft>
                <a:spcPts val="0"/>
              </a:spcAft>
              <a:buClr>
                <a:schemeClr val="dk1"/>
              </a:buClr>
              <a:buSzPts val="1100"/>
              <a:buFont typeface="Arial"/>
              <a:buNone/>
            </a:pPr>
            <a:r>
              <a:rPr lang="en-US"/>
              <a:t>–	Արևային ՖՎ կայանները ծածկում են ընդարձակ հողատարածքներ՝ իրենց արտադրած էներգիայի քանակի համեմատ։ Այսպիսով, խոշորամասշտաբ արեգակնային կայանը կազդի լանդշաֆտի բնութագրի վրա ընդարձակ տարածքներում։ Տեղական ազդեցությունները լանդշաֆտի բնութագրի և տեսքի հաճելիության վրա կարող են կապված լինել նաև օժանդակ կառուցապատումների հետ (շենքեր և հենասյուներ)։ Սա կարող է ազդել անշարժ գույքի արժեքների վրա, եթե կայանը կառուցված է բնակեցված վայրերի մոտ, կամ կարող է ունենալ ազդեցություն հանգստի կազմակերպման աշխատանքների վրա, օրինակ, արշավների, էկոտուրիզմի, ձկնորսության և որսորդության վրա՝ տեսքի և հողատարածքների հասանելիության առումով։ Ազդեցությունները լանդշաֆտի բնութագրի վրա կարող են նաև հանգեցնել գեղագիտական արժեքի կորստին՝ զբոսաշրջության ներուժ ունեցող տարածքների համար, և առաջացնել առնչվող ազդեցություններ տեղական զբոսաշրջային ծառայությունների վրա։</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50" name="Shape 45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Հավանական խաթարումներ շինարարության ընթացքում առաջացած աղմուկի և փոշու հետևանքով, օրինակ, գործարկման աղմուկ և տատանումներ։</a:t>
            </a:r>
            <a:endParaRPr/>
          </a:p>
          <a:p>
            <a:pPr marL="0" lvl="0" indent="0">
              <a:spcBef>
                <a:spcPts val="0"/>
              </a:spcBef>
              <a:spcAft>
                <a:spcPts val="0"/>
              </a:spcAft>
              <a:buClr>
                <a:schemeClr val="dk1"/>
              </a:buClr>
              <a:buSzPts val="1100"/>
              <a:buFont typeface="Arial"/>
              <a:buNone/>
            </a:pPr>
            <a:r>
              <a:rPr lang="en-US"/>
              <a:t>–	Եթե կայանը կառուցված է մի վայրում, որտեղ կա հողի այլ գործածությունների ներուժ, օրինակ, հանքատեսակների կորզում, գյուղատնտեսություն կամ արդյունաբերություն, ապա հողի այս այլընտրանքային գործածությունները չեն կարող տեղի ունենալ, կամ պետք է հետաձգվեն՝ արեգակնային կայանի ներկայության պատճառով։</a:t>
            </a:r>
            <a:endParaRPr/>
          </a:p>
          <a:p>
            <a:pPr marL="0" lvl="0" indent="0">
              <a:spcBef>
                <a:spcPts val="0"/>
              </a:spcBef>
              <a:spcAft>
                <a:spcPts val="0"/>
              </a:spcAft>
              <a:buClr>
                <a:schemeClr val="dk1"/>
              </a:buClr>
              <a:buSzPts val="1100"/>
              <a:buFont typeface="Arial"/>
              <a:buNone/>
            </a:pPr>
            <a:r>
              <a:rPr lang="en-US"/>
              <a:t>–	Նախագծի տեղանքի մոտակայքում իրականացվող շինարարության ընթացքում մարդկանց և սարքավորումների փոխադրումը կարող է ազդել երթևեկության օրինաչափությունների վրա։</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57" name="Shape 45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Հողի նստում (ապարների սեղմում-խտացում՝ ստորգետնյա ջրերի հեռացման հետևանքով)։</a:t>
            </a:r>
            <a:endParaRPr/>
          </a:p>
          <a:p>
            <a:pPr marL="0" lvl="0" indent="0">
              <a:spcBef>
                <a:spcPts val="0"/>
              </a:spcBef>
              <a:spcAft>
                <a:spcPts val="0"/>
              </a:spcAft>
              <a:buClr>
                <a:schemeClr val="dk1"/>
              </a:buClr>
              <a:buSzPts val="1100"/>
              <a:buFont typeface="Arial"/>
              <a:buNone/>
            </a:pPr>
            <a:r>
              <a:rPr lang="en-US"/>
              <a:t>–	Միկրոսեյսմիկ ակտիվության բարձրացում տեղական տարածքի մոտակայքում, այդ թվում սողանքների ռիսկի մեծացում՝ երկրաջերմային հորերի փորման և առնչվող ենթակառուցվածքների և հաղորդման ցանցերի տեղակայման հետևանքով։ Քարքարի երկրաջերմային տեղանքի տարածքը հայտնի է սողանքներով։</a:t>
            </a:r>
            <a:endParaRPr/>
          </a:p>
          <a:p>
            <a:pPr marL="0" lvl="0" indent="0">
              <a:spcBef>
                <a:spcPts val="0"/>
              </a:spcBef>
              <a:spcAft>
                <a:spcPts val="0"/>
              </a:spcAft>
              <a:buClr>
                <a:schemeClr val="dk1"/>
              </a:buClr>
              <a:buSzPts val="1100"/>
              <a:buFont typeface="Arial"/>
              <a:buNone/>
            </a:pPr>
            <a:r>
              <a:rPr lang="en-US"/>
              <a:t>–	Ստորգետնյա ջրերի փոփոխված վերահոսքի/արտահոսքի ռեժիմ, եթե ստորգետնյա ջրերն օգտագործվում են էլեկտրաէներգիալի արտադրության նպատակով (օրինակ, շոգու արտադրության կամ արտանետումների մաքրման) և ավելի ուշ չեն վերադարձվում ջրատար շերտ։</a:t>
            </a:r>
            <a:endParaRPr/>
          </a:p>
          <a:p>
            <a:pPr marL="0" lvl="0" indent="0">
              <a:spcBef>
                <a:spcPts val="0"/>
              </a:spcBef>
              <a:spcAft>
                <a:spcPts val="0"/>
              </a:spcAft>
              <a:buClr>
                <a:schemeClr val="dk1"/>
              </a:buClr>
              <a:buSzPts val="1100"/>
              <a:buFont typeface="Arial"/>
              <a:buNone/>
            </a:pPr>
            <a:r>
              <a:rPr lang="en-US"/>
              <a:t>–	Գործառնությունների ընթացքում ջրի օգտագործում, որը պատճառ է դառնում մակերևութային ջրերի արտուղղման, ողողումների և արտահոսման՝ հանգեցնելով գետերի հոսքերի և ձևաբանության տեղայնացված փոփոխությունների։</a:t>
            </a:r>
            <a:endParaRPr/>
          </a:p>
          <a:p>
            <a:pPr marL="0" lvl="0" indent="0">
              <a:spcBef>
                <a:spcPts val="0"/>
              </a:spcBef>
              <a:spcAft>
                <a:spcPts val="0"/>
              </a:spcAft>
              <a:buClr>
                <a:schemeClr val="dk1"/>
              </a:buClr>
              <a:buSzPts val="1100"/>
              <a:buFont typeface="Arial"/>
              <a:buNone/>
            </a:pPr>
            <a:r>
              <a:rPr lang="en-US"/>
              <a:t>–	Աղտոտիչների ներթափանցում ստորգետնյա ջրերի մեջ շինարարության և գործարկման ընթացքում։ Առկա է էկոլոգիական ազդեցությունների ներուժ տեղական ջրային մարմինների վրա՝ ի հետևանք հեղեղաջրերի ողողումներից առաջացած նստվածքների։</a:t>
            </a:r>
            <a:endParaRPr/>
          </a:p>
          <a:p>
            <a:pPr marL="0" lvl="0" indent="0">
              <a:spcBef>
                <a:spcPts val="0"/>
              </a:spcBef>
              <a:spcAft>
                <a:spcPts val="0"/>
              </a:spcAft>
              <a:buNone/>
            </a:pPr>
            <a:endParaRPr/>
          </a:p>
        </p:txBody>
      </p:sp>
      <p:sp>
        <p:nvSpPr>
          <p:cNvPr id="464" name="Shape 46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Երկրաջերմային հորի փորման աշխատանքների և առնչվող ենթակառուցվածքների և հաղորդման ցանցերի տեղակայման հետևանքով տեղայնացված երկրաբանական վնասների ներուժ։</a:t>
            </a:r>
            <a:endParaRPr/>
          </a:p>
          <a:p>
            <a:pPr marL="0" lvl="0" indent="0">
              <a:spcBef>
                <a:spcPts val="0"/>
              </a:spcBef>
              <a:spcAft>
                <a:spcPts val="0"/>
              </a:spcAft>
              <a:buClr>
                <a:schemeClr val="dk1"/>
              </a:buClr>
              <a:buSzPts val="1100"/>
              <a:buFont typeface="Arial"/>
              <a:buNone/>
            </a:pPr>
            <a:r>
              <a:rPr lang="en-US"/>
              <a:t>–	Ակնկալվում է, որ շինարարության փուլում կլինեն արտանետումներ՝ նյութերի տեղափոխման և շինհրապարակում տեղի ունեցող տեղաշարժերի ետևանքով (օրինակ, արտանետումներ տրանսպորտային միջոցներից, մասնիկավոր նյութեր և փոշի)։ </a:t>
            </a:r>
            <a:endParaRPr/>
          </a:p>
          <a:p>
            <a:pPr marL="0" lvl="0" indent="0">
              <a:spcBef>
                <a:spcPts val="0"/>
              </a:spcBef>
              <a:spcAft>
                <a:spcPts val="0"/>
              </a:spcAft>
              <a:buClr>
                <a:schemeClr val="dk1"/>
              </a:buClr>
              <a:buSzPts val="1100"/>
              <a:buFont typeface="Arial"/>
              <a:buNone/>
            </a:pPr>
            <a:r>
              <a:rPr lang="en-US"/>
              <a:t>–	Շինարարական աշխատանքներն ունեն հողերի էրոզիա և սեղմում-խտացում առաջացնելու ներուժ։ Տեղայնացված էրոզիան, հողի սեղմում-խտացումը, աղակալումը, և (կամ) աղտոտումը տեղանքի փոփոխությունների և նախագծի աշխատանքների հետևանքով կարող են պատճառ դառնալ մանր մասնիկների ողողման և փոխել հողի հատկությունները։ Ավելին, հողերի դասակարգման և հիմքերի գցման նպատակով կատարվող փորման աշխատանքները կարող են տեղաշարժել նախկինում աղտոտված հողերը։</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71" name="Shape 47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Հողի տեղայնացված զբաղեցում՝ էլեկտրաէներգիայի արտադրության ենթակառուցվածքների ծածկած տարածքների պատճառով։ Էլեկտրակայանի և առնչվող ենթակառուցվածքների ծածկած  տարածքները կարող են ազդել բուսա- և կենդանատեսակների վրա։</a:t>
            </a:r>
            <a:endParaRPr/>
          </a:p>
          <a:p>
            <a:pPr marL="0" lvl="0" indent="0">
              <a:spcBef>
                <a:spcPts val="0"/>
              </a:spcBef>
              <a:spcAft>
                <a:spcPts val="0"/>
              </a:spcAft>
              <a:buClr>
                <a:schemeClr val="dk1"/>
              </a:buClr>
              <a:buSzPts val="1100"/>
              <a:buFont typeface="Arial"/>
              <a:buNone/>
            </a:pPr>
            <a:r>
              <a:rPr lang="en-US"/>
              <a:t>–	Չպահպանվող բնական միջավայրերի կորուստներ ծածկված հողատարածքների տեղերում, որոնք կարող են հանգեցնել էկոհամակարգի ծառայությունների տեղայնացված կրճատմանը կամ կորստին, օրինակ, կլիմայի կարգավորում, օդի և ջրի մաքրում, պաշտպանություն հեղեղներից, հողագոյացում և սննդարար նյութերի շրջապտույտ։</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78" name="Shape 47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Սոցիալական ռիսկեր</a:t>
            </a:r>
            <a:endParaRPr/>
          </a:p>
          <a:p>
            <a:pPr marL="0" lvl="0" indent="0">
              <a:spcBef>
                <a:spcPts val="0"/>
              </a:spcBef>
              <a:spcAft>
                <a:spcPts val="0"/>
              </a:spcAft>
              <a:buClr>
                <a:schemeClr val="dk1"/>
              </a:buClr>
              <a:buSzPts val="1100"/>
              <a:buFont typeface="Arial"/>
              <a:buNone/>
            </a:pPr>
            <a:r>
              <a:rPr lang="en-US"/>
              <a:t>–	Հողի այլընտրանքային օգտագործման հնարավորությունների կորուստ, ներառյալ գյուղատնտեսության համար։ Սակայն Քարքարի տեղանքը գտնվում է հեռավոր վայրում,, ուստի ակնկալվում է, որ հավանական ռիսկը կլինի համեմատաբար նվազագույն։</a:t>
            </a:r>
            <a:endParaRPr/>
          </a:p>
          <a:p>
            <a:pPr marL="0" lvl="0" indent="0">
              <a:spcBef>
                <a:spcPts val="0"/>
              </a:spcBef>
              <a:spcAft>
                <a:spcPts val="0"/>
              </a:spcAft>
              <a:buClr>
                <a:schemeClr val="dk1"/>
              </a:buClr>
              <a:buSzPts val="1100"/>
              <a:buFont typeface="Arial"/>
              <a:buNone/>
            </a:pPr>
            <a:r>
              <a:rPr lang="en-US"/>
              <a:t>–	Կայանները շահագործելու և պահպանելու համար անհրաժեշտ գիտելիքներ և հմտություններ ունեցող տեղական աշխատուժի պակաս։ Սա կարող է նշանակել, որ անհրաժեշտ է աշխատուժ ներկրել մարզ։</a:t>
            </a:r>
            <a:endParaRPr/>
          </a:p>
          <a:p>
            <a:pPr marL="0" lvl="0" indent="0">
              <a:spcBef>
                <a:spcPts val="0"/>
              </a:spcBef>
              <a:spcAft>
                <a:spcPts val="0"/>
              </a:spcAft>
              <a:buClr>
                <a:schemeClr val="dk1"/>
              </a:buClr>
              <a:buSzPts val="1100"/>
              <a:buFont typeface="Arial"/>
              <a:buNone/>
            </a:pPr>
            <a:r>
              <a:rPr lang="en-US"/>
              <a:t>–	Ազդեցություններ լանդշաֆտի բնութագրի և տեսքի հաճելիության վրա, որոնք կապված են հողի զբաղեցման և օժանդակ կառուցապատումների հետ (շենքեր և հենասյուներ)։</a:t>
            </a:r>
            <a:endParaRPr/>
          </a:p>
          <a:p>
            <a:pPr marL="0" lvl="0" indent="0">
              <a:spcBef>
                <a:spcPts val="0"/>
              </a:spcBef>
              <a:spcAft>
                <a:spcPts val="0"/>
              </a:spcAft>
              <a:buClr>
                <a:schemeClr val="dk1"/>
              </a:buClr>
              <a:buSzPts val="1100"/>
              <a:buFont typeface="Arial"/>
              <a:buNone/>
            </a:pPr>
            <a:r>
              <a:rPr lang="en-US"/>
              <a:t>–	Հավանական խաթարումներ շինարարության ընթացքում առաջացած աղմուկի և փոշու հետևանքով, օրինակ, գործարկման աղմուկ և տատանումներ։</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85" name="Shape 48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546100" lvl="0" indent="-177800" rtl="0">
              <a:lnSpc>
                <a:spcPct val="115000"/>
              </a:lnSpc>
              <a:spcBef>
                <a:spcPts val="0"/>
              </a:spcBef>
              <a:spcAft>
                <a:spcPts val="0"/>
              </a:spcAft>
              <a:buClr>
                <a:schemeClr val="dk1"/>
              </a:buClr>
              <a:buSzPts val="1100"/>
              <a:buFont typeface="Arial"/>
              <a:buNone/>
            </a:pPr>
            <a:r>
              <a:rPr lang="en-US" sz="1100">
                <a:solidFill>
                  <a:srgbClr val="1F3864"/>
                </a:solidFill>
                <a:latin typeface="Times New Roman"/>
                <a:ea typeface="Times New Roman"/>
                <a:cs typeface="Times New Roman"/>
                <a:sym typeface="Times New Roman"/>
              </a:rPr>
              <a:t>–  	</a:t>
            </a:r>
            <a:r>
              <a:rPr lang="en-US" sz="1100">
                <a:solidFill>
                  <a:srgbClr val="1F3864"/>
                </a:solidFill>
                <a:latin typeface="Arial"/>
                <a:ea typeface="Arial"/>
                <a:cs typeface="Arial"/>
                <a:sym typeface="Arial"/>
              </a:rPr>
              <a:t>Ազդեցություններ լանդշաֆտի բնութագրի և տեսքի հաճելիության վրա, որոնք կապված են հողի զբաղեցման և օժանդակ կառուցապատումների հետ (այդ թվում՝ շենքեր և հաղորդման ցանցի միացումներ)։ Գեղագիտական արժեքի կորուստ զբոսաշրջության ներուժ ունեցող տարածքների համար։</a:t>
            </a:r>
            <a:endParaRPr sz="1100">
              <a:solidFill>
                <a:srgbClr val="1F3864"/>
              </a:solidFill>
              <a:latin typeface="Arial"/>
              <a:ea typeface="Arial"/>
              <a:cs typeface="Arial"/>
              <a:sym typeface="Arial"/>
            </a:endParaRPr>
          </a:p>
          <a:p>
            <a:pPr marL="546100" lvl="0" indent="-177800" rtl="0">
              <a:lnSpc>
                <a:spcPct val="115000"/>
              </a:lnSpc>
              <a:spcBef>
                <a:spcPts val="0"/>
              </a:spcBef>
              <a:spcAft>
                <a:spcPts val="0"/>
              </a:spcAft>
              <a:buClr>
                <a:schemeClr val="dk1"/>
              </a:buClr>
              <a:buSzPts val="1100"/>
              <a:buFont typeface="Arial"/>
              <a:buNone/>
            </a:pPr>
            <a:r>
              <a:rPr lang="en-US" sz="1100">
                <a:solidFill>
                  <a:srgbClr val="1F3864"/>
                </a:solidFill>
                <a:latin typeface="Times New Roman"/>
                <a:ea typeface="Times New Roman"/>
                <a:cs typeface="Times New Roman"/>
                <a:sym typeface="Times New Roman"/>
              </a:rPr>
              <a:t>–  	</a:t>
            </a:r>
            <a:r>
              <a:rPr lang="en-US" sz="1100">
                <a:solidFill>
                  <a:srgbClr val="1F3864"/>
                </a:solidFill>
                <a:latin typeface="Arial"/>
                <a:ea typeface="Arial"/>
                <a:cs typeface="Arial"/>
                <a:sym typeface="Arial"/>
              </a:rPr>
              <a:t>Էթնիկական վեճերի հավանականություն էներգիա արտադրող սարքավորումների և օժանդակ ենթակառուցվածքների տեղակայման շուրջ։  Տնտեսական գործունեության հնարավոր տեղահանում և վերատեղաբաշխում։</a:t>
            </a:r>
            <a:endParaRPr sz="1100">
              <a:solidFill>
                <a:srgbClr val="1F3864"/>
              </a:solidFill>
              <a:latin typeface="Arial"/>
              <a:ea typeface="Arial"/>
              <a:cs typeface="Arial"/>
              <a:sym typeface="Arial"/>
            </a:endParaRPr>
          </a:p>
          <a:p>
            <a:pPr marL="546100" lvl="0" indent="-177800" rtl="0">
              <a:lnSpc>
                <a:spcPct val="115000"/>
              </a:lnSpc>
              <a:spcBef>
                <a:spcPts val="0"/>
              </a:spcBef>
              <a:spcAft>
                <a:spcPts val="0"/>
              </a:spcAft>
              <a:buClr>
                <a:schemeClr val="dk1"/>
              </a:buClr>
              <a:buSzPts val="1100"/>
              <a:buFont typeface="Arial"/>
              <a:buNone/>
            </a:pPr>
            <a:r>
              <a:rPr lang="en-US" sz="1100">
                <a:solidFill>
                  <a:srgbClr val="1F3864"/>
                </a:solidFill>
                <a:latin typeface="Times New Roman"/>
                <a:ea typeface="Times New Roman"/>
                <a:cs typeface="Times New Roman"/>
                <a:sym typeface="Times New Roman"/>
              </a:rPr>
              <a:t>–  	</a:t>
            </a:r>
            <a:r>
              <a:rPr lang="en-US" sz="1100">
                <a:solidFill>
                  <a:srgbClr val="1F3864"/>
                </a:solidFill>
                <a:latin typeface="Arial"/>
                <a:ea typeface="Arial"/>
                <a:cs typeface="Arial"/>
                <a:sym typeface="Arial"/>
              </a:rPr>
              <a:t>Ոչ-նյութական մշակութային ժառանգության ռեսուրսի կորուստ, մասնակի կորուստ փոփոխություն կամ խաթարում շինարարական կամ շահագործման աշխատանքների հետևանքով։</a:t>
            </a:r>
            <a:endParaRPr sz="1100">
              <a:solidFill>
                <a:srgbClr val="1F3864"/>
              </a:solidFill>
              <a:latin typeface="Arial"/>
              <a:ea typeface="Arial"/>
              <a:cs typeface="Arial"/>
              <a:sym typeface="Arial"/>
            </a:endParaRPr>
          </a:p>
          <a:p>
            <a:pPr marL="0" lvl="0" indent="0" rtl="0">
              <a:spcBef>
                <a:spcPts val="0"/>
              </a:spcBef>
              <a:spcAft>
                <a:spcPts val="0"/>
              </a:spcAft>
              <a:buNone/>
            </a:pPr>
            <a:endParaRPr/>
          </a:p>
        </p:txBody>
      </p:sp>
      <p:sp>
        <p:nvSpPr>
          <p:cNvPr id="492" name="Shape 49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546100" lvl="0" indent="-177800" rtl="0">
              <a:lnSpc>
                <a:spcPct val="115000"/>
              </a:lnSpc>
              <a:spcBef>
                <a:spcPts val="0"/>
              </a:spcBef>
              <a:spcAft>
                <a:spcPts val="0"/>
              </a:spcAft>
              <a:buNone/>
            </a:pPr>
            <a:r>
              <a:rPr lang="en-US" sz="1100">
                <a:solidFill>
                  <a:srgbClr val="1F3864"/>
                </a:solidFill>
                <a:latin typeface="Times New Roman"/>
                <a:ea typeface="Times New Roman"/>
                <a:cs typeface="Times New Roman"/>
                <a:sym typeface="Times New Roman"/>
              </a:rPr>
              <a:t>–	Ոչ-նյութական մշակութային ժառանգության ռեսուրսի կորուստ, մասնակի կորուստ փոփոխություն կամ խաթարում շինարարական կամ շահագործման աշխատանքների հետևանքով։</a:t>
            </a:r>
            <a:endParaRPr sz="1100">
              <a:solidFill>
                <a:srgbClr val="1F3864"/>
              </a:solidFill>
              <a:latin typeface="Times New Roman"/>
              <a:ea typeface="Times New Roman"/>
              <a:cs typeface="Times New Roman"/>
              <a:sym typeface="Times New Roman"/>
            </a:endParaRPr>
          </a:p>
          <a:p>
            <a:pPr marL="546100" lvl="0" indent="-177800" rtl="0">
              <a:lnSpc>
                <a:spcPct val="115000"/>
              </a:lnSpc>
              <a:spcBef>
                <a:spcPts val="0"/>
              </a:spcBef>
              <a:spcAft>
                <a:spcPts val="0"/>
              </a:spcAft>
              <a:buNone/>
            </a:pPr>
            <a:r>
              <a:rPr lang="en-US" sz="1100">
                <a:solidFill>
                  <a:srgbClr val="1F3864"/>
                </a:solidFill>
                <a:latin typeface="Times New Roman"/>
                <a:ea typeface="Times New Roman"/>
                <a:cs typeface="Times New Roman"/>
                <a:sym typeface="Times New Roman"/>
              </a:rPr>
              <a:t>–	Ազդեցություն հանգստի կազմակերպման աշխատանքների վրա, օրինակ, արշավների, էկոտուրիզմի, ձկնորսության և որսորդության վրա՝ տեսքի և հողատարածքների հասանելիության առումով։  </a:t>
            </a:r>
            <a:endParaRPr sz="1100">
              <a:solidFill>
                <a:srgbClr val="1F3864"/>
              </a:solidFill>
              <a:latin typeface="Times New Roman"/>
              <a:ea typeface="Times New Roman"/>
              <a:cs typeface="Times New Roman"/>
              <a:sym typeface="Times New Roman"/>
            </a:endParaRPr>
          </a:p>
          <a:p>
            <a:pPr marL="546100" lvl="0" indent="-177800" rtl="0">
              <a:lnSpc>
                <a:spcPct val="115000"/>
              </a:lnSpc>
              <a:spcBef>
                <a:spcPts val="0"/>
              </a:spcBef>
              <a:spcAft>
                <a:spcPts val="0"/>
              </a:spcAft>
              <a:buNone/>
            </a:pPr>
            <a:r>
              <a:rPr lang="en-US" sz="1100">
                <a:solidFill>
                  <a:srgbClr val="1F3864"/>
                </a:solidFill>
                <a:latin typeface="Times New Roman"/>
                <a:ea typeface="Times New Roman"/>
                <a:cs typeface="Times New Roman"/>
                <a:sym typeface="Times New Roman"/>
              </a:rPr>
              <a:t>–	Ազդեցություններ երթևեկության օրինաչափությունների վրա շինարարության և շահագործման ընթացքում (չի ակնկալվում տեղանքի մոտակայքում, քանի որ առկա են սահմանափակ ճանապարհային ենթակառուցվածքներ, սակայն ավելի շատ ակնկալվում է դեպի տեղանք տանող ճանապարհին)։</a:t>
            </a:r>
            <a:endParaRPr sz="1100">
              <a:solidFill>
                <a:srgbClr val="1F3864"/>
              </a:solidFill>
              <a:latin typeface="Times New Roman"/>
              <a:ea typeface="Times New Roman"/>
              <a:cs typeface="Times New Roman"/>
              <a:sym typeface="Times New Roman"/>
            </a:endParaRPr>
          </a:p>
          <a:p>
            <a:pPr marL="368300" lvl="0" indent="0" rtl="0">
              <a:lnSpc>
                <a:spcPct val="115000"/>
              </a:lnSpc>
              <a:spcBef>
                <a:spcPts val="0"/>
              </a:spcBef>
              <a:spcAft>
                <a:spcPts val="0"/>
              </a:spcAft>
              <a:buNone/>
            </a:pPr>
            <a:endParaRPr sz="1100">
              <a:solidFill>
                <a:srgbClr val="1F3864"/>
              </a:solidFill>
              <a:latin typeface="Arial"/>
              <a:ea typeface="Arial"/>
              <a:cs typeface="Arial"/>
              <a:sym typeface="Arial"/>
            </a:endParaRPr>
          </a:p>
          <a:p>
            <a:pPr marL="0" lvl="0" indent="0" rtl="0">
              <a:spcBef>
                <a:spcPts val="0"/>
              </a:spcBef>
              <a:spcAft>
                <a:spcPts val="0"/>
              </a:spcAft>
              <a:buNone/>
            </a:pPr>
            <a:endParaRPr/>
          </a:p>
        </p:txBody>
      </p:sp>
      <p:sp>
        <p:nvSpPr>
          <p:cNvPr id="499" name="Shape 49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5" name="Shape 50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100">
                <a:solidFill>
                  <a:srgbClr val="1F3864"/>
                </a:solidFill>
                <a:latin typeface="Times New Roman"/>
                <a:ea typeface="Times New Roman"/>
                <a:cs typeface="Times New Roman"/>
                <a:sym typeface="Times New Roman"/>
              </a:rPr>
              <a:t>-</a:t>
            </a:r>
            <a:r>
              <a:rPr lang="en-US" sz="700">
                <a:solidFill>
                  <a:srgbClr val="1F3864"/>
                </a:solidFill>
                <a:latin typeface="Times New Roman"/>
                <a:ea typeface="Times New Roman"/>
                <a:cs typeface="Times New Roman"/>
                <a:sym typeface="Times New Roman"/>
              </a:rPr>
              <a:t>         </a:t>
            </a:r>
            <a:r>
              <a:rPr lang="en-US" sz="1100">
                <a:solidFill>
                  <a:srgbClr val="1F3864"/>
                </a:solidFill>
                <a:latin typeface="Arial"/>
                <a:ea typeface="Arial"/>
                <a:cs typeface="Arial"/>
                <a:sym typeface="Arial"/>
              </a:rPr>
              <a:t>Շինհրապարակում օդի, հողի, մակերևութային և ստորգետնյա ջրերի աղտոտում</a:t>
            </a:r>
            <a:endParaRPr sz="1100">
              <a:solidFill>
                <a:srgbClr val="1F3864"/>
              </a:solidFill>
              <a:latin typeface="Arial"/>
              <a:ea typeface="Arial"/>
              <a:cs typeface="Arial"/>
              <a:sym typeface="Arial"/>
            </a:endParaRPr>
          </a:p>
          <a:p>
            <a:pPr marL="0" lvl="0" indent="0" algn="just" rtl="0">
              <a:lnSpc>
                <a:spcPct val="115000"/>
              </a:lnSpc>
              <a:spcBef>
                <a:spcPts val="0"/>
              </a:spcBef>
              <a:spcAft>
                <a:spcPts val="0"/>
              </a:spcAft>
              <a:buNone/>
            </a:pPr>
            <a:r>
              <a:rPr lang="en-US" sz="1100">
                <a:solidFill>
                  <a:srgbClr val="1F3864"/>
                </a:solidFill>
                <a:latin typeface="Times New Roman"/>
                <a:ea typeface="Times New Roman"/>
                <a:cs typeface="Times New Roman"/>
                <a:sym typeface="Times New Roman"/>
              </a:rPr>
              <a:t>-</a:t>
            </a:r>
            <a:r>
              <a:rPr lang="en-US" sz="700">
                <a:solidFill>
                  <a:srgbClr val="1F3864"/>
                </a:solidFill>
                <a:latin typeface="Times New Roman"/>
                <a:ea typeface="Times New Roman"/>
                <a:cs typeface="Times New Roman"/>
                <a:sym typeface="Times New Roman"/>
              </a:rPr>
              <a:t>         </a:t>
            </a:r>
            <a:r>
              <a:rPr lang="en-US" sz="1100">
                <a:solidFill>
                  <a:srgbClr val="1F3864"/>
                </a:solidFill>
                <a:latin typeface="Arial"/>
                <a:ea typeface="Arial"/>
                <a:cs typeface="Arial"/>
                <a:sym typeface="Arial"/>
              </a:rPr>
              <a:t>Շինարարական աղբի և մեքենաների յուղի, նավթամթերքի թափում</a:t>
            </a:r>
            <a:endParaRPr sz="1100">
              <a:solidFill>
                <a:srgbClr val="1F3864"/>
              </a:solidFill>
              <a:latin typeface="Arial"/>
              <a:ea typeface="Arial"/>
              <a:cs typeface="Arial"/>
              <a:sym typeface="Arial"/>
            </a:endParaRPr>
          </a:p>
          <a:p>
            <a:pPr marL="0" lvl="0" indent="0" algn="just" rtl="0">
              <a:lnSpc>
                <a:spcPct val="115000"/>
              </a:lnSpc>
              <a:spcBef>
                <a:spcPts val="0"/>
              </a:spcBef>
              <a:spcAft>
                <a:spcPts val="0"/>
              </a:spcAft>
              <a:buNone/>
            </a:pPr>
            <a:r>
              <a:rPr lang="en-US" sz="1100">
                <a:solidFill>
                  <a:srgbClr val="1F3864"/>
                </a:solidFill>
                <a:latin typeface="Times New Roman"/>
                <a:ea typeface="Times New Roman"/>
                <a:cs typeface="Times New Roman"/>
                <a:sym typeface="Times New Roman"/>
              </a:rPr>
              <a:t>-</a:t>
            </a:r>
            <a:r>
              <a:rPr lang="en-US" sz="700">
                <a:solidFill>
                  <a:srgbClr val="1F3864"/>
                </a:solidFill>
                <a:latin typeface="Times New Roman"/>
                <a:ea typeface="Times New Roman"/>
                <a:cs typeface="Times New Roman"/>
                <a:sym typeface="Times New Roman"/>
              </a:rPr>
              <a:t>         </a:t>
            </a:r>
            <a:r>
              <a:rPr lang="en-US" sz="1100">
                <a:solidFill>
                  <a:srgbClr val="1F3864"/>
                </a:solidFill>
                <a:latin typeface="Arial"/>
                <a:ea typeface="Arial"/>
                <a:cs typeface="Arial"/>
                <a:sym typeface="Arial"/>
              </a:rPr>
              <a:t>Չթույլատրվող վայրում աղբի թափում</a:t>
            </a:r>
            <a:endParaRPr sz="1100">
              <a:solidFill>
                <a:srgbClr val="1F3864"/>
              </a:solidFill>
              <a:latin typeface="Arial"/>
              <a:ea typeface="Arial"/>
              <a:cs typeface="Arial"/>
              <a:sym typeface="Arial"/>
            </a:endParaRPr>
          </a:p>
          <a:p>
            <a:pPr marL="0" lvl="0" indent="0" rtl="0">
              <a:spcBef>
                <a:spcPts val="0"/>
              </a:spcBef>
              <a:spcAft>
                <a:spcPts val="0"/>
              </a:spcAft>
              <a:buNone/>
            </a:pPr>
            <a:r>
              <a:rPr lang="en-US">
                <a:solidFill>
                  <a:srgbClr val="1F3864"/>
                </a:solidFill>
                <a:latin typeface="Arial"/>
                <a:ea typeface="Arial"/>
                <a:cs typeface="Arial"/>
                <a:sym typeface="Arial"/>
              </a:rPr>
              <a:t>Զգայուն էկոհամակարգերի խաթարում, բուսական և կենդանական տեսակների համար վտանգների առաջացում</a:t>
            </a:r>
            <a:endParaRPr/>
          </a:p>
          <a:p>
            <a:pPr marL="0" lvl="0" indent="0" rtl="0">
              <a:spcBef>
                <a:spcPts val="0"/>
              </a:spcBef>
              <a:spcAft>
                <a:spcPts val="0"/>
              </a:spcAft>
              <a:buNone/>
            </a:pPr>
            <a:r>
              <a:rPr lang="en-US"/>
              <a:t>–	Ակնկալվում է, որ շինարարության փուլում կլինեն արտանետումներ՝ նյութերի տեղափոխման և շինհրապարակում տեղի ունեցող տեղաշարժերի ետևանքով (օրինակ, արտանետումներ տրանսպորտային միջոցներից, մասնիկավոր նյութեր և փոշի)։ </a:t>
            </a:r>
            <a:endParaRPr/>
          </a:p>
          <a:p>
            <a:pPr marL="0" lvl="0" indent="0" rtl="0">
              <a:spcBef>
                <a:spcPts val="0"/>
              </a:spcBef>
              <a:spcAft>
                <a:spcPts val="0"/>
              </a:spcAft>
              <a:buNone/>
            </a:pPr>
            <a:r>
              <a:rPr lang="en-US"/>
              <a:t>–	Շինարարական աշխատանքներն ունեն հողերի էրոզիա և սեղմում-խտացում առաջացնելու ներուժ։ Տեղայնացված էրոզիան, հողի սեղմում-խտացումը, աղակալումը, և (կամ) աղտոտումը տեղանքի փոփոխությունների և նախագծի աշխատանքների հետևանքով կարող են պատճառ դառնալ մանր մասնիկների ողողման և փոխել հողի հատկությունները։ Ավելին, հողերի դասակարգման և հիմքերի գցման նպատակով կատարվող փորման աշխատանքները կարող են տեղաշարժել նախկինում աղտոտված հողերը։</a:t>
            </a:r>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506" name="Shape 50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Անհրաժեշտ</a:t>
            </a:r>
            <a:r>
              <a:rPr lang="en-US" dirty="0"/>
              <a:t> է </a:t>
            </a:r>
            <a:r>
              <a:rPr lang="en-US" dirty="0" err="1"/>
              <a:t>նշել</a:t>
            </a:r>
            <a:r>
              <a:rPr lang="en-US" dirty="0"/>
              <a:t>, </a:t>
            </a:r>
            <a:r>
              <a:rPr lang="en-US" dirty="0" err="1"/>
              <a:t>որ</a:t>
            </a:r>
            <a:r>
              <a:rPr lang="en-US" dirty="0"/>
              <a:t> </a:t>
            </a:r>
            <a:r>
              <a:rPr lang="en-US" dirty="0" err="1"/>
              <a:t>բնական</a:t>
            </a:r>
            <a:r>
              <a:rPr lang="en-US" dirty="0"/>
              <a:t> </a:t>
            </a:r>
            <a:r>
              <a:rPr lang="en-US" dirty="0" err="1"/>
              <a:t>գազով</a:t>
            </a:r>
            <a:r>
              <a:rPr lang="en-US" dirty="0"/>
              <a:t> </a:t>
            </a:r>
            <a:r>
              <a:rPr lang="en-US" dirty="0" err="1"/>
              <a:t>աշխատող</a:t>
            </a:r>
            <a:r>
              <a:rPr lang="en-US" dirty="0"/>
              <a:t> </a:t>
            </a:r>
            <a:r>
              <a:rPr lang="en-US" dirty="0" err="1"/>
              <a:t>ավտոմոբիլային</a:t>
            </a:r>
            <a:r>
              <a:rPr lang="en-US" dirty="0"/>
              <a:t> </a:t>
            </a:r>
            <a:r>
              <a:rPr lang="en-US" dirty="0" err="1"/>
              <a:t>տրանսպորտը</a:t>
            </a:r>
            <a:r>
              <a:rPr lang="en-US" dirty="0"/>
              <a:t> </a:t>
            </a:r>
            <a:r>
              <a:rPr lang="en-US" dirty="0" err="1"/>
              <a:t>միջինում</a:t>
            </a:r>
            <a:r>
              <a:rPr lang="en-US" dirty="0"/>
              <a:t> 5 </a:t>
            </a:r>
            <a:r>
              <a:rPr lang="en-US" dirty="0" err="1"/>
              <a:t>անգամ</a:t>
            </a:r>
            <a:r>
              <a:rPr lang="en-US" dirty="0"/>
              <a:t> </a:t>
            </a:r>
            <a:r>
              <a:rPr lang="en-US" dirty="0" err="1"/>
              <a:t>ավելի</a:t>
            </a:r>
            <a:r>
              <a:rPr lang="en-US" dirty="0"/>
              <a:t> </a:t>
            </a:r>
            <a:r>
              <a:rPr lang="en-US" dirty="0" err="1"/>
              <a:t>քիչ</a:t>
            </a:r>
            <a:r>
              <a:rPr lang="en-US" dirty="0"/>
              <a:t> </a:t>
            </a:r>
            <a:r>
              <a:rPr lang="en-US" dirty="0" err="1"/>
              <a:t>վնասակար</a:t>
            </a:r>
            <a:r>
              <a:rPr lang="en-US" dirty="0"/>
              <a:t> </a:t>
            </a:r>
            <a:r>
              <a:rPr lang="en-US" dirty="0" err="1"/>
              <a:t>նյութեր</a:t>
            </a:r>
            <a:r>
              <a:rPr lang="en-US" dirty="0"/>
              <a:t> է </a:t>
            </a:r>
            <a:r>
              <a:rPr lang="en-US" dirty="0" err="1"/>
              <a:t>արտանետում</a:t>
            </a:r>
            <a:r>
              <a:rPr lang="en-US" dirty="0"/>
              <a:t> </a:t>
            </a:r>
            <a:r>
              <a:rPr lang="en-US" dirty="0" err="1"/>
              <a:t>մթնոլորտ</a:t>
            </a:r>
            <a:r>
              <a:rPr lang="en-US" dirty="0"/>
              <a:t>, </a:t>
            </a:r>
            <a:r>
              <a:rPr lang="en-US" dirty="0" err="1"/>
              <a:t>քան</a:t>
            </a:r>
            <a:r>
              <a:rPr lang="en-US" dirty="0"/>
              <a:t> </a:t>
            </a:r>
            <a:r>
              <a:rPr lang="en-US" dirty="0" err="1"/>
              <a:t>բենզինով</a:t>
            </a:r>
            <a:r>
              <a:rPr lang="en-US" dirty="0"/>
              <a:t> </a:t>
            </a:r>
            <a:r>
              <a:rPr lang="en-US" dirty="0" err="1"/>
              <a:t>աշխատող</a:t>
            </a:r>
            <a:r>
              <a:rPr lang="en-US" dirty="0"/>
              <a:t> </a:t>
            </a:r>
            <a:r>
              <a:rPr lang="en-US" dirty="0" err="1"/>
              <a:t>ավտոտրանսպորտը</a:t>
            </a:r>
            <a:r>
              <a:rPr lang="en-US" dirty="0"/>
              <a:t>: </a:t>
            </a:r>
            <a:r>
              <a:rPr lang="en-US" dirty="0" err="1"/>
              <a:t>Հայաստանում</a:t>
            </a:r>
            <a:r>
              <a:rPr lang="en-US" dirty="0"/>
              <a:t> </a:t>
            </a:r>
            <a:r>
              <a:rPr lang="en-US" dirty="0" err="1"/>
              <a:t>շահագործվում</a:t>
            </a:r>
            <a:r>
              <a:rPr lang="en-US" dirty="0"/>
              <a:t> է </a:t>
            </a:r>
            <a:r>
              <a:rPr lang="en-US" dirty="0" err="1"/>
              <a:t>մոտ</a:t>
            </a:r>
            <a:r>
              <a:rPr lang="en-US" dirty="0"/>
              <a:t> 335 ԱԳԼՃԿ, </a:t>
            </a:r>
            <a:r>
              <a:rPr lang="en-US" dirty="0" err="1"/>
              <a:t>իսկ</a:t>
            </a:r>
            <a:r>
              <a:rPr lang="en-US" dirty="0"/>
              <a:t> </a:t>
            </a:r>
            <a:r>
              <a:rPr lang="en-US" dirty="0" err="1"/>
              <a:t>դրանց</a:t>
            </a:r>
            <a:r>
              <a:rPr lang="en-US" dirty="0"/>
              <a:t> </a:t>
            </a:r>
            <a:r>
              <a:rPr lang="en-US" dirty="0" err="1"/>
              <a:t>կողմից</a:t>
            </a:r>
            <a:r>
              <a:rPr lang="en-US" dirty="0"/>
              <a:t> </a:t>
            </a:r>
            <a:r>
              <a:rPr lang="en-US" dirty="0" err="1"/>
              <a:t>սպառված</a:t>
            </a:r>
            <a:r>
              <a:rPr lang="en-US" dirty="0"/>
              <a:t> </a:t>
            </a:r>
            <a:r>
              <a:rPr lang="en-US" dirty="0" err="1"/>
              <a:t>գազի</a:t>
            </a:r>
            <a:r>
              <a:rPr lang="en-US" dirty="0"/>
              <a:t> </a:t>
            </a:r>
            <a:r>
              <a:rPr lang="en-US" dirty="0" err="1"/>
              <a:t>ծավալը</a:t>
            </a:r>
            <a:r>
              <a:rPr lang="en-US" dirty="0"/>
              <a:t> </a:t>
            </a:r>
            <a:r>
              <a:rPr lang="en-US" dirty="0" err="1"/>
              <a:t>կազմում</a:t>
            </a:r>
            <a:r>
              <a:rPr lang="en-US" dirty="0"/>
              <a:t> է </a:t>
            </a:r>
            <a:r>
              <a:rPr lang="en-US" dirty="0" err="1"/>
              <a:t>մոտ</a:t>
            </a:r>
            <a:r>
              <a:rPr lang="en-US" dirty="0"/>
              <a:t> 455 </a:t>
            </a:r>
            <a:r>
              <a:rPr lang="en-US" dirty="0" err="1"/>
              <a:t>մլն</a:t>
            </a:r>
            <a:r>
              <a:rPr lang="en-US" dirty="0"/>
              <a:t> </a:t>
            </a:r>
            <a:r>
              <a:rPr lang="en-US" dirty="0" err="1"/>
              <a:t>խմ</a:t>
            </a:r>
            <a:r>
              <a:rPr lang="en-US" dirty="0"/>
              <a:t>: </a:t>
            </a:r>
            <a:r>
              <a:rPr lang="en-US" dirty="0" err="1"/>
              <a:t>Գազի</a:t>
            </a:r>
            <a:r>
              <a:rPr lang="en-US" dirty="0"/>
              <a:t> </a:t>
            </a:r>
            <a:r>
              <a:rPr lang="en-US" dirty="0" err="1"/>
              <a:t>ամենամեծ</a:t>
            </a:r>
            <a:r>
              <a:rPr lang="en-US" dirty="0"/>
              <a:t> </a:t>
            </a:r>
            <a:r>
              <a:rPr lang="en-US" dirty="0" err="1"/>
              <a:t>սպառողը</a:t>
            </a:r>
            <a:r>
              <a:rPr lang="en-US" dirty="0"/>
              <a:t> </a:t>
            </a:r>
            <a:r>
              <a:rPr lang="en-US" dirty="0" err="1"/>
              <a:t>բնակչությունն</a:t>
            </a:r>
            <a:r>
              <a:rPr lang="en-US" dirty="0"/>
              <a:t> է, </a:t>
            </a:r>
            <a:r>
              <a:rPr lang="en-US" dirty="0" err="1"/>
              <a:t>այնուհետև</a:t>
            </a:r>
            <a:r>
              <a:rPr lang="en-US" dirty="0"/>
              <a:t> </a:t>
            </a:r>
            <a:r>
              <a:rPr lang="en-US" dirty="0" err="1"/>
              <a:t>տրանսպորտի</a:t>
            </a:r>
            <a:r>
              <a:rPr lang="en-US" dirty="0"/>
              <a:t> </a:t>
            </a:r>
            <a:r>
              <a:rPr lang="en-US" dirty="0" err="1"/>
              <a:t>ոլորտը</a:t>
            </a:r>
            <a:r>
              <a:rPr lang="en-US" dirty="0"/>
              <a:t>՝ 25 % և </a:t>
            </a:r>
            <a:r>
              <a:rPr lang="en-US" dirty="0" err="1"/>
              <a:t>արդյունաբերությունը</a:t>
            </a:r>
            <a:r>
              <a:rPr lang="en-US" dirty="0"/>
              <a:t>՝ 18 %։  </a:t>
            </a:r>
            <a:endParaRPr dirty="0"/>
          </a:p>
        </p:txBody>
      </p:sp>
      <p:sp>
        <p:nvSpPr>
          <p:cNvPr id="156" name="Shape 15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5566461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2" name="Shape 51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Հողի արտաքին շերտի խաթարում  էրոզիայի պատճառով</a:t>
            </a:r>
            <a:endParaRPr/>
          </a:p>
          <a:p>
            <a:pPr marL="0" lvl="0" indent="0">
              <a:spcBef>
                <a:spcPts val="0"/>
              </a:spcBef>
              <a:spcAft>
                <a:spcPts val="0"/>
              </a:spcAft>
              <a:buClr>
                <a:schemeClr val="dk1"/>
              </a:buClr>
              <a:buSzPts val="1100"/>
              <a:buFont typeface="Arial"/>
              <a:buNone/>
            </a:pPr>
            <a:r>
              <a:rPr lang="en-US"/>
              <a:t>-	Պատմամշակութային և ճարտարապետական հուշարձանների վնասման ռիսկեր</a:t>
            </a:r>
            <a:endParaRPr/>
          </a:p>
          <a:p>
            <a:pPr marL="0" lvl="0" indent="0">
              <a:spcBef>
                <a:spcPts val="0"/>
              </a:spcBef>
              <a:spcAft>
                <a:spcPts val="0"/>
              </a:spcAft>
              <a:buClr>
                <a:schemeClr val="dk1"/>
              </a:buClr>
              <a:buSzPts val="1100"/>
              <a:buFont typeface="Arial"/>
              <a:buNone/>
            </a:pPr>
            <a:r>
              <a:rPr lang="en-US"/>
              <a:t>-	Շինարարության տարածքին մոտ գտնվող շինությունների վնասման ռիսկեր</a:t>
            </a:r>
            <a:endParaRPr/>
          </a:p>
          <a:p>
            <a:pPr marL="0" lvl="0" indent="0">
              <a:spcBef>
                <a:spcPts val="0"/>
              </a:spcBef>
              <a:spcAft>
                <a:spcPts val="0"/>
              </a:spcAft>
              <a:buClr>
                <a:schemeClr val="dk1"/>
              </a:buClr>
              <a:buSzPts val="1100"/>
              <a:buFont typeface="Arial"/>
              <a:buNone/>
            </a:pPr>
            <a:r>
              <a:rPr lang="en-US"/>
              <a:t>-	Տեղի բնակչության ապրելակերպի վա բացասական ազդեցություն աղմուկի պատճառով,</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513" name="Shape 51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Աշխատակիցների առողջությանը վնասի ռիսկեր, եթե անվտանգության կանոնները չեն պահպանվում</a:t>
            </a:r>
            <a:endParaRPr/>
          </a:p>
          <a:p>
            <a:pPr marL="0" lvl="0" indent="0">
              <a:spcBef>
                <a:spcPts val="0"/>
              </a:spcBef>
              <a:spcAft>
                <a:spcPts val="0"/>
              </a:spcAft>
              <a:buClr>
                <a:schemeClr val="dk1"/>
              </a:buClr>
              <a:buSzPts val="1100"/>
              <a:buFont typeface="Arial"/>
              <a:buNone/>
            </a:pPr>
            <a:r>
              <a:rPr lang="en-US"/>
              <a:t>-	Գյուղատնտեսական հողատարածքներում ջրհեղեղի ռիսկ</a:t>
            </a:r>
            <a:endParaRPr/>
          </a:p>
          <a:p>
            <a:pPr marL="0" lvl="0" indent="0">
              <a:spcBef>
                <a:spcPts val="0"/>
              </a:spcBef>
              <a:spcAft>
                <a:spcPts val="0"/>
              </a:spcAft>
              <a:buClr>
                <a:schemeClr val="dk1"/>
              </a:buClr>
              <a:buSzPts val="1100"/>
              <a:buFont typeface="Arial"/>
              <a:buNone/>
            </a:pPr>
            <a:r>
              <a:rPr lang="en-US"/>
              <a:t>-	Ջրային էկոհամակարգրերի վնասման վտանգ, եթե գետում նվազագույն հոսքի պայմանները չեն ապահովում և չափից ավելլի ջուր է հոսում խողովակներով։</a:t>
            </a:r>
            <a:endParaRPr/>
          </a:p>
          <a:p>
            <a:pPr marL="0" lvl="0" indent="0">
              <a:spcBef>
                <a:spcPts val="0"/>
              </a:spcBef>
              <a:spcAft>
                <a:spcPts val="0"/>
              </a:spcAft>
              <a:buClr>
                <a:schemeClr val="dk1"/>
              </a:buClr>
              <a:buSzPts val="1100"/>
              <a:buFont typeface="Arial"/>
              <a:buNone/>
            </a:pPr>
            <a:r>
              <a:rPr lang="en-US"/>
              <a:t>-	Ձկների վտառների միգրացիայի խաթարման ռիսկ, եթե ձկնանցարաններ չեն կառուցվում, որտեղ հարկն է։</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520" name="Shape 52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6" name="Shape 52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Ձկների վտառների ոչնչացման ռիսկ՝ տուրբինի կողմից ներքաշման դեմ միջոցներ չձեռնարկելու դեպքում։</a:t>
            </a:r>
            <a:endParaRPr/>
          </a:p>
          <a:p>
            <a:pPr marL="0" lvl="0" indent="0">
              <a:spcBef>
                <a:spcPts val="0"/>
              </a:spcBef>
              <a:spcAft>
                <a:spcPts val="0"/>
              </a:spcAft>
              <a:buClr>
                <a:schemeClr val="dk1"/>
              </a:buClr>
              <a:buSzPts val="1100"/>
              <a:buFont typeface="Arial"/>
              <a:buNone/>
            </a:pPr>
            <a:r>
              <a:rPr lang="en-US"/>
              <a:t>-	Կեղտահավաքում կուտակվող աղբի թափում չթույլատրված վայրերում։</a:t>
            </a:r>
            <a:endParaRPr/>
          </a:p>
          <a:p>
            <a:pPr marL="0" lvl="0" indent="0">
              <a:spcBef>
                <a:spcPts val="0"/>
              </a:spcBef>
              <a:spcAft>
                <a:spcPts val="0"/>
              </a:spcAft>
              <a:buClr>
                <a:schemeClr val="dk1"/>
              </a:buClr>
              <a:buSzPts val="1100"/>
              <a:buFont typeface="Arial"/>
              <a:buNone/>
            </a:pPr>
            <a:r>
              <a:rPr lang="en-US"/>
              <a:t>-	Աղմուկի և վիբրացիայի բարձր մակարդակ</a:t>
            </a:r>
            <a:endParaRPr/>
          </a:p>
          <a:p>
            <a:pPr marL="0" lvl="0" indent="0">
              <a:spcBef>
                <a:spcPts val="0"/>
              </a:spcBef>
              <a:spcAft>
                <a:spcPts val="0"/>
              </a:spcAft>
              <a:buClr>
                <a:schemeClr val="dk1"/>
              </a:buClr>
              <a:buSzPts val="1100"/>
              <a:buFont typeface="Arial"/>
              <a:buNone/>
            </a:pPr>
            <a:r>
              <a:rPr lang="en-US"/>
              <a:t>-	Գետի և կայանի մոտակա տարածքների աղտոտում յուղանյութերով և կոյուղաջրերով, եթե համապատասխան միջոցներ չեն կիրառվում</a:t>
            </a:r>
            <a:endParaRPr/>
          </a:p>
          <a:p>
            <a:pPr marL="0" lvl="0" indent="0">
              <a:spcBef>
                <a:spcPts val="0"/>
              </a:spcBef>
              <a:spcAft>
                <a:spcPts val="0"/>
              </a:spcAft>
              <a:buClr>
                <a:schemeClr val="dk1"/>
              </a:buClr>
              <a:buSzPts val="1100"/>
              <a:buFont typeface="Arial"/>
              <a:buNone/>
            </a:pPr>
            <a:r>
              <a:rPr lang="en-US"/>
              <a:t>-	Տեսադաշտի վրա բացասական ազդեցություն տգեղ նախագծման պատճառով </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527" name="Shape 52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3" name="Shape 53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Վայրի բնության վրա ազդեցություն հողմակայանի կառուցման և շահագործման ընթացքում, ներառյալ մոտեցնող ճանապարհի, հաղորդալարերի անցկացման, օժանդակ շինությունների կառուցումը</a:t>
            </a:r>
            <a:endParaRPr/>
          </a:p>
          <a:p>
            <a:pPr marL="0" lvl="0" indent="0">
              <a:spcBef>
                <a:spcPts val="0"/>
              </a:spcBef>
              <a:spcAft>
                <a:spcPts val="0"/>
              </a:spcAft>
              <a:buClr>
                <a:schemeClr val="dk1"/>
              </a:buClr>
              <a:buSzPts val="1100"/>
              <a:buFont typeface="Arial"/>
              <a:buNone/>
            </a:pPr>
            <a:r>
              <a:rPr lang="en-US"/>
              <a:t>-	Թռչունների վերացում (ինչպես տեղական, այնպես էլ չվող տեսակներ) հողմակներին հարվածելու պատճառով</a:t>
            </a:r>
            <a:endParaRPr/>
          </a:p>
          <a:p>
            <a:pPr marL="0" lvl="0" indent="0">
              <a:spcBef>
                <a:spcPts val="0"/>
              </a:spcBef>
              <a:spcAft>
                <a:spcPts val="0"/>
              </a:spcAft>
              <a:buClr>
                <a:schemeClr val="dk1"/>
              </a:buClr>
              <a:buSzPts val="1100"/>
              <a:buFont typeface="Arial"/>
              <a:buNone/>
            </a:pPr>
            <a:r>
              <a:rPr lang="en-US"/>
              <a:t>-	Թռչունների բների տեղափոխություն աղմուկի մակարդակի բարձրացման պատճառով</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
        <p:nvSpPr>
          <p:cNvPr id="534" name="Shape 53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Մոտակա բնակչության անհանգստացման ռիսկեր՝ տուրբինների շինարարության և շահագործման աղմուկի պատճառով </a:t>
            </a:r>
            <a:endParaRPr/>
          </a:p>
          <a:p>
            <a:pPr marL="0" lvl="0" indent="0">
              <a:spcBef>
                <a:spcPts val="0"/>
              </a:spcBef>
              <a:spcAft>
                <a:spcPts val="0"/>
              </a:spcAft>
              <a:buClr>
                <a:schemeClr val="dk1"/>
              </a:buClr>
              <a:buSzPts val="1100"/>
              <a:buFont typeface="Arial"/>
              <a:buNone/>
            </a:pPr>
            <a:r>
              <a:rPr lang="en-US"/>
              <a:t>-	Հողի էրոզիա, եթե շինհրապարակի հողի պաստառի պատշաճ վերականգնում չի արվել</a:t>
            </a:r>
            <a:endParaRPr/>
          </a:p>
          <a:p>
            <a:pPr marL="0" lvl="0" indent="0">
              <a:spcBef>
                <a:spcPts val="0"/>
              </a:spcBef>
              <a:spcAft>
                <a:spcPts val="0"/>
              </a:spcAft>
              <a:buClr>
                <a:schemeClr val="dk1"/>
              </a:buClr>
              <a:buSzPts val="1100"/>
              <a:buFont typeface="Arial"/>
              <a:buNone/>
            </a:pPr>
            <a:r>
              <a:rPr lang="en-US"/>
              <a:t>-	 Տեղանքի աղտոտում շինարարական և կենցաղային աղբով</a:t>
            </a:r>
            <a:endParaRPr/>
          </a:p>
          <a:p>
            <a:pPr marL="0" lvl="0" indent="0" rtl="0">
              <a:spcBef>
                <a:spcPts val="0"/>
              </a:spcBef>
              <a:spcAft>
                <a:spcPts val="0"/>
              </a:spcAft>
              <a:buNone/>
            </a:pPr>
            <a:r>
              <a:rPr lang="en-US"/>
              <a:t>-	 Բնական տեսադաշտի խաթարում</a:t>
            </a:r>
            <a:endParaRPr/>
          </a:p>
        </p:txBody>
      </p:sp>
      <p:sp>
        <p:nvSpPr>
          <p:cNvPr id="541" name="Shape 54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Հայաստանը չունի նավթի կամ բնական գազի հաստատված պաշարներ և հանածո վառելիքի ռեսուրսների մեծ մասը ներկրում է Ռուսաստանից և Իրանից: Թեև Հայաստանն ունի վերականգնվող էներգիայի բավարար ներուժ, սակայն ապավինում է ներկրված բնական գազին՝ արտադրելու էլեկտրաէներգիայի 40 տոկոսը և ջերմային էներգիայի մեծ մասը։ Ներկրումներից կախվածությունը Հայաստանի էներգետիկ ոլորտը դարձնում է խիստ զգայուն վառելիքի մատակարարման ընդհատումների և գնի անկայունության նկատմամբ։ 1991թ. Խորհրդային Միությունից անկախություն ձեռք բերելուց հետո երկիրը տարիներ շարունակ տառապում էր էներգետիկ դեֆիցիտից։ Թեև էներգետիկ ոլորտը վերջին քսան տարիներին հաղթահարել է ճգնաժամը՝ որոշակի  բարեփոխումների շնորհիվ, սակայն դեռևս խիստ զգայուն է էներգակիրների ներկրման գների և մատակարարման առումով։  </a:t>
            </a:r>
            <a:endParaRPr/>
          </a:p>
        </p:txBody>
      </p:sp>
      <p:sp>
        <p:nvSpPr>
          <p:cNvPr id="548" name="Shape 54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Էլեկտրաէներգիայի գները վերջին տարիներին բարձրացել են՝ բնական գազի ներմուծման գնի հետ կապված։ 2005 թվականից սկսած բնական գազի սակագները վերջնական օգտագործողների համար բարձրացել են 170 տոկոսով։ Այս ժամանակահատվածում գազի և էլեկտրաէներգիայի մատչելիությունը երկրում դարձել է հիմնախնդիր՝ թեպետ Հայաստանի բնակչության մեծ մասն ունի էլեկտրականության և բնական գազի միացումներ։ Այդուհանդերձ, քանի որ բնակչության մեկ երրորդից ավելին ապրում է աղքատության մեջ, բազմաթիվ սպառողներ ի վիճակի չեն վճարելու բավականաչափ էներգիայի համար՝ ջեռուցելու իրենց բնակարանները։ Երբ էլեկտրաէներգիայի գները բարձրանում են, սպառողներից շատերը մնում են առանց ջերմության, և գյուղական վայրերում որոշ սպառողներ դիմում են ապօրինի ծառահատումների Հայաստանի խիստ տուժած անտառներում, կամ օգտագործում են հեղուկ դիզելային վառելիք, աթար։ Սա իր հետ բերում է բնապահպանական, առողջական և սոցիալական լուրջ խնդիրներ։ </a:t>
            </a:r>
            <a:endParaRPr/>
          </a:p>
        </p:txBody>
      </p:sp>
      <p:sp>
        <p:nvSpPr>
          <p:cNvPr id="555" name="Shape 55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1" name="Shape 56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62" name="Shape 56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Հայաստանի</a:t>
            </a:r>
            <a:r>
              <a:rPr lang="en-US" dirty="0"/>
              <a:t> </a:t>
            </a:r>
            <a:r>
              <a:rPr lang="en-US" dirty="0" err="1"/>
              <a:t>էլեկտրաէներգիայի</a:t>
            </a:r>
            <a:r>
              <a:rPr lang="en-US" dirty="0"/>
              <a:t> </a:t>
            </a:r>
            <a:r>
              <a:rPr lang="en-US" dirty="0" err="1"/>
              <a:t>արտադական</a:t>
            </a:r>
            <a:r>
              <a:rPr lang="en-US" dirty="0"/>
              <a:t> </a:t>
            </a:r>
            <a:r>
              <a:rPr lang="en-US" dirty="0" err="1"/>
              <a:t>հզորությունը</a:t>
            </a:r>
            <a:r>
              <a:rPr lang="en-US" dirty="0"/>
              <a:t> </a:t>
            </a:r>
            <a:r>
              <a:rPr lang="en-US" dirty="0" err="1"/>
              <a:t>կազմված</a:t>
            </a:r>
            <a:r>
              <a:rPr lang="en-US" dirty="0"/>
              <a:t> է </a:t>
            </a:r>
            <a:r>
              <a:rPr lang="en-US" dirty="0" err="1"/>
              <a:t>հետևյալից</a:t>
            </a:r>
            <a:r>
              <a:rPr lang="en-US" dirty="0"/>
              <a:t>․ 2433 </a:t>
            </a:r>
            <a:r>
              <a:rPr lang="en-US" dirty="0" err="1"/>
              <a:t>ՄՎտ</a:t>
            </a:r>
            <a:r>
              <a:rPr lang="en-US" dirty="0"/>
              <a:t> </a:t>
            </a:r>
            <a:r>
              <a:rPr lang="en-US" dirty="0" err="1"/>
              <a:t>ջերմային</a:t>
            </a:r>
            <a:r>
              <a:rPr lang="en-US" dirty="0"/>
              <a:t> (</a:t>
            </a:r>
            <a:r>
              <a:rPr lang="en-US" dirty="0" err="1"/>
              <a:t>գործում</a:t>
            </a:r>
            <a:r>
              <a:rPr lang="en-US" dirty="0"/>
              <a:t> է 1380 </a:t>
            </a:r>
            <a:r>
              <a:rPr lang="en-US" dirty="0" err="1"/>
              <a:t>ՄՎտ</a:t>
            </a:r>
            <a:r>
              <a:rPr lang="en-US" dirty="0"/>
              <a:t>-ը), 815 </a:t>
            </a:r>
            <a:r>
              <a:rPr lang="en-US" dirty="0" err="1"/>
              <a:t>Մվտ</a:t>
            </a:r>
            <a:r>
              <a:rPr lang="en-US" dirty="0"/>
              <a:t> </a:t>
            </a:r>
            <a:r>
              <a:rPr lang="en-US" dirty="0" err="1"/>
              <a:t>միջուկային</a:t>
            </a:r>
            <a:r>
              <a:rPr lang="en-US" dirty="0"/>
              <a:t> (</a:t>
            </a:r>
            <a:r>
              <a:rPr lang="en-US" dirty="0" err="1"/>
              <a:t>գործում</a:t>
            </a:r>
            <a:r>
              <a:rPr lang="en-US" dirty="0"/>
              <a:t> է 407.5 </a:t>
            </a:r>
            <a:r>
              <a:rPr lang="en-US" dirty="0" err="1"/>
              <a:t>ՄՎտ</a:t>
            </a:r>
            <a:r>
              <a:rPr lang="en-US" dirty="0"/>
              <a:t>), 1182 </a:t>
            </a:r>
            <a:r>
              <a:rPr lang="en-US" dirty="0" err="1"/>
              <a:t>ՄՎտ</a:t>
            </a:r>
            <a:r>
              <a:rPr lang="en-US" dirty="0"/>
              <a:t> </a:t>
            </a:r>
            <a:r>
              <a:rPr lang="en-US" dirty="0" err="1"/>
              <a:t>հիդրո</a:t>
            </a:r>
            <a:r>
              <a:rPr lang="en-US" dirty="0"/>
              <a:t> և 2.6 </a:t>
            </a:r>
            <a:r>
              <a:rPr lang="en-US" dirty="0" err="1"/>
              <a:t>ՄՎտ</a:t>
            </a:r>
            <a:r>
              <a:rPr lang="en-US" dirty="0"/>
              <a:t> </a:t>
            </a:r>
            <a:r>
              <a:rPr lang="en-US" dirty="0" err="1"/>
              <a:t>հողմային</a:t>
            </a:r>
            <a:r>
              <a:rPr lang="en-US" dirty="0"/>
              <a:t> </a:t>
            </a:r>
            <a:r>
              <a:rPr lang="en-US" dirty="0" err="1"/>
              <a:t>կայաններ</a:t>
            </a:r>
            <a:r>
              <a:rPr lang="en-US" dirty="0"/>
              <a:t>։ </a:t>
            </a:r>
            <a:r>
              <a:rPr lang="en-US" dirty="0" err="1"/>
              <a:t>Հզորությունների</a:t>
            </a:r>
            <a:r>
              <a:rPr lang="en-US" dirty="0"/>
              <a:t> </a:t>
            </a:r>
            <a:r>
              <a:rPr lang="en-US" dirty="0" err="1"/>
              <a:t>մոտ</a:t>
            </a:r>
            <a:r>
              <a:rPr lang="en-US" dirty="0"/>
              <a:t> 50%-ն </a:t>
            </a:r>
            <a:r>
              <a:rPr lang="en-US" dirty="0" err="1"/>
              <a:t>ունեն</a:t>
            </a:r>
            <a:r>
              <a:rPr lang="en-US" dirty="0"/>
              <a:t> 40 </a:t>
            </a:r>
            <a:r>
              <a:rPr lang="en-US" dirty="0" err="1"/>
              <a:t>տարվա</a:t>
            </a:r>
            <a:r>
              <a:rPr lang="en-US" dirty="0"/>
              <a:t> </a:t>
            </a:r>
            <a:r>
              <a:rPr lang="en-US" dirty="0" err="1"/>
              <a:t>հնություն</a:t>
            </a:r>
            <a:r>
              <a:rPr lang="en-US" dirty="0"/>
              <a:t> և </a:t>
            </a:r>
            <a:r>
              <a:rPr lang="en-US" dirty="0" err="1"/>
              <a:t>ենթակա</a:t>
            </a:r>
            <a:r>
              <a:rPr lang="en-US" dirty="0"/>
              <a:t> </a:t>
            </a:r>
            <a:r>
              <a:rPr lang="en-US" dirty="0" err="1"/>
              <a:t>են</a:t>
            </a:r>
            <a:r>
              <a:rPr lang="en-US" dirty="0"/>
              <a:t> </a:t>
            </a:r>
            <a:r>
              <a:rPr lang="en-US" dirty="0" err="1"/>
              <a:t>փակվելու</a:t>
            </a:r>
            <a:r>
              <a:rPr lang="en-US" dirty="0"/>
              <a:t> </a:t>
            </a:r>
            <a:r>
              <a:rPr lang="en-US" dirty="0" err="1"/>
              <a:t>կարճաժամկետ</a:t>
            </a:r>
            <a:r>
              <a:rPr lang="en-US" dirty="0"/>
              <a:t> և </a:t>
            </a:r>
            <a:r>
              <a:rPr lang="en-US" dirty="0" err="1"/>
              <a:t>միջնաժամկետ</a:t>
            </a:r>
            <a:r>
              <a:rPr lang="en-US" dirty="0"/>
              <a:t> </a:t>
            </a:r>
            <a:r>
              <a:rPr lang="en-US" dirty="0" err="1"/>
              <a:t>հեռանկարում</a:t>
            </a:r>
            <a:r>
              <a:rPr lang="en-US" dirty="0"/>
              <a:t>։ </a:t>
            </a:r>
            <a:r>
              <a:rPr lang="en-US" dirty="0" err="1"/>
              <a:t>Մեծամորի</a:t>
            </a:r>
            <a:r>
              <a:rPr lang="en-US" dirty="0"/>
              <a:t> </a:t>
            </a:r>
            <a:r>
              <a:rPr lang="en-US" dirty="0" err="1"/>
              <a:t>ատոմակայանի</a:t>
            </a:r>
            <a:r>
              <a:rPr lang="en-US" dirty="0"/>
              <a:t> </a:t>
            </a:r>
            <a:r>
              <a:rPr lang="en-US" dirty="0" err="1"/>
              <a:t>գործողությունը</a:t>
            </a:r>
            <a:r>
              <a:rPr lang="en-US" dirty="0"/>
              <a:t> </a:t>
            </a:r>
            <a:r>
              <a:rPr lang="en-US" dirty="0" err="1"/>
              <a:t>երկարաձգվել</a:t>
            </a:r>
            <a:r>
              <a:rPr lang="en-US" dirty="0"/>
              <a:t> է </a:t>
            </a:r>
            <a:r>
              <a:rPr lang="en-US" dirty="0" err="1"/>
              <a:t>մինչև</a:t>
            </a:r>
            <a:r>
              <a:rPr lang="en-US" dirty="0"/>
              <a:t> 2026թ․։</a:t>
            </a:r>
            <a:endParaRPr dirty="0"/>
          </a:p>
          <a:p>
            <a:pPr marL="0" lvl="0" indent="0">
              <a:spcBef>
                <a:spcPts val="0"/>
              </a:spcBef>
              <a:spcAft>
                <a:spcPts val="0"/>
              </a:spcAft>
              <a:buNone/>
            </a:pPr>
            <a:r>
              <a:rPr lang="en-US" dirty="0" err="1"/>
              <a:t>Հայաստանի</a:t>
            </a:r>
            <a:r>
              <a:rPr lang="en-US" dirty="0"/>
              <a:t> </a:t>
            </a:r>
            <a:r>
              <a:rPr lang="en-US" dirty="0" err="1"/>
              <a:t>էլեկտրաէներգետիկ</a:t>
            </a:r>
            <a:r>
              <a:rPr lang="en-US" dirty="0"/>
              <a:t> </a:t>
            </a:r>
            <a:r>
              <a:rPr lang="en-US" dirty="0" err="1"/>
              <a:t>համակարգի</a:t>
            </a:r>
            <a:r>
              <a:rPr lang="en-US" dirty="0"/>
              <a:t> </a:t>
            </a:r>
            <a:r>
              <a:rPr lang="en-US" dirty="0" err="1"/>
              <a:t>ընդամենը</a:t>
            </a:r>
            <a:r>
              <a:rPr lang="en-US" dirty="0"/>
              <a:t> </a:t>
            </a:r>
            <a:r>
              <a:rPr lang="en-US" dirty="0" err="1"/>
              <a:t>տեղակայված</a:t>
            </a:r>
            <a:r>
              <a:rPr lang="en-US" dirty="0"/>
              <a:t> </a:t>
            </a:r>
            <a:r>
              <a:rPr lang="en-US" dirty="0" err="1"/>
              <a:t>հզորությունը</a:t>
            </a:r>
            <a:r>
              <a:rPr lang="en-US" dirty="0"/>
              <a:t> 4,200 </a:t>
            </a:r>
            <a:r>
              <a:rPr lang="en-US" dirty="0" err="1"/>
              <a:t>մեգաՎատտ</a:t>
            </a:r>
            <a:r>
              <a:rPr lang="en-US" dirty="0"/>
              <a:t> է (</a:t>
            </a:r>
            <a:r>
              <a:rPr lang="en-US" dirty="0" err="1"/>
              <a:t>ՄՎտ</a:t>
            </a:r>
            <a:r>
              <a:rPr lang="en-US" dirty="0"/>
              <a:t>), </a:t>
            </a:r>
            <a:r>
              <a:rPr lang="en-US" dirty="0" err="1"/>
              <a:t>որի</a:t>
            </a:r>
            <a:r>
              <a:rPr lang="en-US" dirty="0"/>
              <a:t> 55%-ն է (2,300 </a:t>
            </a:r>
            <a:r>
              <a:rPr lang="en-US" dirty="0" err="1"/>
              <a:t>ՄՎտ</a:t>
            </a:r>
            <a:r>
              <a:rPr lang="en-US" dirty="0"/>
              <a:t>)՝ </a:t>
            </a:r>
            <a:r>
              <a:rPr lang="en-US" dirty="0" err="1"/>
              <a:t>գործող</a:t>
            </a:r>
            <a:r>
              <a:rPr lang="en-US" dirty="0"/>
              <a:t>: </a:t>
            </a:r>
            <a:r>
              <a:rPr lang="en-US" dirty="0" err="1"/>
              <a:t>Մեծամորի</a:t>
            </a:r>
            <a:r>
              <a:rPr lang="en-US" dirty="0"/>
              <a:t> </a:t>
            </a:r>
            <a:r>
              <a:rPr lang="en-US" dirty="0" err="1"/>
              <a:t>ատոմային</a:t>
            </a:r>
            <a:r>
              <a:rPr lang="en-US" dirty="0"/>
              <a:t> </a:t>
            </a:r>
            <a:r>
              <a:rPr lang="en-US" dirty="0" err="1"/>
              <a:t>էլետրակայանը</a:t>
            </a:r>
            <a:r>
              <a:rPr lang="en-US" dirty="0"/>
              <a:t> (ԱԷԿ), </a:t>
            </a:r>
            <a:r>
              <a:rPr lang="en-US" dirty="0" err="1"/>
              <a:t>ջերմային</a:t>
            </a:r>
            <a:r>
              <a:rPr lang="en-US" dirty="0"/>
              <a:t> </a:t>
            </a:r>
            <a:r>
              <a:rPr lang="en-US" dirty="0" err="1"/>
              <a:t>էլեկտրակայանները</a:t>
            </a:r>
            <a:r>
              <a:rPr lang="en-US" dirty="0"/>
              <a:t> և </a:t>
            </a:r>
            <a:r>
              <a:rPr lang="en-US" dirty="0" err="1"/>
              <a:t>հիդրոէլեկտրակայանները</a:t>
            </a:r>
            <a:r>
              <a:rPr lang="en-US" dirty="0"/>
              <a:t> </a:t>
            </a:r>
            <a:r>
              <a:rPr lang="en-US" dirty="0" err="1"/>
              <a:t>կազմում</a:t>
            </a:r>
            <a:r>
              <a:rPr lang="en-US" dirty="0"/>
              <a:t> </a:t>
            </a:r>
            <a:r>
              <a:rPr lang="en-US" dirty="0" err="1"/>
              <a:t>են</a:t>
            </a:r>
            <a:r>
              <a:rPr lang="en-US" dirty="0"/>
              <a:t> </a:t>
            </a:r>
            <a:r>
              <a:rPr lang="en-US" dirty="0" err="1"/>
              <a:t>բոլոր</a:t>
            </a:r>
            <a:r>
              <a:rPr lang="en-US" dirty="0"/>
              <a:t> </a:t>
            </a:r>
            <a:r>
              <a:rPr lang="en-US" dirty="0" err="1"/>
              <a:t>տեղակայված</a:t>
            </a:r>
            <a:r>
              <a:rPr lang="en-US" dirty="0"/>
              <a:t> </a:t>
            </a:r>
            <a:r>
              <a:rPr lang="en-US" dirty="0" err="1"/>
              <a:t>արտադրող</a:t>
            </a:r>
            <a:r>
              <a:rPr lang="en-US" dirty="0"/>
              <a:t> </a:t>
            </a:r>
            <a:r>
              <a:rPr lang="en-US" dirty="0" err="1"/>
              <a:t>հզորությունների</a:t>
            </a:r>
            <a:r>
              <a:rPr lang="en-US" dirty="0"/>
              <a:t> </a:t>
            </a:r>
            <a:r>
              <a:rPr lang="en-US" dirty="0" err="1"/>
              <a:t>գրեթե</a:t>
            </a:r>
            <a:r>
              <a:rPr lang="en-US" dirty="0"/>
              <a:t> </a:t>
            </a:r>
            <a:r>
              <a:rPr lang="en-US" dirty="0" err="1"/>
              <a:t>ամբողջը</a:t>
            </a:r>
            <a:r>
              <a:rPr lang="en-US" dirty="0"/>
              <a:t>: ԱԷԿ-ն </a:t>
            </a:r>
            <a:r>
              <a:rPr lang="en-US" dirty="0" err="1"/>
              <a:t>ու</a:t>
            </a:r>
            <a:r>
              <a:rPr lang="en-US" dirty="0"/>
              <a:t> </a:t>
            </a:r>
            <a:r>
              <a:rPr lang="en-US" dirty="0" err="1"/>
              <a:t>հիդրոէլեկտակայանները</a:t>
            </a:r>
            <a:r>
              <a:rPr lang="en-US" dirty="0"/>
              <a:t> </a:t>
            </a:r>
            <a:r>
              <a:rPr lang="en-US" dirty="0" err="1"/>
              <a:t>ապահովում</a:t>
            </a:r>
            <a:r>
              <a:rPr lang="en-US" dirty="0"/>
              <a:t> </a:t>
            </a:r>
            <a:r>
              <a:rPr lang="en-US" dirty="0" err="1"/>
              <a:t>են</a:t>
            </a:r>
            <a:r>
              <a:rPr lang="en-US" dirty="0"/>
              <a:t> </a:t>
            </a:r>
            <a:r>
              <a:rPr lang="en-US" dirty="0" err="1"/>
              <a:t>բազային</a:t>
            </a:r>
            <a:r>
              <a:rPr lang="en-US" dirty="0"/>
              <a:t> </a:t>
            </a:r>
            <a:r>
              <a:rPr lang="en-US" dirty="0" err="1"/>
              <a:t>կարողությունները</a:t>
            </a:r>
            <a:r>
              <a:rPr lang="en-US" dirty="0"/>
              <a:t>, </a:t>
            </a:r>
            <a:r>
              <a:rPr lang="en-US" dirty="0" err="1"/>
              <a:t>մինչդեռ</a:t>
            </a:r>
            <a:r>
              <a:rPr lang="en-US" dirty="0"/>
              <a:t> </a:t>
            </a:r>
            <a:r>
              <a:rPr lang="en-US" dirty="0" err="1"/>
              <a:t>ջերմային</a:t>
            </a:r>
            <a:r>
              <a:rPr lang="en-US" dirty="0"/>
              <a:t> </a:t>
            </a:r>
            <a:r>
              <a:rPr lang="en-US" dirty="0" err="1"/>
              <a:t>էլեկտրակայաններն</a:t>
            </a:r>
            <a:r>
              <a:rPr lang="en-US" dirty="0"/>
              <a:t> </a:t>
            </a:r>
            <a:r>
              <a:rPr lang="en-US" dirty="0" err="1"/>
              <a:t>օգտագործվում</a:t>
            </a:r>
            <a:r>
              <a:rPr lang="en-US" dirty="0"/>
              <a:t> </a:t>
            </a:r>
            <a:r>
              <a:rPr lang="en-US" dirty="0" err="1"/>
              <a:t>են</a:t>
            </a:r>
            <a:r>
              <a:rPr lang="en-US" dirty="0"/>
              <a:t> </a:t>
            </a:r>
            <a:r>
              <a:rPr lang="en-US" dirty="0" err="1"/>
              <a:t>ձմեռային</a:t>
            </a:r>
            <a:r>
              <a:rPr lang="en-US" dirty="0"/>
              <a:t> </a:t>
            </a:r>
            <a:r>
              <a:rPr lang="en-US" dirty="0" err="1"/>
              <a:t>պիկերի</a:t>
            </a:r>
            <a:r>
              <a:rPr lang="en-US" dirty="0"/>
              <a:t> </a:t>
            </a:r>
            <a:r>
              <a:rPr lang="en-US" dirty="0" err="1"/>
              <a:t>պահանջարկը</a:t>
            </a:r>
            <a:r>
              <a:rPr lang="en-US" dirty="0"/>
              <a:t> </a:t>
            </a:r>
            <a:r>
              <a:rPr lang="en-US" dirty="0" err="1"/>
              <a:t>բավարարելու</a:t>
            </a:r>
            <a:r>
              <a:rPr lang="en-US" dirty="0"/>
              <a:t> և </a:t>
            </a:r>
            <a:r>
              <a:rPr lang="en-US" dirty="0" err="1"/>
              <a:t>բազային</a:t>
            </a:r>
            <a:r>
              <a:rPr lang="en-US" dirty="0"/>
              <a:t> </a:t>
            </a:r>
            <a:r>
              <a:rPr lang="en-US" dirty="0" err="1"/>
              <a:t>կարիքների</a:t>
            </a:r>
            <a:r>
              <a:rPr lang="en-US" dirty="0"/>
              <a:t> </a:t>
            </a:r>
            <a:r>
              <a:rPr lang="en-US" dirty="0" err="1"/>
              <a:t>ապահովման</a:t>
            </a:r>
            <a:r>
              <a:rPr lang="en-US" dirty="0"/>
              <a:t> </a:t>
            </a:r>
            <a:r>
              <a:rPr lang="en-US" dirty="0" err="1"/>
              <a:t>համար</a:t>
            </a:r>
            <a:r>
              <a:rPr lang="en-US" dirty="0"/>
              <a:t>, </a:t>
            </a:r>
            <a:r>
              <a:rPr lang="en-US" dirty="0" err="1"/>
              <a:t>երբ</a:t>
            </a:r>
            <a:r>
              <a:rPr lang="en-US" dirty="0"/>
              <a:t> ԱԷԿ-ն </a:t>
            </a:r>
            <a:r>
              <a:rPr lang="en-US" dirty="0" err="1"/>
              <a:t>անջատվում</a:t>
            </a:r>
            <a:r>
              <a:rPr lang="en-US" dirty="0"/>
              <a:t> է </a:t>
            </a:r>
            <a:r>
              <a:rPr lang="en-US" dirty="0" err="1"/>
              <a:t>ցանցից</a:t>
            </a:r>
            <a:r>
              <a:rPr lang="en-US" dirty="0"/>
              <a:t>՝ </a:t>
            </a:r>
            <a:r>
              <a:rPr lang="en-US" dirty="0" err="1"/>
              <a:t>վերազինման</a:t>
            </a:r>
            <a:r>
              <a:rPr lang="en-US" dirty="0"/>
              <a:t> </a:t>
            </a:r>
            <a:r>
              <a:rPr lang="en-US" dirty="0" err="1"/>
              <a:t>համար</a:t>
            </a:r>
            <a:r>
              <a:rPr lang="en-US" dirty="0"/>
              <a:t>: </a:t>
            </a:r>
            <a:r>
              <a:rPr lang="en-US" dirty="0" err="1"/>
              <a:t>Ջերմային</a:t>
            </a:r>
            <a:r>
              <a:rPr lang="en-US" dirty="0"/>
              <a:t> </a:t>
            </a:r>
            <a:r>
              <a:rPr lang="en-US" dirty="0" err="1"/>
              <a:t>էլեկտրակայաններն</a:t>
            </a:r>
            <a:r>
              <a:rPr lang="en-US" dirty="0"/>
              <a:t> </a:t>
            </a:r>
            <a:r>
              <a:rPr lang="en-US" dirty="0" err="1"/>
              <a:t>այրում</a:t>
            </a:r>
            <a:r>
              <a:rPr lang="en-US" dirty="0"/>
              <a:t> </a:t>
            </a:r>
            <a:r>
              <a:rPr lang="en-US" dirty="0" err="1"/>
              <a:t>են</a:t>
            </a:r>
            <a:r>
              <a:rPr lang="en-US" dirty="0"/>
              <a:t> </a:t>
            </a:r>
            <a:r>
              <a:rPr lang="en-US" dirty="0" err="1"/>
              <a:t>ներմուծվող</a:t>
            </a:r>
            <a:r>
              <a:rPr lang="en-US" dirty="0"/>
              <a:t> </a:t>
            </a:r>
            <a:r>
              <a:rPr lang="en-US" dirty="0" err="1"/>
              <a:t>բնական</a:t>
            </a:r>
            <a:r>
              <a:rPr lang="en-US" dirty="0"/>
              <a:t> </a:t>
            </a:r>
            <a:r>
              <a:rPr lang="en-US" dirty="0" err="1"/>
              <a:t>գազը</a:t>
            </a:r>
            <a:r>
              <a:rPr lang="en-US" dirty="0"/>
              <a:t>: ԱԷԿ-ի </a:t>
            </a:r>
            <a:r>
              <a:rPr lang="en-US" dirty="0" err="1"/>
              <a:t>լիցքավորման</a:t>
            </a:r>
            <a:r>
              <a:rPr lang="en-US" dirty="0"/>
              <a:t> </a:t>
            </a:r>
            <a:r>
              <a:rPr lang="en-US" dirty="0" err="1"/>
              <a:t>համար</a:t>
            </a:r>
            <a:r>
              <a:rPr lang="en-US" dirty="0"/>
              <a:t> </a:t>
            </a:r>
            <a:r>
              <a:rPr lang="en-US" dirty="0" err="1"/>
              <a:t>ուրանը</a:t>
            </a:r>
            <a:r>
              <a:rPr lang="en-US" dirty="0"/>
              <a:t> </a:t>
            </a:r>
            <a:r>
              <a:rPr lang="en-US" dirty="0" err="1"/>
              <a:t>ներմուծվում</a:t>
            </a:r>
            <a:r>
              <a:rPr lang="en-US" dirty="0"/>
              <a:t> է </a:t>
            </a:r>
            <a:r>
              <a:rPr lang="en-US" dirty="0" err="1"/>
              <a:t>Ռուսաստանի</a:t>
            </a:r>
            <a:r>
              <a:rPr lang="en-US" dirty="0"/>
              <a:t> </a:t>
            </a:r>
            <a:r>
              <a:rPr lang="en-US" dirty="0" err="1"/>
              <a:t>Դաշնությունից</a:t>
            </a:r>
            <a:r>
              <a:rPr lang="en-US" dirty="0"/>
              <a:t>: </a:t>
            </a:r>
            <a:endParaRPr dirty="0"/>
          </a:p>
        </p:txBody>
      </p:sp>
      <p:sp>
        <p:nvSpPr>
          <p:cNvPr id="142" name="Shape 14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96354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hy-AM" sz="1200" b="0" i="0" u="none" strike="noStrike" cap="none" dirty="0">
                <a:solidFill>
                  <a:schemeClr val="dk1"/>
                </a:solidFill>
                <a:effectLst/>
                <a:latin typeface="Calibri"/>
                <a:ea typeface="Calibri"/>
                <a:cs typeface="Calibri"/>
                <a:sym typeface="Calibri"/>
              </a:rPr>
              <a:t>Հայաստանը բավարար էլեկտրականություն է արտադրում բավարարելու ներքին պահանջարկը: Այն նաև առևտուր է իրականացնում հարևան երկրների հետ, արտահանելով ավելին, քան ներմուծում է: Արտադրվող հզորության 31%-ը ատոմային, 28%-ը՝ հիդրո և 41%-ը՝ ջերմաէներգիան է (օգտագործելով ներմուծվող բնական գազը): </a:t>
            </a:r>
            <a:endParaRPr lang="en-US" sz="1200" b="0" i="0" u="none" strike="noStrike" cap="none" dirty="0">
              <a:solidFill>
                <a:schemeClr val="dk1"/>
              </a:solidFill>
              <a:effectLst/>
              <a:latin typeface="Calibri"/>
              <a:ea typeface="Calibri"/>
              <a:cs typeface="Calibri"/>
              <a:sym typeface="Calibri"/>
            </a:endParaRPr>
          </a:p>
          <a:p>
            <a:r>
              <a:rPr lang="hy-AM" sz="1200" b="0" i="0" u="none" strike="noStrike" cap="none" dirty="0">
                <a:solidFill>
                  <a:schemeClr val="dk1"/>
                </a:solidFill>
                <a:effectLst/>
                <a:latin typeface="Calibri"/>
                <a:ea typeface="Calibri"/>
                <a:cs typeface="Calibri"/>
                <a:sym typeface="Calibri"/>
              </a:rPr>
              <a:t>Հայաստանում արտադրված և Էլեկտրական ցանցեր առաքված էլեկտրաէներգիան 2017թվականին կազմել է 6,414 մլն․ կՎտժ, որից միջուկային էներգիա՝ 2,411.4 մլն․ կՎտժ, ջերմային կայաններից՝ 1,587 մլն․ կՎտժ, հիդրոէլեկտրակայաններից՝ 1,570.2 մլն․ կՎտժ, փոքր ՀԷԿ՝ 842.9 մլն․ կՎտժ, հողմակայաններից՝ 2.1 մլն․ կՎտժ, արևային՝ 0.54 մլն․ կՎտժ։</a:t>
            </a:r>
            <a:endParaRPr dirty="0"/>
          </a:p>
        </p:txBody>
      </p:sp>
      <p:sp>
        <p:nvSpPr>
          <p:cNvPr id="163" name="Shape 16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hy-AM" sz="1200" b="1" i="0" u="none" strike="noStrike" cap="none" dirty="0">
                <a:solidFill>
                  <a:schemeClr val="dk1"/>
                </a:solidFill>
                <a:effectLst/>
                <a:latin typeface="Calibri"/>
                <a:ea typeface="Calibri"/>
                <a:cs typeface="Calibri"/>
                <a:sym typeface="Calibri"/>
              </a:rPr>
              <a:t>Վերականգնվող էներգիա</a:t>
            </a:r>
            <a:r>
              <a:rPr lang="en-US" sz="1200" b="0" i="0" u="none" strike="noStrike" cap="none" dirty="0">
                <a:solidFill>
                  <a:schemeClr val="dk1"/>
                </a:solidFill>
                <a:effectLst/>
                <a:latin typeface="Calibri"/>
                <a:ea typeface="Calibri"/>
                <a:cs typeface="Calibri"/>
                <a:sym typeface="Calibri"/>
              </a:rPr>
              <a:t> </a:t>
            </a:r>
            <a:r>
              <a:rPr lang="hy-AM" sz="1200" b="0" i="0" u="none" strike="noStrike" cap="none" dirty="0">
                <a:solidFill>
                  <a:schemeClr val="dk1"/>
                </a:solidFill>
                <a:effectLst/>
                <a:latin typeface="Calibri"/>
                <a:ea typeface="Calibri"/>
                <a:cs typeface="Calibri"/>
                <a:sym typeface="Calibri"/>
              </a:rPr>
              <a:t>նշանակում է էներգիա՝ ստացված վերականգնվող ոչ-հանածո աղբյուրներից, մասնավորապես հողմային, արևային, երկրաջերմային, հիդրո, օվկիանոսի, կենսազանգվածի, աղբավայրերի գազի, կոյուղու մաքրման կայանի գազի, կենսագազի աղբյուրներից։ </a:t>
            </a:r>
            <a:endParaRPr lang="en-US" sz="1200" b="0" i="0" u="none" strike="noStrike" cap="none" dirty="0">
              <a:solidFill>
                <a:schemeClr val="dk1"/>
              </a:solidFill>
              <a:effectLst/>
              <a:latin typeface="Calibri"/>
              <a:ea typeface="Calibri"/>
              <a:cs typeface="Calibri"/>
              <a:sym typeface="Calibri"/>
            </a:endParaRPr>
          </a:p>
          <a:p>
            <a:r>
              <a:rPr lang="hy-AM" sz="1200" b="1" i="0" u="none" strike="noStrike" cap="none" dirty="0">
                <a:solidFill>
                  <a:schemeClr val="dk1"/>
                </a:solidFill>
                <a:effectLst/>
                <a:latin typeface="Calibri"/>
                <a:ea typeface="Calibri"/>
                <a:cs typeface="Calibri"/>
                <a:sym typeface="Calibri"/>
              </a:rPr>
              <a:t>Վերականգնվող էներգառեսուրսներ</a:t>
            </a:r>
            <a:r>
              <a:rPr lang="hy-AM" sz="1200" b="0" i="0" u="none" strike="noStrike" cap="none" dirty="0">
                <a:solidFill>
                  <a:schemeClr val="dk1"/>
                </a:solidFill>
                <a:effectLst/>
                <a:latin typeface="Calibri"/>
                <a:ea typeface="Calibri"/>
                <a:cs typeface="Calibri"/>
                <a:sym typeface="Calibri"/>
              </a:rPr>
              <a:t>. Այն առաջնային էներգառեսուրսները, որոնց օգտագործման ինտենսիվությունն էապես զիջում է բնության կողմից դրանց ստեղծման ինտենսիվությանը, կոչվում են վերականգնվող: Օրինակ, արևի, ջրի, քամու էներգիայի օգտագործման դեպքում դրանք բնության մեջ չեն պակասում։ Ածխի, գազի, նավթի, ուրանի ռեսուրսները չվերականգնվող են, քանի որ բնության կողմից դրանց վերարտադրությունը պահանջում է միլիոնավոր տարիներ և համադրելի չէ նրա սպառման ծավալների հետ: Այսինքն վերականգնվող լինելը պետք է դիտարկել ոչ միայն ռեսուրսի առաջացման , այլև սպառման տեսանկյունից։ Օրինակ, փայտը կամ փայտածուխն այնքանով են վերականգնվող, քանի դեռ դրանց աճի (արտադրության) տեմպերը գերազանցում են անտառների էներգետիկ նպատակներով օգտագործման տեմպերը: Օրինակ, Ավստրիայում անտառների մակերեսը կազմում է երկրի տարածքի մոտ 45%, և անտառանյութի օգտագործումը էներգիա ստանալու նպատակով դիտարկվում է որպես վերականգնվող էներգետիկա, այնինչ Հայաստանում այն չի կարող նման որակում ստանալ, քանի որ վերոնշյալ ցուցանիշը փոքր ՝ 10%-ից։ </a:t>
            </a:r>
            <a:endParaRPr lang="en-US" sz="1200" b="0" i="0" u="none" strike="noStrike" cap="none" dirty="0">
              <a:solidFill>
                <a:schemeClr val="dk1"/>
              </a:solidFill>
              <a:effectLst/>
              <a:latin typeface="Calibri"/>
              <a:ea typeface="Calibri"/>
              <a:cs typeface="Calibri"/>
              <a:sym typeface="Calibri"/>
            </a:endParaRPr>
          </a:p>
          <a:p>
            <a:r>
              <a:rPr lang="hy-AM" sz="1200" b="0" i="0" u="none" strike="noStrike" cap="none" dirty="0">
                <a:solidFill>
                  <a:schemeClr val="dk1"/>
                </a:solidFill>
                <a:effectLst/>
                <a:latin typeface="Calibri"/>
                <a:ea typeface="Calibri"/>
                <a:cs typeface="Calibri"/>
                <a:sym typeface="Calibri"/>
              </a:rPr>
              <a:t>Վերականգնվող էներգետիկայի վերաբերյալ օգտագործվում է նաև «կայուն էներգետիկա» եզրույթը՝ նկատի ունենալով վերականգնվող էներգետիկ ռեսուրսների հարատևությունը։ </a:t>
            </a:r>
            <a:endParaRPr lang="en-US" sz="1200" b="0" i="0" u="none" strike="noStrike" cap="none" dirty="0">
              <a:solidFill>
                <a:schemeClr val="dk1"/>
              </a:solidFill>
              <a:effectLst/>
              <a:latin typeface="Calibri"/>
              <a:ea typeface="Calibri"/>
              <a:cs typeface="Calibri"/>
              <a:sym typeface="Calibri"/>
            </a:endParaRPr>
          </a:p>
        </p:txBody>
      </p:sp>
      <p:sp>
        <p:nvSpPr>
          <p:cNvPr id="170" name="Shape 17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dirty="0" err="1"/>
              <a:t>Վերականգնվող</a:t>
            </a:r>
            <a:r>
              <a:rPr lang="en-US" dirty="0"/>
              <a:t> </a:t>
            </a:r>
            <a:r>
              <a:rPr lang="en-US" dirty="0" err="1"/>
              <a:t>էներգիայի</a:t>
            </a:r>
            <a:r>
              <a:rPr lang="en-US" dirty="0"/>
              <a:t> </a:t>
            </a:r>
            <a:r>
              <a:rPr lang="en-US" dirty="0" err="1"/>
              <a:t>օգուտները</a:t>
            </a:r>
            <a:endParaRPr dirty="0"/>
          </a:p>
          <a:p>
            <a:pPr marL="0" lvl="0" indent="0">
              <a:spcBef>
                <a:spcPts val="0"/>
              </a:spcBef>
              <a:spcAft>
                <a:spcPts val="0"/>
              </a:spcAft>
              <a:buClr>
                <a:schemeClr val="dk1"/>
              </a:buClr>
              <a:buSzPts val="1100"/>
              <a:buFont typeface="Arial"/>
              <a:buNone/>
            </a:pPr>
            <a:r>
              <a:rPr lang="en-US" dirty="0" err="1"/>
              <a:t>Վերականգնվող</a:t>
            </a:r>
            <a:r>
              <a:rPr lang="en-US" dirty="0"/>
              <a:t> </a:t>
            </a:r>
            <a:r>
              <a:rPr lang="en-US" dirty="0" err="1"/>
              <a:t>էներգիայի</a:t>
            </a:r>
            <a:r>
              <a:rPr lang="en-US" dirty="0"/>
              <a:t> </a:t>
            </a:r>
            <a:r>
              <a:rPr lang="en-US" dirty="0" err="1"/>
              <a:t>արտադրությունն</a:t>
            </a:r>
            <a:r>
              <a:rPr lang="en-US" dirty="0"/>
              <a:t> </a:t>
            </a:r>
            <a:r>
              <a:rPr lang="en-US" dirty="0" err="1"/>
              <a:t>ու</a:t>
            </a:r>
            <a:r>
              <a:rPr lang="en-US" dirty="0"/>
              <a:t> </a:t>
            </a:r>
            <a:r>
              <a:rPr lang="en-US" dirty="0" err="1"/>
              <a:t>օգտագործումն</a:t>
            </a:r>
            <a:r>
              <a:rPr lang="en-US" dirty="0"/>
              <a:t> </a:t>
            </a:r>
            <a:r>
              <a:rPr lang="en-US" dirty="0" err="1"/>
              <a:t>ունի</a:t>
            </a:r>
            <a:r>
              <a:rPr lang="en-US" dirty="0"/>
              <a:t> </a:t>
            </a:r>
            <a:r>
              <a:rPr lang="en-US" dirty="0" err="1"/>
              <a:t>մի</a:t>
            </a:r>
            <a:r>
              <a:rPr lang="en-US" dirty="0"/>
              <a:t> </a:t>
            </a:r>
            <a:r>
              <a:rPr lang="en-US" dirty="0" err="1"/>
              <a:t>շարք</a:t>
            </a:r>
            <a:r>
              <a:rPr lang="en-US" dirty="0"/>
              <a:t> </a:t>
            </a:r>
            <a:r>
              <a:rPr lang="en-US" dirty="0" err="1"/>
              <a:t>օգուտներ</a:t>
            </a:r>
            <a:r>
              <a:rPr lang="en-US" dirty="0"/>
              <a:t>, </a:t>
            </a:r>
            <a:r>
              <a:rPr lang="en-US" dirty="0" err="1"/>
              <a:t>այդ</a:t>
            </a:r>
            <a:r>
              <a:rPr lang="en-US" dirty="0"/>
              <a:t> </a:t>
            </a:r>
            <a:r>
              <a:rPr lang="en-US" dirty="0" err="1"/>
              <a:t>թվում</a:t>
            </a:r>
            <a:r>
              <a:rPr lang="en-US" dirty="0"/>
              <a:t> </a:t>
            </a:r>
            <a:r>
              <a:rPr lang="en-US" dirty="0" err="1"/>
              <a:t>բնապահպանական</a:t>
            </a:r>
            <a:r>
              <a:rPr lang="en-US" dirty="0"/>
              <a:t>, </a:t>
            </a:r>
            <a:r>
              <a:rPr lang="en-US" dirty="0" err="1"/>
              <a:t>ֆինանսական</a:t>
            </a:r>
            <a:r>
              <a:rPr lang="en-US" dirty="0"/>
              <a:t>, </a:t>
            </a:r>
            <a:r>
              <a:rPr lang="en-US" dirty="0" err="1"/>
              <a:t>սոցիալական</a:t>
            </a:r>
            <a:r>
              <a:rPr lang="en-US" dirty="0"/>
              <a:t> և </a:t>
            </a:r>
            <a:r>
              <a:rPr lang="en-US" dirty="0" err="1"/>
              <a:t>քաղաքական</a:t>
            </a:r>
            <a:r>
              <a:rPr lang="en-US" dirty="0"/>
              <a:t>։ </a:t>
            </a:r>
            <a:r>
              <a:rPr lang="en-US" dirty="0" err="1"/>
              <a:t>Ստորև</a:t>
            </a:r>
            <a:r>
              <a:rPr lang="en-US" dirty="0"/>
              <a:t> </a:t>
            </a:r>
            <a:r>
              <a:rPr lang="en-US" dirty="0" err="1"/>
              <a:t>բացահայտվում</a:t>
            </a:r>
            <a:r>
              <a:rPr lang="en-US" dirty="0"/>
              <a:t> </a:t>
            </a:r>
            <a:r>
              <a:rPr lang="en-US" dirty="0" err="1"/>
              <a:t>են</a:t>
            </a:r>
            <a:r>
              <a:rPr lang="en-US" dirty="0"/>
              <a:t> </a:t>
            </a:r>
            <a:r>
              <a:rPr lang="en-US" dirty="0" err="1"/>
              <a:t>դրանցից</a:t>
            </a:r>
            <a:r>
              <a:rPr lang="en-US" dirty="0"/>
              <a:t> </a:t>
            </a:r>
            <a:r>
              <a:rPr lang="en-US" dirty="0" err="1"/>
              <a:t>մի</a:t>
            </a:r>
            <a:r>
              <a:rPr lang="en-US" dirty="0"/>
              <a:t> </a:t>
            </a:r>
            <a:r>
              <a:rPr lang="en-US" dirty="0" err="1"/>
              <a:t>քանիսը</a:t>
            </a:r>
            <a:r>
              <a:rPr lang="en-US" dirty="0"/>
              <a:t>։</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177" name="Shape 17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30" name="Shape 30"/>
          <p:cNvPicPr preferRelativeResize="0"/>
          <p:nvPr/>
        </p:nvPicPr>
        <p:blipFill rotWithShape="1">
          <a:blip r:embed="rId2">
            <a:alphaModFix amt="79000"/>
          </a:blip>
          <a:srcRect r="67270"/>
          <a:stretch/>
        </p:blipFill>
        <p:spPr>
          <a:xfrm>
            <a:off x="258726" y="212888"/>
            <a:ext cx="474436" cy="448482"/>
          </a:xfrm>
          <a:prstGeom prst="rect">
            <a:avLst/>
          </a:prstGeom>
          <a:noFill/>
          <a:ln>
            <a:noFill/>
          </a:ln>
        </p:spPr>
      </p:pic>
      <p:pic>
        <p:nvPicPr>
          <p:cNvPr id="31" name="Shape 31"/>
          <p:cNvPicPr preferRelativeResize="0"/>
          <p:nvPr/>
        </p:nvPicPr>
        <p:blipFill rotWithShape="1">
          <a:blip r:embed="rId3">
            <a:alphaModFix/>
          </a:blip>
          <a:srcRect l="31064"/>
          <a:stretch/>
        </p:blipFill>
        <p:spPr>
          <a:xfrm>
            <a:off x="738867" y="185129"/>
            <a:ext cx="1106048" cy="496428"/>
          </a:xfrm>
          <a:prstGeom prst="rect">
            <a:avLst/>
          </a:prstGeom>
          <a:noFill/>
          <a:ln>
            <a:noFill/>
          </a:ln>
        </p:spPr>
      </p:pic>
      <p:pic>
        <p:nvPicPr>
          <p:cNvPr id="32" name="Shape 32"/>
          <p:cNvPicPr preferRelativeResize="0"/>
          <p:nvPr/>
        </p:nvPicPr>
        <p:blipFill rotWithShape="1">
          <a:blip r:embed="rId4">
            <a:alphaModFix/>
          </a:blip>
          <a:srcRect/>
          <a:stretch/>
        </p:blipFill>
        <p:spPr>
          <a:xfrm>
            <a:off x="11475308" y="64881"/>
            <a:ext cx="597078" cy="8672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Shape 8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187058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155971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237386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238548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127332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42943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3773446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106192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201548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651162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A8FD0-E2FE-4105-9FE2-46E7CFEBE6F3}" type="slidenum">
              <a:rPr lang="en-US" smtClean="0"/>
              <a:pPr/>
              <a:t>‹#›</a:t>
            </a:fld>
            <a:endParaRPr lang="en-US"/>
          </a:p>
        </p:txBody>
      </p:sp>
    </p:spTree>
    <p:extLst>
      <p:ext uri="{BB962C8B-B14F-4D97-AF65-F5344CB8AC3E}">
        <p14:creationId xmlns:p14="http://schemas.microsoft.com/office/powerpoint/2010/main" val="182248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Shape 41"/>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Shape 5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A8FD0-E2FE-4105-9FE2-46E7CFEBE6F3}" type="slidenum">
              <a:rPr lang="en-US" smtClean="0"/>
              <a:pPr/>
              <a:t>‹#›</a:t>
            </a:fld>
            <a:endParaRPr lang="en-US"/>
          </a:p>
        </p:txBody>
      </p:sp>
    </p:spTree>
    <p:extLst>
      <p:ext uri="{BB962C8B-B14F-4D97-AF65-F5344CB8AC3E}">
        <p14:creationId xmlns:p14="http://schemas.microsoft.com/office/powerpoint/2010/main" val="2391881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360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r2e2.am/"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minenergy.am/"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arlis.a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psrc.a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316480" y="365125"/>
            <a:ext cx="9037320" cy="423001"/>
          </a:xfrm>
          <a:prstGeom prst="rect">
            <a:avLst/>
          </a:prstGeom>
        </p:spPr>
        <p:txBody>
          <a:bodyPr spcFirstLastPara="1" wrap="square" lIns="91425" tIns="91425" rIns="91425" bIns="91425" anchor="ctr" anchorCtr="0">
            <a:noAutofit/>
          </a:bodyPr>
          <a:lstStyle/>
          <a:p>
            <a:pPr algn="ctr">
              <a:lnSpc>
                <a:spcPct val="100000"/>
              </a:lnSpc>
              <a:buClr>
                <a:srgbClr val="000000"/>
              </a:buClr>
            </a:pPr>
            <a:r>
              <a:rPr lang="en-US" sz="2800" dirty="0">
                <a:solidFill>
                  <a:schemeClr val="accent1">
                    <a:lumMod val="50000"/>
                  </a:schemeClr>
                </a:solidFill>
                <a:sym typeface="Arial"/>
              </a:rPr>
              <a:t>Ն</a:t>
            </a:r>
            <a:r>
              <a:rPr lang="hy-AM" sz="2800" dirty="0">
                <a:solidFill>
                  <a:schemeClr val="accent1">
                    <a:lumMod val="50000"/>
                  </a:schemeClr>
                </a:solidFill>
                <a:sym typeface="Arial"/>
              </a:rPr>
              <a:t>ԵՐԱԾՈՒԹՅՈՒՆ</a:t>
            </a:r>
            <a:endParaRPr sz="2800" dirty="0">
              <a:solidFill>
                <a:schemeClr val="accent1">
                  <a:lumMod val="50000"/>
                </a:schemeClr>
              </a:solidFill>
              <a:sym typeface="Arial"/>
            </a:endParaRPr>
          </a:p>
        </p:txBody>
      </p:sp>
      <p:sp>
        <p:nvSpPr>
          <p:cNvPr id="131" name="Shape 131"/>
          <p:cNvSpPr txBox="1">
            <a:spLocks noGrp="1"/>
          </p:cNvSpPr>
          <p:nvPr>
            <p:ph type="body" idx="1"/>
          </p:nvPr>
        </p:nvSpPr>
        <p:spPr>
          <a:xfrm>
            <a:off x="269965" y="1219200"/>
            <a:ext cx="11604171" cy="5394960"/>
          </a:xfrm>
          <a:prstGeom prst="rect">
            <a:avLst/>
          </a:prstGeom>
        </p:spPr>
        <p:txBody>
          <a:bodyPr spcFirstLastPara="1" wrap="square" lIns="91425" tIns="91425" rIns="91425" bIns="91425" anchor="ctr" anchorCtr="0">
            <a:noAutofit/>
          </a:bodyPr>
          <a:lstStyle/>
          <a:p>
            <a:pPr marL="0" lvl="0" indent="0">
              <a:spcBef>
                <a:spcPts val="1000"/>
              </a:spcBef>
              <a:spcAft>
                <a:spcPts val="0"/>
              </a:spcAft>
              <a:buNone/>
            </a:pPr>
            <a:r>
              <a:rPr lang="en-US" dirty="0" err="1"/>
              <a:t>Մարդու</a:t>
            </a:r>
            <a:r>
              <a:rPr lang="en-US" dirty="0"/>
              <a:t> </a:t>
            </a:r>
            <a:r>
              <a:rPr lang="en-US" dirty="0" err="1"/>
              <a:t>կենսագործունեության</a:t>
            </a:r>
            <a:r>
              <a:rPr lang="en-US" dirty="0"/>
              <a:t> </a:t>
            </a:r>
            <a:r>
              <a:rPr lang="en-US" dirty="0" err="1"/>
              <a:t>համար</a:t>
            </a:r>
            <a:r>
              <a:rPr lang="en-US" dirty="0"/>
              <a:t> </a:t>
            </a:r>
            <a:r>
              <a:rPr lang="en-US" dirty="0" err="1"/>
              <a:t>անհրաժեշտ</a:t>
            </a:r>
            <a:r>
              <a:rPr lang="en-US" dirty="0"/>
              <a:t> է </a:t>
            </a:r>
            <a:r>
              <a:rPr lang="en-US" b="1" dirty="0" err="1"/>
              <a:t>էներգիա</a:t>
            </a:r>
            <a:r>
              <a:rPr lang="en-US" dirty="0"/>
              <a:t>․ </a:t>
            </a:r>
            <a:endParaRPr lang="hy-AM" dirty="0"/>
          </a:p>
          <a:p>
            <a:pPr indent="-457200"/>
            <a:r>
              <a:rPr lang="en-US" dirty="0" err="1"/>
              <a:t>էլեկտրական</a:t>
            </a:r>
            <a:r>
              <a:rPr lang="en-US" dirty="0"/>
              <a:t>, </a:t>
            </a:r>
            <a:endParaRPr lang="hy-AM" dirty="0"/>
          </a:p>
          <a:p>
            <a:pPr indent="-457200"/>
            <a:r>
              <a:rPr lang="en-US" dirty="0" err="1"/>
              <a:t>ջերմային</a:t>
            </a:r>
            <a:r>
              <a:rPr lang="en-US" dirty="0"/>
              <a:t>,</a:t>
            </a:r>
            <a:endParaRPr lang="hy-AM" dirty="0"/>
          </a:p>
          <a:p>
            <a:pPr indent="-457200"/>
            <a:r>
              <a:rPr lang="hy-AM" dirty="0"/>
              <a:t>տ</a:t>
            </a:r>
            <a:r>
              <a:rPr lang="en-US" dirty="0" err="1"/>
              <a:t>րանսպորտային</a:t>
            </a:r>
            <a:endParaRPr lang="hy-AM" dirty="0"/>
          </a:p>
          <a:p>
            <a:pPr marL="0" indent="0">
              <a:buNone/>
            </a:pPr>
            <a:r>
              <a:rPr lang="hy-AM" dirty="0"/>
              <a:t>Մարդկության զարգացմանը զուգընթաց աճում է էներգիայի պահանջարկը, ի</a:t>
            </a:r>
            <a:r>
              <a:rPr lang="en-US" dirty="0" err="1"/>
              <a:t>նչը</a:t>
            </a:r>
            <a:r>
              <a:rPr lang="en-US" dirty="0"/>
              <a:t> </a:t>
            </a:r>
            <a:r>
              <a:rPr lang="en-US" dirty="0" err="1"/>
              <a:t>նշանակում</a:t>
            </a:r>
            <a:r>
              <a:rPr lang="en-US" dirty="0"/>
              <a:t> է, </a:t>
            </a:r>
            <a:endParaRPr lang="hy-AM" dirty="0"/>
          </a:p>
          <a:p>
            <a:pPr marL="0" indent="0">
              <a:buNone/>
            </a:pPr>
            <a:r>
              <a:rPr lang="hy-AM" dirty="0"/>
              <a:t>ա</a:t>
            </a:r>
            <a:r>
              <a:rPr lang="ru-RU" dirty="0"/>
              <a:t>) </a:t>
            </a:r>
            <a:r>
              <a:rPr lang="en-US" dirty="0" err="1"/>
              <a:t>որ</a:t>
            </a:r>
            <a:r>
              <a:rPr lang="en-US" dirty="0"/>
              <a:t> </a:t>
            </a:r>
            <a:r>
              <a:rPr lang="en-US" dirty="0" err="1"/>
              <a:t>երկրի</a:t>
            </a:r>
            <a:r>
              <a:rPr lang="en-US" dirty="0"/>
              <a:t> </a:t>
            </a:r>
            <a:r>
              <a:rPr lang="en-US" dirty="0" err="1"/>
              <a:t>ընդերքից</a:t>
            </a:r>
            <a:r>
              <a:rPr lang="en-US" dirty="0"/>
              <a:t> </a:t>
            </a:r>
            <a:r>
              <a:rPr lang="en-US" dirty="0" err="1"/>
              <a:t>արդյունահանվող</a:t>
            </a:r>
            <a:r>
              <a:rPr lang="en-US" dirty="0"/>
              <a:t> </a:t>
            </a:r>
            <a:r>
              <a:rPr lang="en-US" b="1" dirty="0" err="1"/>
              <a:t>ռեսուրսները</a:t>
            </a:r>
            <a:r>
              <a:rPr lang="en-US" dirty="0"/>
              <a:t> </a:t>
            </a:r>
            <a:r>
              <a:rPr lang="hy-AM" dirty="0"/>
              <a:t>սպառվում են </a:t>
            </a:r>
            <a:r>
              <a:rPr lang="en-US" dirty="0" err="1"/>
              <a:t>ավելի</a:t>
            </a:r>
            <a:r>
              <a:rPr lang="en-US" dirty="0"/>
              <a:t> </a:t>
            </a:r>
            <a:r>
              <a:rPr lang="en-US" dirty="0" err="1"/>
              <a:t>մեծ</a:t>
            </a:r>
            <a:r>
              <a:rPr lang="en-US" dirty="0"/>
              <a:t> </a:t>
            </a:r>
            <a:r>
              <a:rPr lang="en-US" dirty="0" err="1"/>
              <a:t>արագությամբ</a:t>
            </a:r>
            <a:r>
              <a:rPr lang="hy-AM" dirty="0"/>
              <a:t>,</a:t>
            </a:r>
            <a:r>
              <a:rPr lang="en-US" dirty="0"/>
              <a:t> </a:t>
            </a:r>
            <a:r>
              <a:rPr lang="en-US" dirty="0" err="1"/>
              <a:t>քան</a:t>
            </a:r>
            <a:r>
              <a:rPr lang="en-US" dirty="0"/>
              <a:t> </a:t>
            </a:r>
            <a:r>
              <a:rPr lang="en-US" dirty="0" err="1"/>
              <a:t>դրանք</a:t>
            </a:r>
            <a:r>
              <a:rPr lang="en-US" dirty="0"/>
              <a:t> </a:t>
            </a:r>
            <a:r>
              <a:rPr lang="en-US" dirty="0" err="1"/>
              <a:t>ստեղծվում</a:t>
            </a:r>
            <a:r>
              <a:rPr lang="en-US" dirty="0"/>
              <a:t> </a:t>
            </a:r>
            <a:r>
              <a:rPr lang="en-US" dirty="0" err="1"/>
              <a:t>են</a:t>
            </a:r>
            <a:r>
              <a:rPr lang="en-US" dirty="0"/>
              <a:t> </a:t>
            </a:r>
            <a:r>
              <a:rPr lang="en-US" dirty="0" err="1"/>
              <a:t>բնության</a:t>
            </a:r>
            <a:r>
              <a:rPr lang="en-US" dirty="0"/>
              <a:t> </a:t>
            </a:r>
            <a:r>
              <a:rPr lang="en-US" dirty="0" err="1"/>
              <a:t>կողմից</a:t>
            </a:r>
            <a:endParaRPr lang="hy-AM" dirty="0"/>
          </a:p>
          <a:p>
            <a:pPr marL="0" indent="0">
              <a:buNone/>
            </a:pPr>
            <a:r>
              <a:rPr lang="hy-AM" dirty="0"/>
              <a:t>բ</a:t>
            </a:r>
            <a:r>
              <a:rPr lang="en-US" dirty="0"/>
              <a:t>)</a:t>
            </a:r>
            <a:r>
              <a:rPr lang="hy-AM" dirty="0"/>
              <a:t> </a:t>
            </a:r>
            <a:r>
              <a:rPr lang="en-US" dirty="0"/>
              <a:t> </a:t>
            </a:r>
            <a:r>
              <a:rPr lang="hy-AM" dirty="0"/>
              <a:t>հանածո վառելիքից վնասակար արտանետումների ծավալը ավելանում է համապատասխանաբար</a:t>
            </a:r>
          </a:p>
        </p:txBody>
      </p:sp>
      <p:sp>
        <p:nvSpPr>
          <p:cNvPr id="2" name="Slide Number Placeholder 1">
            <a:extLst>
              <a:ext uri="{FF2B5EF4-FFF2-40B4-BE49-F238E27FC236}">
                <a16:creationId xmlns:a16="http://schemas.microsoft.com/office/drawing/2014/main" id="{730ACE57-CFC4-4113-9C28-804EB81CA5A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9465" y="3520584"/>
            <a:ext cx="5930696" cy="781236"/>
            <a:chOff x="-998973" y="3067235"/>
            <a:chExt cx="5930696" cy="781236"/>
          </a:xfrm>
        </p:grpSpPr>
        <p:sp>
          <p:nvSpPr>
            <p:cNvPr id="8" name="Right Arrow 7"/>
            <p:cNvSpPr/>
            <p:nvPr/>
          </p:nvSpPr>
          <p:spPr>
            <a:xfrm>
              <a:off x="2188523" y="3067235"/>
              <a:ext cx="2743200" cy="781236"/>
            </a:xfrm>
            <a:prstGeom prst="rightArrow">
              <a:avLst/>
            </a:prstGeom>
            <a:gradFill>
              <a:gsLst>
                <a:gs pos="17000">
                  <a:schemeClr val="accent3"/>
                </a:gs>
                <a:gs pos="79000">
                  <a:srgbClr val="00B050"/>
                </a:gs>
                <a:gs pos="100000">
                  <a:schemeClr val="accent2">
                    <a:lumMod val="99000"/>
                    <a:satMod val="120000"/>
                    <a:shade val="78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9" name="TextBox 8"/>
            <p:cNvSpPr txBox="1"/>
            <p:nvPr/>
          </p:nvSpPr>
          <p:spPr>
            <a:xfrm>
              <a:off x="-998973" y="3103910"/>
              <a:ext cx="3030006" cy="707886"/>
            </a:xfrm>
            <a:prstGeom prst="rect">
              <a:avLst/>
            </a:prstGeom>
            <a:noFill/>
          </p:spPr>
          <p:txBody>
            <a:bodyPr wrap="square" rtlCol="0">
              <a:spAutoFit/>
            </a:bodyPr>
            <a:lstStyle/>
            <a:p>
              <a:pPr algn="r">
                <a:buClrTx/>
              </a:pPr>
              <a:r>
                <a:rPr lang="hy-AM" sz="2000" kern="1200" dirty="0">
                  <a:solidFill>
                    <a:prstClr val="black"/>
                  </a:solidFill>
                  <a:latin typeface="Calibri"/>
                  <a:ea typeface="+mn-ea"/>
                  <a:cs typeface="+mn-cs"/>
                </a:rPr>
                <a:t>Բնապահպանական օգուտներ</a:t>
              </a:r>
              <a:endParaRPr lang="en-US" sz="2000" kern="1200" dirty="0">
                <a:solidFill>
                  <a:prstClr val="black"/>
                </a:solidFill>
                <a:latin typeface="Calibri"/>
                <a:ea typeface="+mn-ea"/>
                <a:cs typeface="+mn-cs"/>
              </a:endParaRPr>
            </a:p>
          </p:txBody>
        </p:sp>
      </p:grpSp>
      <p:grpSp>
        <p:nvGrpSpPr>
          <p:cNvPr id="16" name="Group 15"/>
          <p:cNvGrpSpPr/>
          <p:nvPr/>
        </p:nvGrpSpPr>
        <p:grpSpPr>
          <a:xfrm>
            <a:off x="3693560" y="1345565"/>
            <a:ext cx="3582266" cy="2032568"/>
            <a:chOff x="1948522" y="848415"/>
            <a:chExt cx="3582266" cy="2032568"/>
          </a:xfrm>
        </p:grpSpPr>
        <p:sp>
          <p:nvSpPr>
            <p:cNvPr id="6" name="Notched Right Arrow 5"/>
            <p:cNvSpPr/>
            <p:nvPr/>
          </p:nvSpPr>
          <p:spPr>
            <a:xfrm rot="16200000">
              <a:off x="3906175" y="1669181"/>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0" name="TextBox 9"/>
            <p:cNvSpPr txBox="1"/>
            <p:nvPr/>
          </p:nvSpPr>
          <p:spPr>
            <a:xfrm>
              <a:off x="1948522" y="848415"/>
              <a:ext cx="3582266" cy="646331"/>
            </a:xfrm>
            <a:prstGeom prst="rect">
              <a:avLst/>
            </a:prstGeom>
            <a:noFill/>
          </p:spPr>
          <p:txBody>
            <a:bodyPr wrap="square" rtlCol="0">
              <a:spAutoFit/>
            </a:bodyPr>
            <a:lstStyle/>
            <a:p>
              <a:pPr>
                <a:buClrTx/>
              </a:pPr>
              <a:r>
                <a:rPr lang="hy-AM" sz="1800" kern="1200" dirty="0">
                  <a:solidFill>
                    <a:prstClr val="black"/>
                  </a:solidFill>
                  <a:latin typeface="Calibri"/>
                  <a:ea typeface="+mn-ea"/>
                  <a:cs typeface="+mn-cs"/>
                </a:rPr>
                <a:t>Հանածո վառելիքի արդյունահանման կրճատում</a:t>
              </a:r>
              <a:endParaRPr lang="en-US" sz="1800" kern="1200" dirty="0">
                <a:solidFill>
                  <a:prstClr val="black"/>
                </a:solidFill>
                <a:latin typeface="Calibri"/>
                <a:ea typeface="+mn-ea"/>
                <a:cs typeface="+mn-cs"/>
              </a:endParaRPr>
            </a:p>
          </p:txBody>
        </p:sp>
      </p:grpSp>
      <p:grpSp>
        <p:nvGrpSpPr>
          <p:cNvPr id="17" name="Group 16"/>
          <p:cNvGrpSpPr/>
          <p:nvPr/>
        </p:nvGrpSpPr>
        <p:grpSpPr>
          <a:xfrm>
            <a:off x="6584521" y="2123422"/>
            <a:ext cx="4696504" cy="1287441"/>
            <a:chOff x="4856084" y="1624435"/>
            <a:chExt cx="4696504" cy="1287441"/>
          </a:xfrm>
        </p:grpSpPr>
        <p:sp>
          <p:nvSpPr>
            <p:cNvPr id="4" name="Notched Right Arrow 3"/>
            <p:cNvSpPr/>
            <p:nvPr/>
          </p:nvSpPr>
          <p:spPr>
            <a:xfrm rot="-2700000">
              <a:off x="4856084" y="2050742"/>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1" name="TextBox 10"/>
            <p:cNvSpPr txBox="1"/>
            <p:nvPr/>
          </p:nvSpPr>
          <p:spPr>
            <a:xfrm>
              <a:off x="6203180" y="1624435"/>
              <a:ext cx="3349408" cy="1015663"/>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Ջերմոցային գազերի արտանետումների կրճատում</a:t>
              </a:r>
              <a:endParaRPr lang="en-US" sz="2000" kern="1200" dirty="0">
                <a:solidFill>
                  <a:prstClr val="black"/>
                </a:solidFill>
                <a:latin typeface="Calibri"/>
                <a:ea typeface="+mn-ea"/>
                <a:cs typeface="+mn-cs"/>
              </a:endParaRPr>
            </a:p>
          </p:txBody>
        </p:sp>
      </p:grpSp>
      <p:grpSp>
        <p:nvGrpSpPr>
          <p:cNvPr id="18" name="Group 17"/>
          <p:cNvGrpSpPr/>
          <p:nvPr/>
        </p:nvGrpSpPr>
        <p:grpSpPr>
          <a:xfrm>
            <a:off x="6960666" y="3486323"/>
            <a:ext cx="4501867" cy="1553950"/>
            <a:chOff x="5246703" y="3027286"/>
            <a:chExt cx="3393580" cy="1553950"/>
          </a:xfrm>
        </p:grpSpPr>
        <p:sp>
          <p:nvSpPr>
            <p:cNvPr id="3" name="Notched Right Arrow 2"/>
            <p:cNvSpPr/>
            <p:nvPr/>
          </p:nvSpPr>
          <p:spPr>
            <a:xfrm>
              <a:off x="5246703" y="3027286"/>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2" name="TextBox 11"/>
            <p:cNvSpPr txBox="1"/>
            <p:nvPr/>
          </p:nvSpPr>
          <p:spPr>
            <a:xfrm>
              <a:off x="6809173" y="3257797"/>
              <a:ext cx="1831110" cy="1323439"/>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Օդի աղտոտվածության կրճատում</a:t>
              </a:r>
              <a:endParaRPr lang="en-US" sz="2000" kern="1200" dirty="0">
                <a:solidFill>
                  <a:prstClr val="black"/>
                </a:solidFill>
                <a:latin typeface="Calibri"/>
                <a:ea typeface="+mn-ea"/>
                <a:cs typeface="+mn-cs"/>
              </a:endParaRPr>
            </a:p>
          </p:txBody>
        </p:sp>
      </p:grpSp>
      <p:grpSp>
        <p:nvGrpSpPr>
          <p:cNvPr id="19" name="Group 18"/>
          <p:cNvGrpSpPr/>
          <p:nvPr/>
        </p:nvGrpSpPr>
        <p:grpSpPr>
          <a:xfrm>
            <a:off x="6889648" y="4081911"/>
            <a:ext cx="4442748" cy="2180295"/>
            <a:chOff x="5206752" y="3653162"/>
            <a:chExt cx="4442748" cy="2180295"/>
          </a:xfrm>
        </p:grpSpPr>
        <p:sp>
          <p:nvSpPr>
            <p:cNvPr id="5" name="Notched Right Arrow 4"/>
            <p:cNvSpPr/>
            <p:nvPr/>
          </p:nvSpPr>
          <p:spPr>
            <a:xfrm rot="2700000" flipV="1">
              <a:off x="4856084" y="4003830"/>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3" name="TextBox 12"/>
            <p:cNvSpPr txBox="1"/>
            <p:nvPr/>
          </p:nvSpPr>
          <p:spPr>
            <a:xfrm>
              <a:off x="6203180" y="4817794"/>
              <a:ext cx="3446320" cy="1015663"/>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Շրջակա միջավայրի վրա բացասական ազդեցության կրճատում</a:t>
              </a:r>
              <a:endParaRPr lang="en-US" sz="2000" kern="1200" dirty="0">
                <a:solidFill>
                  <a:prstClr val="black"/>
                </a:solidFill>
                <a:latin typeface="Calibri"/>
                <a:ea typeface="+mn-ea"/>
                <a:cs typeface="+mn-cs"/>
              </a:endParaRPr>
            </a:p>
          </p:txBody>
        </p:sp>
      </p:grpSp>
      <p:grpSp>
        <p:nvGrpSpPr>
          <p:cNvPr id="20" name="Group 19"/>
          <p:cNvGrpSpPr/>
          <p:nvPr/>
        </p:nvGrpSpPr>
        <p:grpSpPr>
          <a:xfrm>
            <a:off x="5461317" y="4455331"/>
            <a:ext cx="1831110" cy="2637059"/>
            <a:chOff x="3771855" y="4036559"/>
            <a:chExt cx="1831110" cy="2637059"/>
          </a:xfrm>
        </p:grpSpPr>
        <p:sp>
          <p:nvSpPr>
            <p:cNvPr id="7" name="Notched Right Arrow 6"/>
            <p:cNvSpPr/>
            <p:nvPr/>
          </p:nvSpPr>
          <p:spPr>
            <a:xfrm rot="5400000" flipV="1">
              <a:off x="3906175" y="4387227"/>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4" name="TextBox 13"/>
            <p:cNvSpPr txBox="1"/>
            <p:nvPr/>
          </p:nvSpPr>
          <p:spPr>
            <a:xfrm>
              <a:off x="3771855" y="5657955"/>
              <a:ext cx="1831110" cy="1015663"/>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Կանխում է անտառների կրճատումը</a:t>
              </a:r>
              <a:endParaRPr lang="en-US" sz="2000" kern="1200" dirty="0">
                <a:solidFill>
                  <a:prstClr val="black"/>
                </a:solidFill>
                <a:latin typeface="Calibri"/>
                <a:ea typeface="+mn-ea"/>
                <a:cs typeface="+mn-cs"/>
              </a:endParaRPr>
            </a:p>
          </p:txBody>
        </p:sp>
      </p:grpSp>
      <p:sp>
        <p:nvSpPr>
          <p:cNvPr id="2" name="Title 1"/>
          <p:cNvSpPr>
            <a:spLocks noGrp="1"/>
          </p:cNvSpPr>
          <p:nvPr>
            <p:ph type="title"/>
          </p:nvPr>
        </p:nvSpPr>
        <p:spPr>
          <a:xfrm>
            <a:off x="729465" y="365127"/>
            <a:ext cx="10551559" cy="980438"/>
          </a:xfrm>
        </p:spPr>
        <p:txBody>
          <a:bodyPr>
            <a:normAutofit/>
          </a:bodyPr>
          <a:lstStyle/>
          <a:p>
            <a:pPr>
              <a:lnSpc>
                <a:spcPct val="100000"/>
              </a:lnSpc>
              <a:spcBef>
                <a:spcPts val="0"/>
              </a:spcBef>
              <a:buClr>
                <a:srgbClr val="000000"/>
              </a:buClr>
              <a:buSzPts val="4400"/>
            </a:pPr>
            <a:r>
              <a:rPr lang="hy-AM" sz="2800" dirty="0">
                <a:solidFill>
                  <a:schemeClr val="accent1">
                    <a:lumMod val="50000"/>
                  </a:schemeClr>
                </a:solidFill>
                <a:cs typeface="Calibri"/>
                <a:sym typeface="Calibri"/>
              </a:rPr>
              <a:t>ՎԵՐԱԿԱՆԳՆՎՈՂ ԷՆԵՐԳԻԱՅԻ ԲՆԱՊԱՀՊԱՆԱԿԱՆ ՕԳՈՒՏՆԵՐԸ</a:t>
            </a:r>
            <a:endParaRPr lang="en-US" sz="2800" dirty="0">
              <a:solidFill>
                <a:schemeClr val="accent1">
                  <a:lumMod val="50000"/>
                </a:schemeClr>
              </a:solidFill>
              <a:latin typeface="Calibri"/>
              <a:cs typeface="Calibri"/>
              <a:sym typeface="Calibri"/>
            </a:endParaRPr>
          </a:p>
        </p:txBody>
      </p:sp>
      <p:sp>
        <p:nvSpPr>
          <p:cNvPr id="21" name="Slide Number Placeholder 20">
            <a:extLst>
              <a:ext uri="{FF2B5EF4-FFF2-40B4-BE49-F238E27FC236}">
                <a16:creationId xmlns:a16="http://schemas.microsoft.com/office/drawing/2014/main" id="{3B01ABAF-E04F-4A9E-8237-B4913644A2D7}"/>
              </a:ext>
            </a:extLst>
          </p:cNvPr>
          <p:cNvSpPr>
            <a:spLocks noGrp="1"/>
          </p:cNvSpPr>
          <p:nvPr>
            <p:ph type="sldNum" sz="quarter" idx="12"/>
          </p:nvPr>
        </p:nvSpPr>
        <p:spPr/>
        <p:txBody>
          <a:bodyPr/>
          <a:lstStyle/>
          <a:p>
            <a:fld id="{E65A8FD0-E2FE-4105-9FE2-46E7CFEBE6F3}" type="slidenum">
              <a:rPr lang="en-US" smtClean="0"/>
              <a:pPr/>
              <a:t>10</a:t>
            </a:fld>
            <a:endParaRPr lang="en-US"/>
          </a:p>
        </p:txBody>
      </p:sp>
    </p:spTree>
    <p:extLst>
      <p:ext uri="{BB962C8B-B14F-4D97-AF65-F5344CB8AC3E}">
        <p14:creationId xmlns:p14="http://schemas.microsoft.com/office/powerpoint/2010/main" val="41515482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9467" y="3520584"/>
            <a:ext cx="5930694" cy="781236"/>
            <a:chOff x="-998971" y="3067235"/>
            <a:chExt cx="5930694" cy="781236"/>
          </a:xfrm>
        </p:grpSpPr>
        <p:sp>
          <p:nvSpPr>
            <p:cNvPr id="8" name="Right Arrow 7"/>
            <p:cNvSpPr/>
            <p:nvPr/>
          </p:nvSpPr>
          <p:spPr>
            <a:xfrm>
              <a:off x="2188523" y="3067235"/>
              <a:ext cx="2743200" cy="781236"/>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9" name="TextBox 8"/>
            <p:cNvSpPr txBox="1"/>
            <p:nvPr/>
          </p:nvSpPr>
          <p:spPr>
            <a:xfrm>
              <a:off x="-998971" y="3140585"/>
              <a:ext cx="3030006" cy="707886"/>
            </a:xfrm>
            <a:prstGeom prst="rect">
              <a:avLst/>
            </a:prstGeom>
            <a:noFill/>
          </p:spPr>
          <p:txBody>
            <a:bodyPr wrap="square" rtlCol="0">
              <a:spAutoFit/>
            </a:bodyPr>
            <a:lstStyle/>
            <a:p>
              <a:pPr algn="r">
                <a:buClrTx/>
              </a:pPr>
              <a:r>
                <a:rPr lang="hy-AM" sz="2000" kern="1200" dirty="0">
                  <a:solidFill>
                    <a:prstClr val="black"/>
                  </a:solidFill>
                  <a:latin typeface="Calibri"/>
                  <a:ea typeface="+mn-ea"/>
                  <a:cs typeface="+mn-cs"/>
                </a:rPr>
                <a:t>Ֆինանսական օգուտներ</a:t>
              </a:r>
              <a:endParaRPr lang="en-US" sz="2000" kern="1200" dirty="0">
                <a:solidFill>
                  <a:prstClr val="black"/>
                </a:solidFill>
                <a:latin typeface="Calibri"/>
                <a:ea typeface="+mn-ea"/>
                <a:cs typeface="+mn-cs"/>
              </a:endParaRPr>
            </a:p>
          </p:txBody>
        </p:sp>
      </p:grpSp>
      <p:grpSp>
        <p:nvGrpSpPr>
          <p:cNvPr id="16" name="Group 15"/>
          <p:cNvGrpSpPr/>
          <p:nvPr/>
        </p:nvGrpSpPr>
        <p:grpSpPr>
          <a:xfrm>
            <a:off x="3693560" y="1345565"/>
            <a:ext cx="3582266" cy="2032568"/>
            <a:chOff x="1948522" y="848415"/>
            <a:chExt cx="3582266" cy="2032568"/>
          </a:xfrm>
        </p:grpSpPr>
        <p:sp>
          <p:nvSpPr>
            <p:cNvPr id="6" name="Notched Right Arrow 5"/>
            <p:cNvSpPr/>
            <p:nvPr/>
          </p:nvSpPr>
          <p:spPr>
            <a:xfrm rot="16200000">
              <a:off x="3906175" y="1669181"/>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0" name="TextBox 9"/>
            <p:cNvSpPr txBox="1"/>
            <p:nvPr/>
          </p:nvSpPr>
          <p:spPr>
            <a:xfrm>
              <a:off x="1948522" y="848415"/>
              <a:ext cx="3582266" cy="646331"/>
            </a:xfrm>
            <a:prstGeom prst="rect">
              <a:avLst/>
            </a:prstGeom>
            <a:noFill/>
          </p:spPr>
          <p:txBody>
            <a:bodyPr wrap="square" rtlCol="0">
              <a:spAutoFit/>
            </a:bodyPr>
            <a:lstStyle/>
            <a:p>
              <a:pPr>
                <a:buClrTx/>
              </a:pPr>
              <a:r>
                <a:rPr lang="hy-AM" sz="1800" kern="1200" dirty="0">
                  <a:solidFill>
                    <a:prstClr val="black"/>
                  </a:solidFill>
                  <a:latin typeface="Calibri"/>
                  <a:ea typeface="+mn-ea"/>
                  <a:cs typeface="+mn-cs"/>
                </a:rPr>
                <a:t>Ֆինանսական կանխատեսելիություն</a:t>
              </a:r>
              <a:endParaRPr lang="en-US" sz="1800" kern="1200" dirty="0">
                <a:solidFill>
                  <a:prstClr val="black"/>
                </a:solidFill>
                <a:latin typeface="Calibri"/>
                <a:ea typeface="+mn-ea"/>
                <a:cs typeface="+mn-cs"/>
              </a:endParaRPr>
            </a:p>
          </p:txBody>
        </p:sp>
      </p:grpSp>
      <p:grpSp>
        <p:nvGrpSpPr>
          <p:cNvPr id="17" name="Group 16"/>
          <p:cNvGrpSpPr/>
          <p:nvPr/>
        </p:nvGrpSpPr>
        <p:grpSpPr>
          <a:xfrm>
            <a:off x="6584521" y="2123422"/>
            <a:ext cx="4696504" cy="1287441"/>
            <a:chOff x="4856084" y="1624435"/>
            <a:chExt cx="4696504" cy="1287441"/>
          </a:xfrm>
        </p:grpSpPr>
        <p:sp>
          <p:nvSpPr>
            <p:cNvPr id="4" name="Notched Right Arrow 3"/>
            <p:cNvSpPr/>
            <p:nvPr/>
          </p:nvSpPr>
          <p:spPr>
            <a:xfrm rot="-2700000">
              <a:off x="4856084" y="2050742"/>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1" name="TextBox 10"/>
            <p:cNvSpPr txBox="1"/>
            <p:nvPr/>
          </p:nvSpPr>
          <p:spPr>
            <a:xfrm>
              <a:off x="6203180" y="1624435"/>
              <a:ext cx="3349408" cy="707886"/>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Էներգակիրների գներից անկախություն</a:t>
              </a:r>
              <a:endParaRPr lang="en-US" sz="2000" kern="1200" dirty="0">
                <a:solidFill>
                  <a:prstClr val="black"/>
                </a:solidFill>
                <a:latin typeface="Calibri"/>
                <a:ea typeface="+mn-ea"/>
                <a:cs typeface="+mn-cs"/>
              </a:endParaRPr>
            </a:p>
          </p:txBody>
        </p:sp>
      </p:grpSp>
      <p:grpSp>
        <p:nvGrpSpPr>
          <p:cNvPr id="18" name="Group 17"/>
          <p:cNvGrpSpPr/>
          <p:nvPr/>
        </p:nvGrpSpPr>
        <p:grpSpPr>
          <a:xfrm>
            <a:off x="6960666" y="3486323"/>
            <a:ext cx="4501867" cy="1246174"/>
            <a:chOff x="5246703" y="3027286"/>
            <a:chExt cx="3393580" cy="1246174"/>
          </a:xfrm>
        </p:grpSpPr>
        <p:sp>
          <p:nvSpPr>
            <p:cNvPr id="3" name="Notched Right Arrow 2"/>
            <p:cNvSpPr/>
            <p:nvPr/>
          </p:nvSpPr>
          <p:spPr>
            <a:xfrm>
              <a:off x="5246703" y="3027286"/>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2" name="TextBox 11"/>
            <p:cNvSpPr txBox="1"/>
            <p:nvPr/>
          </p:nvSpPr>
          <p:spPr>
            <a:xfrm>
              <a:off x="6809173" y="3257797"/>
              <a:ext cx="1831110" cy="1015663"/>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Շահագործման ծախսերի չնչինություն</a:t>
              </a:r>
              <a:endParaRPr lang="en-US" sz="2000" kern="1200" dirty="0">
                <a:solidFill>
                  <a:prstClr val="black"/>
                </a:solidFill>
                <a:latin typeface="Calibri"/>
                <a:ea typeface="+mn-ea"/>
                <a:cs typeface="+mn-cs"/>
              </a:endParaRPr>
            </a:p>
          </p:txBody>
        </p:sp>
      </p:grpSp>
      <p:grpSp>
        <p:nvGrpSpPr>
          <p:cNvPr id="19" name="Group 18"/>
          <p:cNvGrpSpPr/>
          <p:nvPr/>
        </p:nvGrpSpPr>
        <p:grpSpPr>
          <a:xfrm>
            <a:off x="6889648" y="4081911"/>
            <a:ext cx="4442748" cy="2180295"/>
            <a:chOff x="5206752" y="3653162"/>
            <a:chExt cx="4442748" cy="2180295"/>
          </a:xfrm>
        </p:grpSpPr>
        <p:sp>
          <p:nvSpPr>
            <p:cNvPr id="5" name="Notched Right Arrow 4"/>
            <p:cNvSpPr/>
            <p:nvPr/>
          </p:nvSpPr>
          <p:spPr>
            <a:xfrm rot="2700000" flipV="1">
              <a:off x="4856084" y="4003830"/>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3" name="TextBox 12"/>
            <p:cNvSpPr txBox="1"/>
            <p:nvPr/>
          </p:nvSpPr>
          <p:spPr>
            <a:xfrm>
              <a:off x="6203180" y="4817794"/>
              <a:ext cx="3446320" cy="1015663"/>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ՎԷ ներդրումների համար մեղմ ֆինանսավորման առկայություն</a:t>
              </a:r>
              <a:endParaRPr lang="en-US" sz="2000" kern="1200" dirty="0">
                <a:solidFill>
                  <a:prstClr val="black"/>
                </a:solidFill>
                <a:latin typeface="Calibri"/>
                <a:ea typeface="+mn-ea"/>
                <a:cs typeface="+mn-cs"/>
              </a:endParaRPr>
            </a:p>
          </p:txBody>
        </p:sp>
      </p:grpSp>
      <p:grpSp>
        <p:nvGrpSpPr>
          <p:cNvPr id="20" name="Group 19"/>
          <p:cNvGrpSpPr/>
          <p:nvPr/>
        </p:nvGrpSpPr>
        <p:grpSpPr>
          <a:xfrm>
            <a:off x="4083978" y="4455331"/>
            <a:ext cx="4093111" cy="2329282"/>
            <a:chOff x="2394516" y="4036559"/>
            <a:chExt cx="4093111" cy="2329282"/>
          </a:xfrm>
        </p:grpSpPr>
        <p:sp>
          <p:nvSpPr>
            <p:cNvPr id="7" name="Notched Right Arrow 6"/>
            <p:cNvSpPr/>
            <p:nvPr/>
          </p:nvSpPr>
          <p:spPr>
            <a:xfrm rot="5400000" flipV="1">
              <a:off x="3906175" y="4387227"/>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4" name="TextBox 13"/>
            <p:cNvSpPr txBox="1"/>
            <p:nvPr/>
          </p:nvSpPr>
          <p:spPr>
            <a:xfrm>
              <a:off x="2394516" y="5657955"/>
              <a:ext cx="4093111" cy="707886"/>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Վէ ներդրումների խթանման շնորհիվ ավելի ցածր ռիսկեր</a:t>
              </a:r>
              <a:endParaRPr lang="en-US" sz="2000" kern="1200" dirty="0">
                <a:solidFill>
                  <a:prstClr val="black"/>
                </a:solidFill>
                <a:latin typeface="Calibri"/>
                <a:ea typeface="+mn-ea"/>
                <a:cs typeface="+mn-cs"/>
              </a:endParaRPr>
            </a:p>
          </p:txBody>
        </p:sp>
      </p:grpSp>
      <p:sp>
        <p:nvSpPr>
          <p:cNvPr id="2" name="Title 1"/>
          <p:cNvSpPr>
            <a:spLocks noGrp="1"/>
          </p:cNvSpPr>
          <p:nvPr>
            <p:ph type="title"/>
          </p:nvPr>
        </p:nvSpPr>
        <p:spPr>
          <a:xfrm>
            <a:off x="503191" y="365127"/>
            <a:ext cx="11016085" cy="980438"/>
          </a:xfrm>
        </p:spPr>
        <p:txBody>
          <a:bodyPr>
            <a:normAutofit/>
          </a:bodyPr>
          <a:lstStyle/>
          <a:p>
            <a:pPr>
              <a:lnSpc>
                <a:spcPct val="100000"/>
              </a:lnSpc>
              <a:spcBef>
                <a:spcPts val="0"/>
              </a:spcBef>
              <a:buClr>
                <a:srgbClr val="000000"/>
              </a:buClr>
              <a:buSzPts val="4400"/>
            </a:pPr>
            <a:r>
              <a:rPr lang="hy-AM" sz="2800" dirty="0">
                <a:solidFill>
                  <a:schemeClr val="accent1">
                    <a:lumMod val="50000"/>
                  </a:schemeClr>
                </a:solidFill>
                <a:cs typeface="Calibri"/>
                <a:sym typeface="Calibri"/>
              </a:rPr>
              <a:t>ՎԵՐԱԿԱՆԳՆՎՈՂ ԷՆԵՐԳԻԱՅԻ ՖԻՆԱՆՍԱԿԱՆ ՕԳՈՒՏՆԵՐԸ</a:t>
            </a:r>
            <a:endParaRPr lang="en-US" sz="2800" dirty="0">
              <a:solidFill>
                <a:schemeClr val="accent1">
                  <a:lumMod val="50000"/>
                </a:schemeClr>
              </a:solidFill>
              <a:latin typeface="Calibri"/>
              <a:cs typeface="Calibri"/>
              <a:sym typeface="Calibri"/>
            </a:endParaRPr>
          </a:p>
        </p:txBody>
      </p:sp>
      <p:sp>
        <p:nvSpPr>
          <p:cNvPr id="21" name="Slide Number Placeholder 20">
            <a:extLst>
              <a:ext uri="{FF2B5EF4-FFF2-40B4-BE49-F238E27FC236}">
                <a16:creationId xmlns:a16="http://schemas.microsoft.com/office/drawing/2014/main" id="{36F8CEFC-88F7-4A4B-A4CA-71095FC9B1FA}"/>
              </a:ext>
            </a:extLst>
          </p:cNvPr>
          <p:cNvSpPr>
            <a:spLocks noGrp="1"/>
          </p:cNvSpPr>
          <p:nvPr>
            <p:ph type="sldNum" sz="quarter" idx="12"/>
          </p:nvPr>
        </p:nvSpPr>
        <p:spPr/>
        <p:txBody>
          <a:bodyPr/>
          <a:lstStyle/>
          <a:p>
            <a:fld id="{E65A8FD0-E2FE-4105-9FE2-46E7CFEBE6F3}" type="slidenum">
              <a:rPr lang="en-US" smtClean="0"/>
              <a:pPr/>
              <a:t>11</a:t>
            </a:fld>
            <a:endParaRPr lang="en-US"/>
          </a:p>
        </p:txBody>
      </p:sp>
    </p:spTree>
    <p:extLst>
      <p:ext uri="{BB962C8B-B14F-4D97-AF65-F5344CB8AC3E}">
        <p14:creationId xmlns:p14="http://schemas.microsoft.com/office/powerpoint/2010/main" val="1101404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33869" y="3520584"/>
            <a:ext cx="5926292" cy="781236"/>
            <a:chOff x="-994569" y="3067235"/>
            <a:chExt cx="5926292" cy="781236"/>
          </a:xfrm>
        </p:grpSpPr>
        <p:sp>
          <p:nvSpPr>
            <p:cNvPr id="8" name="Right Arrow 7"/>
            <p:cNvSpPr/>
            <p:nvPr/>
          </p:nvSpPr>
          <p:spPr>
            <a:xfrm>
              <a:off x="2188523" y="3067235"/>
              <a:ext cx="2743200" cy="781236"/>
            </a:xfrm>
            <a:prstGeom prst="rightArrow">
              <a:avLst/>
            </a:prstGeom>
            <a:gradFill>
              <a:gsLst>
                <a:gs pos="40000">
                  <a:schemeClr val="accent6">
                    <a:lumMod val="60000"/>
                    <a:lumOff val="40000"/>
                  </a:schemeClr>
                </a:gs>
                <a:gs pos="72000">
                  <a:schemeClr val="accent2">
                    <a:satMod val="110000"/>
                    <a:lumMod val="100000"/>
                    <a:shade val="100000"/>
                  </a:schemeClr>
                </a:gs>
                <a:gs pos="100000">
                  <a:schemeClr val="accent2">
                    <a:lumMod val="99000"/>
                    <a:satMod val="120000"/>
                    <a:shade val="78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9" name="TextBox 8"/>
            <p:cNvSpPr txBox="1"/>
            <p:nvPr/>
          </p:nvSpPr>
          <p:spPr>
            <a:xfrm>
              <a:off x="-994569" y="3283718"/>
              <a:ext cx="3030006" cy="400110"/>
            </a:xfrm>
            <a:prstGeom prst="rect">
              <a:avLst/>
            </a:prstGeom>
            <a:noFill/>
          </p:spPr>
          <p:txBody>
            <a:bodyPr wrap="square" rtlCol="0">
              <a:spAutoFit/>
            </a:bodyPr>
            <a:lstStyle/>
            <a:p>
              <a:pPr algn="r">
                <a:buClrTx/>
              </a:pPr>
              <a:r>
                <a:rPr lang="hy-AM" sz="2000" kern="1200" dirty="0">
                  <a:solidFill>
                    <a:prstClr val="black"/>
                  </a:solidFill>
                  <a:latin typeface="Calibri"/>
                  <a:ea typeface="+mn-ea"/>
                  <a:cs typeface="+mn-cs"/>
                </a:rPr>
                <a:t>Սոցիալական օգուտներ</a:t>
              </a:r>
              <a:endParaRPr lang="en-US" sz="2000" kern="1200" dirty="0">
                <a:solidFill>
                  <a:prstClr val="black"/>
                </a:solidFill>
                <a:latin typeface="Calibri"/>
                <a:ea typeface="+mn-ea"/>
                <a:cs typeface="+mn-cs"/>
              </a:endParaRPr>
            </a:p>
          </p:txBody>
        </p:sp>
      </p:grpSp>
      <p:grpSp>
        <p:nvGrpSpPr>
          <p:cNvPr id="16" name="Group 15"/>
          <p:cNvGrpSpPr/>
          <p:nvPr/>
        </p:nvGrpSpPr>
        <p:grpSpPr>
          <a:xfrm>
            <a:off x="3097202" y="1690963"/>
            <a:ext cx="3758795" cy="4709414"/>
            <a:chOff x="1359182" y="1318513"/>
            <a:chExt cx="3758795" cy="4709414"/>
          </a:xfrm>
        </p:grpSpPr>
        <p:sp>
          <p:nvSpPr>
            <p:cNvPr id="6" name="Notched Right Arrow 5"/>
            <p:cNvSpPr/>
            <p:nvPr/>
          </p:nvSpPr>
          <p:spPr>
            <a:xfrm rot="16200000">
              <a:off x="3906175" y="1669181"/>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0" name="TextBox 9"/>
            <p:cNvSpPr txBox="1"/>
            <p:nvPr/>
          </p:nvSpPr>
          <p:spPr>
            <a:xfrm>
              <a:off x="1359182" y="5012264"/>
              <a:ext cx="3726105" cy="1015663"/>
            </a:xfrm>
            <a:prstGeom prst="rect">
              <a:avLst/>
            </a:prstGeom>
            <a:noFill/>
          </p:spPr>
          <p:txBody>
            <a:bodyPr wrap="square" rtlCol="0">
              <a:spAutoFit/>
            </a:bodyPr>
            <a:lstStyle/>
            <a:p>
              <a:pPr>
                <a:buClrTx/>
              </a:pPr>
              <a:r>
                <a:rPr lang="hy-AM" sz="2000" kern="1200" dirty="0">
                  <a:solidFill>
                    <a:prstClr val="black"/>
                  </a:solidFill>
                  <a:ea typeface="+mn-ea"/>
                  <a:cs typeface="+mn-cs"/>
                </a:rPr>
                <a:t>Աղետալի ազդեցություն պատմամշակութային հուշարձանների վրա</a:t>
              </a:r>
              <a:endParaRPr lang="en-US" sz="2000" kern="1200" dirty="0">
                <a:solidFill>
                  <a:prstClr val="black"/>
                </a:solidFill>
                <a:ea typeface="+mn-ea"/>
                <a:cs typeface="+mn-cs"/>
              </a:endParaRPr>
            </a:p>
          </p:txBody>
        </p:sp>
      </p:grpSp>
      <p:grpSp>
        <p:nvGrpSpPr>
          <p:cNvPr id="17" name="Group 16"/>
          <p:cNvGrpSpPr/>
          <p:nvPr/>
        </p:nvGrpSpPr>
        <p:grpSpPr>
          <a:xfrm>
            <a:off x="6584521" y="2123422"/>
            <a:ext cx="4696504" cy="1287441"/>
            <a:chOff x="4856084" y="1624435"/>
            <a:chExt cx="4696504" cy="1287441"/>
          </a:xfrm>
        </p:grpSpPr>
        <p:sp>
          <p:nvSpPr>
            <p:cNvPr id="4" name="Notched Right Arrow 3"/>
            <p:cNvSpPr/>
            <p:nvPr/>
          </p:nvSpPr>
          <p:spPr>
            <a:xfrm rot="-2700000">
              <a:off x="4856084" y="2050742"/>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1" name="TextBox 10"/>
            <p:cNvSpPr txBox="1"/>
            <p:nvPr/>
          </p:nvSpPr>
          <p:spPr>
            <a:xfrm>
              <a:off x="6203180" y="1624435"/>
              <a:ext cx="3349408" cy="1015663"/>
            </a:xfrm>
            <a:prstGeom prst="rect">
              <a:avLst/>
            </a:prstGeom>
            <a:noFill/>
          </p:spPr>
          <p:txBody>
            <a:bodyPr wrap="square" rtlCol="0">
              <a:spAutoFit/>
            </a:bodyPr>
            <a:lstStyle/>
            <a:p>
              <a:pPr>
                <a:buClrTx/>
              </a:pPr>
              <a:r>
                <a:rPr lang="hy-AM" sz="2000" kern="1200" dirty="0">
                  <a:solidFill>
                    <a:prstClr val="black"/>
                  </a:solidFill>
                  <a:ea typeface="+mn-ea"/>
                  <a:cs typeface="+mn-cs"/>
                </a:rPr>
                <a:t>նոր աշխատատեղերի և մասնագիտությունների ստեղծում</a:t>
              </a:r>
              <a:endParaRPr lang="en-US" sz="2000" kern="1200" dirty="0">
                <a:solidFill>
                  <a:prstClr val="black"/>
                </a:solidFill>
                <a:latin typeface="Calibri"/>
                <a:ea typeface="+mn-ea"/>
                <a:cs typeface="+mn-cs"/>
              </a:endParaRPr>
            </a:p>
          </p:txBody>
        </p:sp>
      </p:grpSp>
      <p:grpSp>
        <p:nvGrpSpPr>
          <p:cNvPr id="18" name="Group 17"/>
          <p:cNvGrpSpPr/>
          <p:nvPr/>
        </p:nvGrpSpPr>
        <p:grpSpPr>
          <a:xfrm>
            <a:off x="6960666" y="3107993"/>
            <a:ext cx="4580775" cy="1631216"/>
            <a:chOff x="5246703" y="2648956"/>
            <a:chExt cx="3453062" cy="1631216"/>
          </a:xfrm>
        </p:grpSpPr>
        <p:sp>
          <p:nvSpPr>
            <p:cNvPr id="3" name="Notched Right Arrow 2"/>
            <p:cNvSpPr/>
            <p:nvPr/>
          </p:nvSpPr>
          <p:spPr>
            <a:xfrm>
              <a:off x="5246703" y="3027286"/>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2" name="TextBox 11"/>
            <p:cNvSpPr txBox="1"/>
            <p:nvPr/>
          </p:nvSpPr>
          <p:spPr>
            <a:xfrm>
              <a:off x="6868655" y="2648956"/>
              <a:ext cx="1831110" cy="1631216"/>
            </a:xfrm>
            <a:prstGeom prst="rect">
              <a:avLst/>
            </a:prstGeom>
            <a:noFill/>
          </p:spPr>
          <p:txBody>
            <a:bodyPr wrap="square" rtlCol="0">
              <a:spAutoFit/>
            </a:bodyPr>
            <a:lstStyle/>
            <a:p>
              <a:pPr>
                <a:buClrTx/>
              </a:pPr>
              <a:r>
                <a:rPr lang="hy-AM" sz="2000" kern="1200" dirty="0">
                  <a:solidFill>
                    <a:prstClr val="black"/>
                  </a:solidFill>
                  <a:ea typeface="+mn-ea"/>
                  <a:cs typeface="+mn-cs"/>
                </a:rPr>
                <a:t>սեփական էներգիայի աղբյուրների օգտագործման հնարավորություն</a:t>
              </a:r>
              <a:endParaRPr lang="en-US" sz="2000" kern="1200" dirty="0">
                <a:solidFill>
                  <a:prstClr val="black"/>
                </a:solidFill>
                <a:ea typeface="+mn-ea"/>
                <a:cs typeface="+mn-cs"/>
              </a:endParaRPr>
            </a:p>
          </p:txBody>
        </p:sp>
      </p:grpSp>
      <p:grpSp>
        <p:nvGrpSpPr>
          <p:cNvPr id="19" name="Group 18"/>
          <p:cNvGrpSpPr/>
          <p:nvPr/>
        </p:nvGrpSpPr>
        <p:grpSpPr>
          <a:xfrm>
            <a:off x="6907404" y="4047335"/>
            <a:ext cx="4470533" cy="1860622"/>
            <a:chOff x="5206752" y="3653162"/>
            <a:chExt cx="4470533" cy="1860622"/>
          </a:xfrm>
        </p:grpSpPr>
        <p:sp>
          <p:nvSpPr>
            <p:cNvPr id="5" name="Notched Right Arrow 4"/>
            <p:cNvSpPr/>
            <p:nvPr/>
          </p:nvSpPr>
          <p:spPr>
            <a:xfrm rot="2700000" flipV="1">
              <a:off x="4856084" y="4003830"/>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3" name="TextBox 12"/>
            <p:cNvSpPr txBox="1"/>
            <p:nvPr/>
          </p:nvSpPr>
          <p:spPr>
            <a:xfrm>
              <a:off x="6230965" y="4805898"/>
              <a:ext cx="3446320" cy="707886"/>
            </a:xfrm>
            <a:prstGeom prst="rect">
              <a:avLst/>
            </a:prstGeom>
            <a:noFill/>
          </p:spPr>
          <p:txBody>
            <a:bodyPr wrap="square" rtlCol="0">
              <a:spAutoFit/>
            </a:bodyPr>
            <a:lstStyle/>
            <a:p>
              <a:pPr>
                <a:buClrTx/>
              </a:pPr>
              <a:r>
                <a:rPr lang="hy-AM" sz="2000" kern="1200" dirty="0">
                  <a:solidFill>
                    <a:prstClr val="black"/>
                  </a:solidFill>
                  <a:ea typeface="+mn-ea"/>
                  <a:cs typeface="+mn-cs"/>
                </a:rPr>
                <a:t>կանանց աշխատանքի կրճատում</a:t>
              </a:r>
              <a:endParaRPr lang="en-US" sz="2000" kern="1200" dirty="0">
                <a:solidFill>
                  <a:prstClr val="black"/>
                </a:solidFill>
                <a:ea typeface="+mn-ea"/>
                <a:cs typeface="+mn-cs"/>
              </a:endParaRPr>
            </a:p>
          </p:txBody>
        </p:sp>
      </p:grpSp>
      <p:grpSp>
        <p:nvGrpSpPr>
          <p:cNvPr id="20" name="Group 19"/>
          <p:cNvGrpSpPr/>
          <p:nvPr/>
        </p:nvGrpSpPr>
        <p:grpSpPr>
          <a:xfrm>
            <a:off x="3493141" y="1308386"/>
            <a:ext cx="4093111" cy="4709415"/>
            <a:chOff x="1803679" y="889614"/>
            <a:chExt cx="4093111" cy="4709415"/>
          </a:xfrm>
        </p:grpSpPr>
        <p:sp>
          <p:nvSpPr>
            <p:cNvPr id="7" name="Notched Right Arrow 6"/>
            <p:cNvSpPr/>
            <p:nvPr/>
          </p:nvSpPr>
          <p:spPr>
            <a:xfrm rot="5400000" flipV="1">
              <a:off x="3906175" y="4387227"/>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4" name="TextBox 13"/>
            <p:cNvSpPr txBox="1"/>
            <p:nvPr/>
          </p:nvSpPr>
          <p:spPr>
            <a:xfrm>
              <a:off x="1803679" y="889614"/>
              <a:ext cx="4093111" cy="1015663"/>
            </a:xfrm>
            <a:prstGeom prst="rect">
              <a:avLst/>
            </a:prstGeom>
            <a:noFill/>
          </p:spPr>
          <p:txBody>
            <a:bodyPr wrap="square" rtlCol="0">
              <a:spAutoFit/>
            </a:bodyPr>
            <a:lstStyle/>
            <a:p>
              <a:pPr>
                <a:buClrTx/>
              </a:pPr>
              <a:r>
                <a:rPr lang="hy-AM" sz="2000" kern="1200" dirty="0">
                  <a:solidFill>
                    <a:prstClr val="black"/>
                  </a:solidFill>
                  <a:ea typeface="+mn-ea"/>
                  <a:cs typeface="+mn-cs"/>
                </a:rPr>
                <a:t>օդի աղտոտվածության պատճառով հիվանդությունների կրճատում</a:t>
              </a:r>
              <a:endParaRPr lang="en-US" sz="2000" kern="1200" dirty="0">
                <a:solidFill>
                  <a:prstClr val="black"/>
                </a:solidFill>
                <a:ea typeface="+mn-ea"/>
                <a:cs typeface="+mn-cs"/>
              </a:endParaRPr>
            </a:p>
          </p:txBody>
        </p:sp>
      </p:grpSp>
      <p:sp>
        <p:nvSpPr>
          <p:cNvPr id="2" name="Title 1"/>
          <p:cNvSpPr>
            <a:spLocks noGrp="1"/>
          </p:cNvSpPr>
          <p:nvPr>
            <p:ph type="title"/>
          </p:nvPr>
        </p:nvSpPr>
        <p:spPr>
          <a:xfrm>
            <a:off x="773723" y="365127"/>
            <a:ext cx="10675214" cy="980438"/>
          </a:xfrm>
        </p:spPr>
        <p:txBody>
          <a:bodyPr>
            <a:normAutofit/>
          </a:bodyPr>
          <a:lstStyle/>
          <a:p>
            <a:pPr>
              <a:lnSpc>
                <a:spcPct val="100000"/>
              </a:lnSpc>
              <a:spcBef>
                <a:spcPts val="0"/>
              </a:spcBef>
              <a:buClr>
                <a:srgbClr val="000000"/>
              </a:buClr>
              <a:buSzPts val="4400"/>
            </a:pPr>
            <a:r>
              <a:rPr lang="hy-AM" sz="2800" dirty="0">
                <a:solidFill>
                  <a:schemeClr val="accent1">
                    <a:lumMod val="50000"/>
                  </a:schemeClr>
                </a:solidFill>
                <a:cs typeface="Calibri"/>
                <a:sym typeface="Calibri"/>
              </a:rPr>
              <a:t>ՎԵՐԱԿԱՆԳՆՎՈՂ ԷՆԵՐԳԻԱՅԻ ՍՈՑԻԱԼԱԿԱՆ ՕԳՈՒՏՆԵՐԸ</a:t>
            </a:r>
            <a:endParaRPr lang="en-US" sz="2800" dirty="0">
              <a:solidFill>
                <a:schemeClr val="accent1">
                  <a:lumMod val="50000"/>
                </a:schemeClr>
              </a:solidFill>
              <a:latin typeface="Calibri"/>
              <a:cs typeface="Calibri"/>
              <a:sym typeface="Calibri"/>
            </a:endParaRPr>
          </a:p>
        </p:txBody>
      </p:sp>
      <p:sp>
        <p:nvSpPr>
          <p:cNvPr id="21" name="Slide Number Placeholder 20">
            <a:extLst>
              <a:ext uri="{FF2B5EF4-FFF2-40B4-BE49-F238E27FC236}">
                <a16:creationId xmlns:a16="http://schemas.microsoft.com/office/drawing/2014/main" id="{9E56C12B-8681-4D3F-BD22-BCF767069761}"/>
              </a:ext>
            </a:extLst>
          </p:cNvPr>
          <p:cNvSpPr>
            <a:spLocks noGrp="1"/>
          </p:cNvSpPr>
          <p:nvPr>
            <p:ph type="sldNum" sz="quarter" idx="12"/>
          </p:nvPr>
        </p:nvSpPr>
        <p:spPr/>
        <p:txBody>
          <a:bodyPr/>
          <a:lstStyle/>
          <a:p>
            <a:fld id="{E65A8FD0-E2FE-4105-9FE2-46E7CFEBE6F3}" type="slidenum">
              <a:rPr lang="en-US" smtClean="0"/>
              <a:pPr/>
              <a:t>12</a:t>
            </a:fld>
            <a:endParaRPr lang="en-US"/>
          </a:p>
        </p:txBody>
      </p:sp>
    </p:spTree>
    <p:extLst>
      <p:ext uri="{BB962C8B-B14F-4D97-AF65-F5344CB8AC3E}">
        <p14:creationId xmlns:p14="http://schemas.microsoft.com/office/powerpoint/2010/main" val="929109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9467" y="3520584"/>
            <a:ext cx="5930694" cy="781236"/>
            <a:chOff x="-998971" y="3067235"/>
            <a:chExt cx="5930694" cy="781236"/>
          </a:xfrm>
        </p:grpSpPr>
        <p:sp>
          <p:nvSpPr>
            <p:cNvPr id="8" name="Right Arrow 7"/>
            <p:cNvSpPr/>
            <p:nvPr/>
          </p:nvSpPr>
          <p:spPr>
            <a:xfrm>
              <a:off x="2188523" y="3067235"/>
              <a:ext cx="2743200" cy="781236"/>
            </a:xfrm>
            <a:prstGeom prst="rightArrow">
              <a:avLst/>
            </a:prstGeom>
            <a:gradFill>
              <a:gsLst>
                <a:gs pos="65000">
                  <a:schemeClr val="tx2">
                    <a:lumMod val="60000"/>
                    <a:lumOff val="40000"/>
                  </a:schemeClr>
                </a:gs>
                <a:gs pos="100000">
                  <a:schemeClr val="accent2">
                    <a:lumMod val="99000"/>
                    <a:satMod val="120000"/>
                    <a:shade val="78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9" name="TextBox 8"/>
            <p:cNvSpPr txBox="1"/>
            <p:nvPr/>
          </p:nvSpPr>
          <p:spPr>
            <a:xfrm>
              <a:off x="-998971" y="3183766"/>
              <a:ext cx="3030006" cy="400110"/>
            </a:xfrm>
            <a:prstGeom prst="rect">
              <a:avLst/>
            </a:prstGeom>
            <a:noFill/>
          </p:spPr>
          <p:txBody>
            <a:bodyPr wrap="square" rtlCol="0">
              <a:spAutoFit/>
            </a:bodyPr>
            <a:lstStyle/>
            <a:p>
              <a:pPr algn="r">
                <a:buClrTx/>
              </a:pPr>
              <a:r>
                <a:rPr lang="hy-AM" sz="2000" kern="1200" dirty="0">
                  <a:solidFill>
                    <a:prstClr val="black"/>
                  </a:solidFill>
                  <a:latin typeface="Calibri"/>
                  <a:ea typeface="+mn-ea"/>
                  <a:cs typeface="+mn-cs"/>
                </a:rPr>
                <a:t>Քաղաքական օգուտներ</a:t>
              </a:r>
              <a:endParaRPr lang="en-US" sz="2000" kern="1200" dirty="0">
                <a:solidFill>
                  <a:prstClr val="black"/>
                </a:solidFill>
                <a:latin typeface="Calibri"/>
                <a:ea typeface="+mn-ea"/>
                <a:cs typeface="+mn-cs"/>
              </a:endParaRPr>
            </a:p>
          </p:txBody>
        </p:sp>
      </p:grpSp>
      <p:grpSp>
        <p:nvGrpSpPr>
          <p:cNvPr id="16" name="Group 15"/>
          <p:cNvGrpSpPr/>
          <p:nvPr/>
        </p:nvGrpSpPr>
        <p:grpSpPr>
          <a:xfrm>
            <a:off x="3693560" y="1345565"/>
            <a:ext cx="3582266" cy="2032568"/>
            <a:chOff x="1948522" y="848415"/>
            <a:chExt cx="3582266" cy="2032568"/>
          </a:xfrm>
        </p:grpSpPr>
        <p:sp>
          <p:nvSpPr>
            <p:cNvPr id="6" name="Notched Right Arrow 5"/>
            <p:cNvSpPr/>
            <p:nvPr/>
          </p:nvSpPr>
          <p:spPr>
            <a:xfrm rot="16200000">
              <a:off x="3906175" y="1669181"/>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0" name="TextBox 9"/>
            <p:cNvSpPr txBox="1"/>
            <p:nvPr/>
          </p:nvSpPr>
          <p:spPr>
            <a:xfrm>
              <a:off x="1948522" y="848415"/>
              <a:ext cx="3582266" cy="646331"/>
            </a:xfrm>
            <a:prstGeom prst="rect">
              <a:avLst/>
            </a:prstGeom>
            <a:noFill/>
          </p:spPr>
          <p:txBody>
            <a:bodyPr wrap="square" rtlCol="0">
              <a:spAutoFit/>
            </a:bodyPr>
            <a:lstStyle/>
            <a:p>
              <a:pPr>
                <a:buClrTx/>
              </a:pPr>
              <a:r>
                <a:rPr lang="hy-AM" sz="1800" kern="1200" dirty="0">
                  <a:solidFill>
                    <a:prstClr val="black"/>
                  </a:solidFill>
                  <a:latin typeface="Calibri"/>
                  <a:ea typeface="+mn-ea"/>
                  <a:cs typeface="+mn-cs"/>
                </a:rPr>
                <a:t>Ներկրվող էներգակիրներից կախվածության կրճատում</a:t>
              </a:r>
              <a:endParaRPr lang="en-US" sz="1800" kern="1200" dirty="0">
                <a:solidFill>
                  <a:prstClr val="black"/>
                </a:solidFill>
                <a:latin typeface="Calibri"/>
                <a:ea typeface="+mn-ea"/>
                <a:cs typeface="+mn-cs"/>
              </a:endParaRPr>
            </a:p>
          </p:txBody>
        </p:sp>
      </p:grpSp>
      <p:grpSp>
        <p:nvGrpSpPr>
          <p:cNvPr id="17" name="Group 16"/>
          <p:cNvGrpSpPr/>
          <p:nvPr/>
        </p:nvGrpSpPr>
        <p:grpSpPr>
          <a:xfrm>
            <a:off x="6584521" y="2123422"/>
            <a:ext cx="4696504" cy="1287441"/>
            <a:chOff x="4856084" y="1624435"/>
            <a:chExt cx="4696504" cy="1287441"/>
          </a:xfrm>
        </p:grpSpPr>
        <p:sp>
          <p:nvSpPr>
            <p:cNvPr id="4" name="Notched Right Arrow 3"/>
            <p:cNvSpPr/>
            <p:nvPr/>
          </p:nvSpPr>
          <p:spPr>
            <a:xfrm rot="-2700000">
              <a:off x="4856084" y="2050742"/>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1" name="TextBox 10"/>
            <p:cNvSpPr txBox="1"/>
            <p:nvPr/>
          </p:nvSpPr>
          <p:spPr>
            <a:xfrm>
              <a:off x="6203180" y="1624435"/>
              <a:ext cx="3349408" cy="707886"/>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Տնտեսության կայուն զարգացում</a:t>
              </a:r>
              <a:endParaRPr lang="en-US" sz="2000" kern="1200" dirty="0">
                <a:solidFill>
                  <a:prstClr val="black"/>
                </a:solidFill>
                <a:latin typeface="Calibri"/>
                <a:ea typeface="+mn-ea"/>
                <a:cs typeface="+mn-cs"/>
              </a:endParaRPr>
            </a:p>
          </p:txBody>
        </p:sp>
      </p:grpSp>
      <p:grpSp>
        <p:nvGrpSpPr>
          <p:cNvPr id="18" name="Group 17"/>
          <p:cNvGrpSpPr/>
          <p:nvPr/>
        </p:nvGrpSpPr>
        <p:grpSpPr>
          <a:xfrm>
            <a:off x="6960666" y="3486323"/>
            <a:ext cx="4501867" cy="1246174"/>
            <a:chOff x="5246703" y="3027286"/>
            <a:chExt cx="3393580" cy="1246174"/>
          </a:xfrm>
        </p:grpSpPr>
        <p:sp>
          <p:nvSpPr>
            <p:cNvPr id="3" name="Notched Right Arrow 2"/>
            <p:cNvSpPr/>
            <p:nvPr/>
          </p:nvSpPr>
          <p:spPr>
            <a:xfrm>
              <a:off x="5246703" y="3027286"/>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2" name="TextBox 11"/>
            <p:cNvSpPr txBox="1"/>
            <p:nvPr/>
          </p:nvSpPr>
          <p:spPr>
            <a:xfrm>
              <a:off x="6809173" y="3257797"/>
              <a:ext cx="1831110" cy="1015663"/>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Էներգետիկ ոլորտի կանխատեսելիության ապահովում</a:t>
              </a:r>
              <a:endParaRPr lang="en-US" sz="2000" kern="1200" dirty="0">
                <a:solidFill>
                  <a:prstClr val="black"/>
                </a:solidFill>
                <a:latin typeface="Calibri"/>
                <a:ea typeface="+mn-ea"/>
                <a:cs typeface="+mn-cs"/>
              </a:endParaRPr>
            </a:p>
          </p:txBody>
        </p:sp>
      </p:grpSp>
      <p:grpSp>
        <p:nvGrpSpPr>
          <p:cNvPr id="19" name="Group 18"/>
          <p:cNvGrpSpPr/>
          <p:nvPr/>
        </p:nvGrpSpPr>
        <p:grpSpPr>
          <a:xfrm>
            <a:off x="6889648" y="4081911"/>
            <a:ext cx="4442748" cy="1564742"/>
            <a:chOff x="5206752" y="3653162"/>
            <a:chExt cx="4442748" cy="1564742"/>
          </a:xfrm>
        </p:grpSpPr>
        <p:sp>
          <p:nvSpPr>
            <p:cNvPr id="5" name="Notched Right Arrow 4"/>
            <p:cNvSpPr/>
            <p:nvPr/>
          </p:nvSpPr>
          <p:spPr>
            <a:xfrm rot="2700000" flipV="1">
              <a:off x="4856084" y="4003830"/>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3" name="TextBox 12"/>
            <p:cNvSpPr txBox="1"/>
            <p:nvPr/>
          </p:nvSpPr>
          <p:spPr>
            <a:xfrm>
              <a:off x="6203180" y="4817794"/>
              <a:ext cx="3446320" cy="400110"/>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ՎԷ ներդրումների աճ</a:t>
              </a:r>
              <a:endParaRPr lang="en-US" sz="2000" kern="1200" dirty="0">
                <a:solidFill>
                  <a:prstClr val="black"/>
                </a:solidFill>
                <a:latin typeface="Calibri"/>
                <a:ea typeface="+mn-ea"/>
                <a:cs typeface="+mn-cs"/>
              </a:endParaRPr>
            </a:p>
          </p:txBody>
        </p:sp>
      </p:grpSp>
      <p:grpSp>
        <p:nvGrpSpPr>
          <p:cNvPr id="20" name="Group 19"/>
          <p:cNvGrpSpPr/>
          <p:nvPr/>
        </p:nvGrpSpPr>
        <p:grpSpPr>
          <a:xfrm>
            <a:off x="4083978" y="4455331"/>
            <a:ext cx="4093111" cy="2329282"/>
            <a:chOff x="2394516" y="4036559"/>
            <a:chExt cx="4093111" cy="2329282"/>
          </a:xfrm>
        </p:grpSpPr>
        <p:sp>
          <p:nvSpPr>
            <p:cNvPr id="7" name="Notched Right Arrow 6"/>
            <p:cNvSpPr/>
            <p:nvPr/>
          </p:nvSpPr>
          <p:spPr>
            <a:xfrm rot="5400000" flipV="1">
              <a:off x="3906175" y="4387227"/>
              <a:ext cx="1562470" cy="861134"/>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a:endParaRPr>
            </a:p>
          </p:txBody>
        </p:sp>
        <p:sp>
          <p:nvSpPr>
            <p:cNvPr id="14" name="TextBox 13"/>
            <p:cNvSpPr txBox="1"/>
            <p:nvPr/>
          </p:nvSpPr>
          <p:spPr>
            <a:xfrm>
              <a:off x="2394516" y="5657955"/>
              <a:ext cx="4093111" cy="707886"/>
            </a:xfrm>
            <a:prstGeom prst="rect">
              <a:avLst/>
            </a:prstGeom>
            <a:noFill/>
          </p:spPr>
          <p:txBody>
            <a:bodyPr wrap="square" rtlCol="0">
              <a:spAutoFit/>
            </a:bodyPr>
            <a:lstStyle/>
            <a:p>
              <a:pPr>
                <a:buClrTx/>
              </a:pPr>
              <a:r>
                <a:rPr lang="hy-AM" sz="2000" kern="1200" dirty="0">
                  <a:solidFill>
                    <a:prstClr val="black"/>
                  </a:solidFill>
                  <a:latin typeface="Calibri"/>
                  <a:ea typeface="+mn-ea"/>
                  <a:cs typeface="+mn-cs"/>
                </a:rPr>
                <a:t>Էներգամատակարարման հուսալիության ապահովում</a:t>
              </a:r>
              <a:endParaRPr lang="en-US" sz="2000" kern="1200" dirty="0">
                <a:solidFill>
                  <a:prstClr val="black"/>
                </a:solidFill>
                <a:latin typeface="Calibri"/>
                <a:ea typeface="+mn-ea"/>
                <a:cs typeface="+mn-cs"/>
              </a:endParaRPr>
            </a:p>
          </p:txBody>
        </p:sp>
      </p:grpSp>
      <p:sp>
        <p:nvSpPr>
          <p:cNvPr id="2" name="Title 1"/>
          <p:cNvSpPr>
            <a:spLocks noGrp="1"/>
          </p:cNvSpPr>
          <p:nvPr>
            <p:ph type="title"/>
          </p:nvPr>
        </p:nvSpPr>
        <p:spPr>
          <a:xfrm>
            <a:off x="568118" y="365127"/>
            <a:ext cx="10572412" cy="980438"/>
          </a:xfrm>
        </p:spPr>
        <p:txBody>
          <a:bodyPr>
            <a:normAutofit/>
          </a:bodyPr>
          <a:lstStyle/>
          <a:p>
            <a:pPr>
              <a:lnSpc>
                <a:spcPct val="100000"/>
              </a:lnSpc>
              <a:spcBef>
                <a:spcPts val="0"/>
              </a:spcBef>
              <a:buClr>
                <a:srgbClr val="000000"/>
              </a:buClr>
              <a:buSzPts val="4400"/>
            </a:pPr>
            <a:r>
              <a:rPr lang="hy-AM" sz="2800" dirty="0">
                <a:solidFill>
                  <a:schemeClr val="accent1">
                    <a:lumMod val="50000"/>
                  </a:schemeClr>
                </a:solidFill>
                <a:cs typeface="Calibri"/>
                <a:sym typeface="Calibri"/>
              </a:rPr>
              <a:t>ՎԵՐԱԿԱՆԳՆՎՈՂ ԷՆԵՐԳԻԱՅԻ ՔԱՂԱՔԱԿԱՆ ՕԳՈՒՏՆԵՐԸ</a:t>
            </a:r>
            <a:endParaRPr lang="en-US" sz="2800" dirty="0">
              <a:solidFill>
                <a:schemeClr val="accent1">
                  <a:lumMod val="50000"/>
                </a:schemeClr>
              </a:solidFill>
              <a:latin typeface="Calibri"/>
              <a:cs typeface="Calibri"/>
              <a:sym typeface="Calibri"/>
            </a:endParaRPr>
          </a:p>
        </p:txBody>
      </p:sp>
      <p:sp>
        <p:nvSpPr>
          <p:cNvPr id="21" name="Slide Number Placeholder 20">
            <a:extLst>
              <a:ext uri="{FF2B5EF4-FFF2-40B4-BE49-F238E27FC236}">
                <a16:creationId xmlns:a16="http://schemas.microsoft.com/office/drawing/2014/main" id="{240DDE2A-5396-4872-83C8-FA22415E0C50}"/>
              </a:ext>
            </a:extLst>
          </p:cNvPr>
          <p:cNvSpPr>
            <a:spLocks noGrp="1"/>
          </p:cNvSpPr>
          <p:nvPr>
            <p:ph type="sldNum" sz="quarter" idx="12"/>
          </p:nvPr>
        </p:nvSpPr>
        <p:spPr/>
        <p:txBody>
          <a:bodyPr/>
          <a:lstStyle/>
          <a:p>
            <a:fld id="{E65A8FD0-E2FE-4105-9FE2-46E7CFEBE6F3}" type="slidenum">
              <a:rPr lang="en-US" smtClean="0"/>
              <a:pPr/>
              <a:t>13</a:t>
            </a:fld>
            <a:endParaRPr lang="en-US"/>
          </a:p>
        </p:txBody>
      </p:sp>
    </p:spTree>
    <p:extLst>
      <p:ext uri="{BB962C8B-B14F-4D97-AF65-F5344CB8AC3E}">
        <p14:creationId xmlns:p14="http://schemas.microsoft.com/office/powerpoint/2010/main" val="32983324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a:lnSpc>
                <a:spcPct val="100000"/>
              </a:lnSpc>
              <a:buClr>
                <a:srgbClr val="000000"/>
              </a:buClr>
            </a:pPr>
            <a:r>
              <a:rPr lang="en-US" sz="2800" dirty="0">
                <a:solidFill>
                  <a:schemeClr val="accent1">
                    <a:lumMod val="50000"/>
                  </a:schemeClr>
                </a:solidFill>
              </a:rPr>
              <a:t>Վ</a:t>
            </a:r>
            <a:r>
              <a:rPr lang="hy-AM" sz="2800" dirty="0">
                <a:solidFill>
                  <a:schemeClr val="accent1">
                    <a:lumMod val="50000"/>
                  </a:schemeClr>
                </a:solidFill>
              </a:rPr>
              <a:t>ԵՐԱԿԱՆԳՆՎՈՂ ԷՆԵՐԳԵՏԻԿ ՏԵԽՆՈԼՈԳԻԱՆԵՐ</a:t>
            </a:r>
            <a:endParaRPr sz="2800" dirty="0">
              <a:solidFill>
                <a:schemeClr val="accent1">
                  <a:lumMod val="50000"/>
                </a:schemeClr>
              </a:solidFill>
            </a:endParaRPr>
          </a:p>
        </p:txBody>
      </p:sp>
      <p:graphicFrame>
        <p:nvGraphicFramePr>
          <p:cNvPr id="250" name="Shape 250"/>
          <p:cNvGraphicFramePr/>
          <p:nvPr/>
        </p:nvGraphicFramePr>
        <p:xfrm>
          <a:off x="952500" y="1788775"/>
          <a:ext cx="10287000" cy="4682800"/>
        </p:xfrm>
        <a:graphic>
          <a:graphicData uri="http://schemas.openxmlformats.org/drawingml/2006/table">
            <a:tbl>
              <a:tblPr>
                <a:noFill/>
                <a:tableStyleId>{EAFD0A2D-2666-400F-BD86-AEAA5FD7D842}</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lnSpc>
                          <a:spcPct val="115000"/>
                        </a:lnSpc>
                        <a:spcBef>
                          <a:spcPts val="0"/>
                        </a:spcBef>
                        <a:spcAft>
                          <a:spcPts val="0"/>
                        </a:spcAft>
                        <a:buNone/>
                      </a:pPr>
                      <a:r>
                        <a:rPr lang="en-US" b="1"/>
                        <a:t>Տեխնոլոգիա</a:t>
                      </a:r>
                      <a:endParaRPr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t>Հզորություն (ՄՎտ)</a:t>
                      </a:r>
                      <a:endParaRPr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t>Արտադրություն (ԳՎտժ/տարի)</a:t>
                      </a:r>
                      <a:endParaRPr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rtl="0">
                        <a:spcBef>
                          <a:spcPts val="0"/>
                        </a:spcBef>
                        <a:spcAft>
                          <a:spcPts val="0"/>
                        </a:spcAft>
                        <a:buNone/>
                      </a:pPr>
                      <a:r>
                        <a:rPr lang="en-US" dirty="0" err="1"/>
                        <a:t>Հողմային</a:t>
                      </a:r>
                      <a:r>
                        <a:rPr lang="en-US" dirty="0"/>
                        <a:t> </a:t>
                      </a:r>
                      <a:r>
                        <a:rPr lang="en-US" dirty="0" err="1"/>
                        <a:t>էլեկտրակայաններ</a:t>
                      </a:r>
                      <a:endParaRPr dirty="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300 – 500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650 – 1 000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rtl="0">
                        <a:spcBef>
                          <a:spcPts val="0"/>
                        </a:spcBef>
                        <a:spcAft>
                          <a:spcPts val="0"/>
                        </a:spcAft>
                        <a:buNone/>
                      </a:pPr>
                      <a:r>
                        <a:rPr lang="en-US"/>
                        <a:t>Արևային ՖՎ</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835 – 1 170</a:t>
                      </a:r>
                      <a:endParaRPr baseline="300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1 735 – 2 120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rtl="0">
                        <a:spcBef>
                          <a:spcPts val="0"/>
                        </a:spcBef>
                        <a:spcAft>
                          <a:spcPts val="0"/>
                        </a:spcAft>
                        <a:buNone/>
                      </a:pPr>
                      <a:r>
                        <a:rPr lang="en-US"/>
                        <a:t>Կենտրոնացնող արեգակնային կայան (ԿԱԿ)</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1,170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2,360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rtl="0">
                        <a:spcBef>
                          <a:spcPts val="0"/>
                        </a:spcBef>
                        <a:spcAft>
                          <a:spcPts val="0"/>
                        </a:spcAft>
                        <a:buNone/>
                      </a:pPr>
                      <a:r>
                        <a:rPr lang="en-US"/>
                        <a:t>Ապակենտրոնացված արևային ՖՎ</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1,280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1,779</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rtl="0">
                        <a:spcBef>
                          <a:spcPts val="0"/>
                        </a:spcBef>
                        <a:spcAft>
                          <a:spcPts val="0"/>
                        </a:spcAft>
                        <a:buNone/>
                      </a:pPr>
                      <a:r>
                        <a:rPr lang="en-US"/>
                        <a:t>Երկրաջերմային էներգիա</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28,5</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200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rtl="0">
                        <a:spcBef>
                          <a:spcPts val="0"/>
                        </a:spcBef>
                        <a:spcAft>
                          <a:spcPts val="0"/>
                        </a:spcAft>
                        <a:buNone/>
                      </a:pPr>
                      <a:r>
                        <a:rPr lang="en-US"/>
                        <a:t>Աղբանոցներից ստացված գազ</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2,5</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20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rtl="0">
                        <a:spcBef>
                          <a:spcPts val="0"/>
                        </a:spcBef>
                        <a:spcAft>
                          <a:spcPts val="0"/>
                        </a:spcAft>
                        <a:buNone/>
                      </a:pPr>
                      <a:r>
                        <a:rPr lang="en-US"/>
                        <a:t>Փոքր ՀԷԿ-եր</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91</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335</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rtl="0">
                        <a:spcBef>
                          <a:spcPts val="0"/>
                        </a:spcBef>
                        <a:spcAft>
                          <a:spcPts val="0"/>
                        </a:spcAft>
                        <a:buNone/>
                      </a:pPr>
                      <a:r>
                        <a:rPr lang="en-US"/>
                        <a:t>Կենսագազ</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4</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30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rtl="0">
                        <a:spcBef>
                          <a:spcPts val="0"/>
                        </a:spcBef>
                        <a:spcAft>
                          <a:spcPts val="0"/>
                        </a:spcAft>
                        <a:buNone/>
                      </a:pPr>
                      <a:r>
                        <a:rPr lang="en-US"/>
                        <a:t>Կենսազանգված</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30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230</a:t>
                      </a:r>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rtl="0">
                        <a:spcBef>
                          <a:spcPts val="0"/>
                        </a:spcBef>
                        <a:spcAft>
                          <a:spcPts val="0"/>
                        </a:spcAft>
                        <a:buNone/>
                      </a:pPr>
                      <a:r>
                        <a:rPr lang="en-US" b="1"/>
                        <a:t>Ընդամենը (էլեկտրաէներգիա)</a:t>
                      </a:r>
                      <a:endParaRPr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t>3 750 – 4 300</a:t>
                      </a:r>
                      <a:endParaRPr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dirty="0"/>
                        <a:t>7 340 – 8 100</a:t>
                      </a:r>
                      <a:endParaRPr b="1" dirty="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89ABB2FE-A63E-40C4-953C-DA9588E181F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RIVERS.jpg">
            <a:extLst>
              <a:ext uri="{FF2B5EF4-FFF2-40B4-BE49-F238E27FC236}">
                <a16:creationId xmlns:a16="http://schemas.microsoft.com/office/drawing/2014/main" id="{8EA6D214-AE9B-47CB-84CA-5C94BF2BD9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2053" y="990079"/>
            <a:ext cx="5184800" cy="5526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a:extLst>
              <a:ext uri="{FF2B5EF4-FFF2-40B4-BE49-F238E27FC236}">
                <a16:creationId xmlns:a16="http://schemas.microsoft.com/office/drawing/2014/main" id="{2B116C68-45E5-4451-A751-6A41155FD5EC}"/>
              </a:ext>
            </a:extLst>
          </p:cNvPr>
          <p:cNvSpPr>
            <a:spLocks noGrp="1" noChangeArrowheads="1"/>
          </p:cNvSpPr>
          <p:nvPr>
            <p:ph type="title"/>
          </p:nvPr>
        </p:nvSpPr>
        <p:spPr>
          <a:xfrm>
            <a:off x="647273" y="1196580"/>
            <a:ext cx="3863710" cy="4535165"/>
          </a:xfrm>
        </p:spPr>
        <p:txBody>
          <a:bodyPr spcFirstLastPara="1" vert="horz" wrap="square" lIns="88900" tIns="50799" rIns="88900" bIns="50799" rtlCol="0" anchor="ctr" anchorCtr="0">
            <a:normAutofit/>
          </a:bodyPr>
          <a:lstStyle/>
          <a:p>
            <a:pPr defTabSz="914145"/>
            <a:br>
              <a:rPr lang="en-US" altLang="en-US" sz="4359"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hy-AM" altLang="en-US" sz="4359" dirty="0">
                <a:solidFill>
                  <a:schemeClr val="accent1">
                    <a:lumMod val="50000"/>
                  </a:schemeClr>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Ջրային ներուժ ՓՀԷԿ համար</a:t>
            </a:r>
            <a:br>
              <a:rPr lang="en-US" altLang="en-US" sz="3586" dirty="0">
                <a:solidFill>
                  <a:schemeClr val="accent1">
                    <a:lumMod val="50000"/>
                  </a:schemeClr>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en-US" altLang="en-US" sz="3586" dirty="0">
                <a:solidFill>
                  <a:schemeClr val="accent1">
                    <a:lumMod val="50000"/>
                  </a:schemeClr>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250-300</a:t>
            </a:r>
            <a:r>
              <a:rPr lang="hy-AM" altLang="en-US" sz="3586" dirty="0">
                <a:solidFill>
                  <a:schemeClr val="accent1">
                    <a:lumMod val="50000"/>
                  </a:schemeClr>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ՄՎտ</a:t>
            </a:r>
            <a:br>
              <a:rPr lang="en-US" altLang="en-US" sz="3586" dirty="0">
                <a:solidFill>
                  <a:schemeClr val="accent1">
                    <a:lumMod val="50000"/>
                  </a:schemeClr>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br>
              <a:rPr lang="en-US" altLang="en-US" sz="3586"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endParaRPr lang="en-US" altLang="en-US" dirty="0"/>
          </a:p>
        </p:txBody>
      </p:sp>
      <p:sp>
        <p:nvSpPr>
          <p:cNvPr id="2" name="Slide Number Placeholder 1">
            <a:extLst>
              <a:ext uri="{FF2B5EF4-FFF2-40B4-BE49-F238E27FC236}">
                <a16:creationId xmlns:a16="http://schemas.microsoft.com/office/drawing/2014/main" id="{6B03DA79-812E-4003-BD72-152FE049424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8919414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2393553" y="161776"/>
            <a:ext cx="8127715" cy="610920"/>
          </a:xfrm>
          <a:prstGeom prst="rect">
            <a:avLst/>
          </a:prstGeom>
        </p:spPr>
        <p:txBody>
          <a:bodyPr spcFirstLastPara="1" wrap="square" lIns="91425" tIns="91425" rIns="91425" bIns="91425" anchor="ctr" anchorCtr="0">
            <a:noAutofit/>
          </a:bodyPr>
          <a:lstStyle/>
          <a:p>
            <a:pPr marL="0" lvl="0" indent="0" algn="ctr">
              <a:lnSpc>
                <a:spcPct val="100000"/>
              </a:lnSpc>
              <a:buClr>
                <a:srgbClr val="000000"/>
              </a:buClr>
            </a:pPr>
            <a:r>
              <a:rPr lang="en-US" sz="2800" dirty="0">
                <a:solidFill>
                  <a:schemeClr val="accent1">
                    <a:lumMod val="50000"/>
                  </a:schemeClr>
                </a:solidFill>
              </a:rPr>
              <a:t>Փ</a:t>
            </a:r>
            <a:r>
              <a:rPr lang="hy-AM" sz="2800" dirty="0">
                <a:solidFill>
                  <a:schemeClr val="accent1">
                    <a:lumMod val="50000"/>
                  </a:schemeClr>
                </a:solidFill>
              </a:rPr>
              <a:t>ՈՔՐ</a:t>
            </a:r>
            <a:r>
              <a:rPr lang="en-US" sz="2800" dirty="0">
                <a:solidFill>
                  <a:schemeClr val="accent1">
                    <a:lumMod val="50000"/>
                  </a:schemeClr>
                </a:solidFill>
              </a:rPr>
              <a:t> Հ</a:t>
            </a:r>
            <a:r>
              <a:rPr lang="hy-AM" sz="2800" dirty="0">
                <a:solidFill>
                  <a:schemeClr val="accent1">
                    <a:lumMod val="50000"/>
                  </a:schemeClr>
                </a:solidFill>
              </a:rPr>
              <a:t>ԻԴՐՈԷԼԵԿՏՐԱԿԱՅԱՆՆԵՐ</a:t>
            </a:r>
            <a:endParaRPr sz="2800" dirty="0">
              <a:solidFill>
                <a:schemeClr val="accent1">
                  <a:lumMod val="50000"/>
                </a:schemeClr>
              </a:solidFill>
            </a:endParaRPr>
          </a:p>
        </p:txBody>
      </p:sp>
      <p:pic>
        <p:nvPicPr>
          <p:cNvPr id="7" name="Picture 6" descr="A close up of a map&#10;&#10;Description generated with high confidence">
            <a:extLst>
              <a:ext uri="{FF2B5EF4-FFF2-40B4-BE49-F238E27FC236}">
                <a16:creationId xmlns:a16="http://schemas.microsoft.com/office/drawing/2014/main" id="{68597930-BE3E-467E-BE11-19727342B4BD}"/>
              </a:ext>
            </a:extLst>
          </p:cNvPr>
          <p:cNvPicPr>
            <a:picLocks noChangeAspect="1"/>
          </p:cNvPicPr>
          <p:nvPr/>
        </p:nvPicPr>
        <p:blipFill>
          <a:blip r:embed="rId3"/>
          <a:stretch>
            <a:fillRect/>
          </a:stretch>
        </p:blipFill>
        <p:spPr>
          <a:xfrm>
            <a:off x="1745100" y="1089061"/>
            <a:ext cx="9424623" cy="6559699"/>
          </a:xfrm>
          <a:prstGeom prst="rect">
            <a:avLst/>
          </a:prstGeom>
        </p:spPr>
      </p:pic>
      <p:sp>
        <p:nvSpPr>
          <p:cNvPr id="2" name="Slide Number Placeholder 1">
            <a:extLst>
              <a:ext uri="{FF2B5EF4-FFF2-40B4-BE49-F238E27FC236}">
                <a16:creationId xmlns:a16="http://schemas.microsoft.com/office/drawing/2014/main" id="{D2D62D99-CE94-4369-A0D4-66BE0FA752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261652" y="365125"/>
            <a:ext cx="9092148" cy="592560"/>
          </a:xfrm>
          <a:prstGeom prst="rect">
            <a:avLst/>
          </a:prstGeom>
        </p:spPr>
        <p:txBody>
          <a:bodyPr spcFirstLastPara="1" wrap="square" lIns="91425" tIns="91425" rIns="91425" bIns="91425" anchor="ctr" anchorCtr="0">
            <a:noAutofit/>
          </a:bodyPr>
          <a:lstStyle/>
          <a:p>
            <a:pPr algn="ctr">
              <a:lnSpc>
                <a:spcPct val="100000"/>
              </a:lnSpc>
              <a:buClr>
                <a:srgbClr val="000000"/>
              </a:buClr>
            </a:pPr>
            <a:r>
              <a:rPr lang="en-US" sz="2800" dirty="0">
                <a:solidFill>
                  <a:schemeClr val="accent1">
                    <a:lumMod val="50000"/>
                  </a:schemeClr>
                </a:solidFill>
              </a:rPr>
              <a:t>Փ</a:t>
            </a:r>
            <a:r>
              <a:rPr lang="hy-AM" sz="2800" dirty="0">
                <a:solidFill>
                  <a:schemeClr val="accent1">
                    <a:lumMod val="50000"/>
                  </a:schemeClr>
                </a:solidFill>
              </a:rPr>
              <a:t>ՈՔՐ</a:t>
            </a:r>
            <a:r>
              <a:rPr lang="en-US" sz="2800" dirty="0">
                <a:solidFill>
                  <a:schemeClr val="accent1">
                    <a:lumMod val="50000"/>
                  </a:schemeClr>
                </a:solidFill>
              </a:rPr>
              <a:t> Հ</a:t>
            </a:r>
            <a:r>
              <a:rPr lang="hy-AM" sz="2800" dirty="0">
                <a:solidFill>
                  <a:schemeClr val="accent1">
                    <a:lumMod val="50000"/>
                  </a:schemeClr>
                </a:solidFill>
              </a:rPr>
              <a:t>ԻԴՐՈԷԼԵԿՏՐԱԿԱՅԱՆՆԵՐ</a:t>
            </a:r>
            <a:endParaRPr sz="2800" dirty="0">
              <a:solidFill>
                <a:schemeClr val="accent1">
                  <a:lumMod val="50000"/>
                </a:schemeClr>
              </a:solidFill>
            </a:endParaRPr>
          </a:p>
        </p:txBody>
      </p:sp>
      <p:sp>
        <p:nvSpPr>
          <p:cNvPr id="265" name="Shape 265"/>
          <p:cNvSpPr txBox="1">
            <a:spLocks noGrp="1"/>
          </p:cNvSpPr>
          <p:nvPr>
            <p:ph type="body" idx="1"/>
          </p:nvPr>
        </p:nvSpPr>
        <p:spPr>
          <a:xfrm>
            <a:off x="838200" y="1825625"/>
            <a:ext cx="10900954" cy="4351200"/>
          </a:xfrm>
          <a:prstGeom prst="rect">
            <a:avLst/>
          </a:prstGeom>
        </p:spPr>
        <p:txBody>
          <a:bodyPr spcFirstLastPara="1" wrap="square" lIns="91425" tIns="91425" rIns="91425" bIns="91425" anchor="t" anchorCtr="0">
            <a:noAutofit/>
          </a:bodyPr>
          <a:lstStyle/>
          <a:p>
            <a:pPr marL="0" indent="0">
              <a:buNone/>
            </a:pPr>
            <a:r>
              <a:rPr lang="hy-AM" dirty="0"/>
              <a:t>Փոքր ՀԷԿ </a:t>
            </a:r>
            <a:r>
              <a:rPr lang="en-US" dirty="0"/>
              <a:t>– </a:t>
            </a:r>
            <a:r>
              <a:rPr lang="hy-AM" dirty="0"/>
              <a:t>հզորությունը 1-25  ՄՎտ </a:t>
            </a:r>
          </a:p>
          <a:p>
            <a:pPr marL="0" indent="0">
              <a:buNone/>
            </a:pPr>
            <a:r>
              <a:rPr lang="hy-AM" dirty="0"/>
              <a:t>Հայաստանում՝ մինչև 20 ՄՎտ </a:t>
            </a:r>
          </a:p>
          <a:p>
            <a:pPr marL="0" lvl="0" indent="0" rtl="0">
              <a:spcBef>
                <a:spcPts val="1000"/>
              </a:spcBef>
              <a:spcAft>
                <a:spcPts val="0"/>
              </a:spcAft>
              <a:buNone/>
            </a:pPr>
            <a:r>
              <a:rPr lang="en-US" dirty="0" err="1"/>
              <a:t>Հայաստանում</a:t>
            </a:r>
            <a:r>
              <a:rPr lang="en-US" dirty="0"/>
              <a:t> 2017 </a:t>
            </a:r>
            <a:r>
              <a:rPr lang="en-US" dirty="0" err="1"/>
              <a:t>թվականի</a:t>
            </a:r>
            <a:r>
              <a:rPr lang="en-US" dirty="0"/>
              <a:t> </a:t>
            </a:r>
            <a:r>
              <a:rPr lang="en-US" dirty="0" err="1"/>
              <a:t>հունվարի</a:t>
            </a:r>
            <a:r>
              <a:rPr lang="en-US" dirty="0"/>
              <a:t> 1-ի </a:t>
            </a:r>
            <a:r>
              <a:rPr lang="en-US" dirty="0" err="1"/>
              <a:t>դրությամբ</a:t>
            </a:r>
            <a:r>
              <a:rPr lang="en-US" dirty="0"/>
              <a:t> </a:t>
            </a:r>
            <a:endParaRPr dirty="0"/>
          </a:p>
          <a:p>
            <a:pPr marL="457200" lvl="0" indent="-406400" rtl="0">
              <a:spcBef>
                <a:spcPts val="1000"/>
              </a:spcBef>
              <a:spcAft>
                <a:spcPts val="0"/>
              </a:spcAft>
              <a:buSzPts val="2800"/>
              <a:buChar char="•"/>
            </a:pPr>
            <a:r>
              <a:rPr lang="en-US" dirty="0" err="1"/>
              <a:t>Գործում</a:t>
            </a:r>
            <a:r>
              <a:rPr lang="en-US" dirty="0"/>
              <a:t> է 178 ՓՀ</a:t>
            </a:r>
            <a:r>
              <a:rPr lang="hy-AM" dirty="0"/>
              <a:t>Է</a:t>
            </a:r>
            <a:r>
              <a:rPr lang="en-US" dirty="0"/>
              <a:t>Կ </a:t>
            </a:r>
            <a:r>
              <a:rPr lang="en-US" dirty="0" err="1"/>
              <a:t>մինչև</a:t>
            </a:r>
            <a:r>
              <a:rPr lang="en-US" dirty="0"/>
              <a:t> 25ՄՎտ </a:t>
            </a:r>
            <a:r>
              <a:rPr lang="en-US" dirty="0" err="1"/>
              <a:t>հզորությամբ</a:t>
            </a:r>
            <a:r>
              <a:rPr lang="en-US" dirty="0"/>
              <a:t>, </a:t>
            </a:r>
            <a:r>
              <a:rPr lang="en-US" dirty="0" err="1"/>
              <a:t>գումարային</a:t>
            </a:r>
            <a:r>
              <a:rPr lang="en-US" dirty="0"/>
              <a:t>` 328 </a:t>
            </a:r>
            <a:r>
              <a:rPr lang="en-US" dirty="0" err="1"/>
              <a:t>ՄՎտ</a:t>
            </a:r>
            <a:endParaRPr dirty="0"/>
          </a:p>
          <a:p>
            <a:pPr marL="457200" lvl="0" indent="-406400" rtl="0">
              <a:spcBef>
                <a:spcPts val="0"/>
              </a:spcBef>
              <a:spcAft>
                <a:spcPts val="0"/>
              </a:spcAft>
              <a:buSzPts val="2800"/>
              <a:buChar char="•"/>
            </a:pPr>
            <a:r>
              <a:rPr lang="en-US" dirty="0" err="1"/>
              <a:t>Կառուցվում</a:t>
            </a:r>
            <a:r>
              <a:rPr lang="en-US" dirty="0"/>
              <a:t> է </a:t>
            </a:r>
            <a:r>
              <a:rPr lang="en-US" dirty="0" err="1"/>
              <a:t>ևս</a:t>
            </a:r>
            <a:r>
              <a:rPr lang="en-US" dirty="0"/>
              <a:t> 39 ՓՀ</a:t>
            </a:r>
            <a:r>
              <a:rPr lang="hy-AM" dirty="0"/>
              <a:t>Է</a:t>
            </a:r>
            <a:r>
              <a:rPr lang="en-US" dirty="0"/>
              <a:t>Կ</a:t>
            </a:r>
            <a:endParaRPr dirty="0"/>
          </a:p>
          <a:p>
            <a:pPr marL="457200" lvl="0" indent="-406400" rtl="0">
              <a:spcBef>
                <a:spcPts val="0"/>
              </a:spcBef>
              <a:spcAft>
                <a:spcPts val="0"/>
              </a:spcAft>
              <a:buSzPts val="2800"/>
              <a:buChar char="•"/>
            </a:pPr>
            <a:r>
              <a:rPr lang="ru-RU" dirty="0"/>
              <a:t>2017</a:t>
            </a:r>
            <a:r>
              <a:rPr lang="hy-AM" dirty="0"/>
              <a:t>թ․ ՓՀԷԿ կողմից ցանց է առաքվել </a:t>
            </a:r>
            <a:r>
              <a:rPr lang="en-US" dirty="0"/>
              <a:t>842.9 </a:t>
            </a:r>
            <a:r>
              <a:rPr lang="en-US" dirty="0" err="1"/>
              <a:t>մլն</a:t>
            </a:r>
            <a:r>
              <a:rPr lang="en-US" dirty="0"/>
              <a:t>․ </a:t>
            </a:r>
            <a:r>
              <a:rPr lang="en-US" dirty="0" err="1"/>
              <a:t>կՎտժ</a:t>
            </a:r>
            <a:r>
              <a:rPr lang="en-US" dirty="0"/>
              <a:t> </a:t>
            </a:r>
            <a:r>
              <a:rPr lang="en-US" dirty="0" err="1"/>
              <a:t>էներգիա</a:t>
            </a:r>
            <a:endParaRPr dirty="0"/>
          </a:p>
        </p:txBody>
      </p:sp>
      <p:sp>
        <p:nvSpPr>
          <p:cNvPr id="2" name="Slide Number Placeholder 1">
            <a:extLst>
              <a:ext uri="{FF2B5EF4-FFF2-40B4-BE49-F238E27FC236}">
                <a16:creationId xmlns:a16="http://schemas.microsoft.com/office/drawing/2014/main" id="{72ADC31E-0B5E-4456-A150-4A81C296B54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F0EF7FA4-8854-4151-AAFD-3C06CE8BCDB9}"/>
              </a:ext>
            </a:extLst>
          </p:cNvPr>
          <p:cNvSpPr>
            <a:spLocks noGrp="1" noChangeArrowheads="1"/>
          </p:cNvSpPr>
          <p:nvPr>
            <p:ph type="title"/>
          </p:nvPr>
        </p:nvSpPr>
        <p:spPr>
          <a:xfrm>
            <a:off x="1919139" y="1196580"/>
            <a:ext cx="2591842" cy="4535165"/>
          </a:xfrm>
        </p:spPr>
        <p:txBody>
          <a:bodyPr spcFirstLastPara="1" vert="horz" wrap="square" lIns="88900" tIns="50799" rIns="88900" bIns="50799" rtlCol="0" anchor="ctr" anchorCtr="0">
            <a:normAutofit/>
          </a:bodyPr>
          <a:lstStyle/>
          <a:p>
            <a:pPr defTabSz="914145"/>
            <a:r>
              <a:rPr lang="hy-AM" altLang="en-US" sz="2800" kern="1200" dirty="0">
                <a:solidFill>
                  <a:schemeClr val="accent1">
                    <a:lumMod val="50000"/>
                  </a:schemeClr>
                </a:solidFill>
                <a:ea typeface="+mj-ea"/>
                <a:sym typeface="Helvetica" panose="020B0604020202020204" pitchFamily="34" charset="0"/>
              </a:rPr>
              <a:t>Հողմային ներուժ</a:t>
            </a:r>
            <a:br>
              <a:rPr lang="en-US" altLang="en-US" sz="2800" kern="1200" dirty="0">
                <a:solidFill>
                  <a:schemeClr val="accent1">
                    <a:lumMod val="50000"/>
                  </a:schemeClr>
                </a:solidFill>
                <a:latin typeface="Franklin Gothic Medium Cond" panose="020B0606030402020204" pitchFamily="34" charset="0"/>
                <a:ea typeface="+mj-ea"/>
                <a:sym typeface="Helvetica" panose="020B0604020202020204" pitchFamily="34" charset="0"/>
              </a:rPr>
            </a:br>
            <a:r>
              <a:rPr lang="en-US" altLang="en-US" sz="2800" kern="1200" dirty="0">
                <a:solidFill>
                  <a:schemeClr val="accent1">
                    <a:lumMod val="50000"/>
                  </a:schemeClr>
                </a:solidFill>
                <a:latin typeface="Franklin Gothic Medium Cond" panose="020B0606030402020204" pitchFamily="34" charset="0"/>
                <a:ea typeface="+mj-ea"/>
                <a:sym typeface="Helvetica" panose="020B0604020202020204" pitchFamily="34" charset="0"/>
              </a:rPr>
              <a:t>300-500</a:t>
            </a:r>
            <a:r>
              <a:rPr lang="hy-AM" altLang="en-US" sz="2800" kern="1200" dirty="0">
                <a:solidFill>
                  <a:schemeClr val="accent1">
                    <a:lumMod val="50000"/>
                  </a:schemeClr>
                </a:solidFill>
                <a:ea typeface="+mj-ea"/>
                <a:sym typeface="Helvetica" panose="020B0604020202020204" pitchFamily="34" charset="0"/>
              </a:rPr>
              <a:t> ՄՎտ</a:t>
            </a:r>
            <a:endParaRPr lang="en-US" altLang="en-US" sz="2800" kern="1200" dirty="0">
              <a:solidFill>
                <a:schemeClr val="accent1">
                  <a:lumMod val="50000"/>
                </a:schemeClr>
              </a:solidFill>
              <a:latin typeface="Franklin Gothic Medium Cond" panose="020B0606030402020204" pitchFamily="34" charset="0"/>
              <a:ea typeface="+mj-ea"/>
            </a:endParaRPr>
          </a:p>
        </p:txBody>
      </p:sp>
      <p:pic>
        <p:nvPicPr>
          <p:cNvPr id="5123" name="Picture 2" descr="image.jpg">
            <a:extLst>
              <a:ext uri="{FF2B5EF4-FFF2-40B4-BE49-F238E27FC236}">
                <a16:creationId xmlns:a16="http://schemas.microsoft.com/office/drawing/2014/main" id="{CB44AC05-0DF1-457F-8222-43BD174EEF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1302" y="475507"/>
            <a:ext cx="5938242" cy="5401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380AFD3C-6DB6-4674-9B3D-E3FEF87C4E7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95466284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2342508" y="365125"/>
            <a:ext cx="9011292" cy="533864"/>
          </a:xfrm>
          <a:prstGeom prst="rect">
            <a:avLst/>
          </a:prstGeom>
        </p:spPr>
        <p:txBody>
          <a:bodyPr spcFirstLastPara="1" wrap="square" lIns="91425" tIns="91425" rIns="91425" bIns="91425" anchor="ctr" anchorCtr="0">
            <a:noAutofit/>
          </a:bodyPr>
          <a:lstStyle/>
          <a:p>
            <a:pPr marL="0" lvl="0" indent="0" algn="ctr">
              <a:lnSpc>
                <a:spcPct val="100000"/>
              </a:lnSpc>
              <a:buClr>
                <a:srgbClr val="000000"/>
              </a:buClr>
            </a:pPr>
            <a:r>
              <a:rPr lang="en-US" sz="2800" dirty="0">
                <a:solidFill>
                  <a:schemeClr val="accent1">
                    <a:lumMod val="50000"/>
                  </a:schemeClr>
                </a:solidFill>
              </a:rPr>
              <a:t>Հ</a:t>
            </a:r>
            <a:r>
              <a:rPr lang="hy-AM" sz="2800" dirty="0">
                <a:solidFill>
                  <a:schemeClr val="accent1">
                    <a:lumMod val="50000"/>
                  </a:schemeClr>
                </a:solidFill>
              </a:rPr>
              <a:t>ՈՂՄԱՅԻՆ ԷԼԵԿՏՐԱԿԱՅԱՆՆԵՐ</a:t>
            </a:r>
            <a:endParaRPr sz="2800" dirty="0">
              <a:solidFill>
                <a:schemeClr val="accent1">
                  <a:lumMod val="50000"/>
                </a:schemeClr>
              </a:solidFill>
            </a:endParaRPr>
          </a:p>
        </p:txBody>
      </p:sp>
      <p:pic>
        <p:nvPicPr>
          <p:cNvPr id="5" name="Picture 4">
            <a:extLst>
              <a:ext uri="{FF2B5EF4-FFF2-40B4-BE49-F238E27FC236}">
                <a16:creationId xmlns:a16="http://schemas.microsoft.com/office/drawing/2014/main" id="{AD71432E-4623-4A9E-B8F9-BEF1589F9C86}"/>
              </a:ext>
            </a:extLst>
          </p:cNvPr>
          <p:cNvPicPr/>
          <p:nvPr/>
        </p:nvPicPr>
        <p:blipFill>
          <a:blip r:embed="rId3"/>
          <a:stretch>
            <a:fillRect/>
          </a:stretch>
        </p:blipFill>
        <p:spPr>
          <a:xfrm>
            <a:off x="1289407" y="955496"/>
            <a:ext cx="10474504" cy="5594279"/>
          </a:xfrm>
          <a:prstGeom prst="rect">
            <a:avLst/>
          </a:prstGeom>
        </p:spPr>
      </p:pic>
      <p:sp>
        <p:nvSpPr>
          <p:cNvPr id="2" name="Slide Number Placeholder 1">
            <a:extLst>
              <a:ext uri="{FF2B5EF4-FFF2-40B4-BE49-F238E27FC236}">
                <a16:creationId xmlns:a16="http://schemas.microsoft.com/office/drawing/2014/main" id="{18678145-A9FC-456A-8B89-F1824D03443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899954" y="82731"/>
            <a:ext cx="8453846" cy="775063"/>
          </a:xfrm>
          <a:prstGeom prst="rect">
            <a:avLst/>
          </a:prstGeom>
        </p:spPr>
        <p:txBody>
          <a:bodyPr spcFirstLastPara="1" wrap="square" lIns="91425" tIns="91425" rIns="91425" bIns="91425" anchor="ctr" anchorCtr="0">
            <a:noAutofit/>
          </a:bodyPr>
          <a:lstStyle/>
          <a:p>
            <a:pPr algn="ctr">
              <a:lnSpc>
                <a:spcPct val="100000"/>
              </a:lnSpc>
              <a:buClr>
                <a:srgbClr val="000000"/>
              </a:buClr>
            </a:pPr>
            <a:r>
              <a:rPr lang="en-US" sz="2800" dirty="0">
                <a:solidFill>
                  <a:schemeClr val="accent1">
                    <a:lumMod val="50000"/>
                  </a:schemeClr>
                </a:solidFill>
                <a:sym typeface="Arial"/>
              </a:rPr>
              <a:t>Ն</a:t>
            </a:r>
            <a:r>
              <a:rPr lang="hy-AM" sz="2800" dirty="0">
                <a:solidFill>
                  <a:schemeClr val="accent1">
                    <a:lumMod val="50000"/>
                  </a:schemeClr>
                </a:solidFill>
                <a:sym typeface="Arial"/>
              </a:rPr>
              <a:t>ԵՐԱԾՈՒԹՅՈՒՆ</a:t>
            </a:r>
            <a:endParaRPr sz="2800" dirty="0">
              <a:solidFill>
                <a:schemeClr val="accent1">
                  <a:lumMod val="50000"/>
                </a:schemeClr>
              </a:solidFill>
              <a:sym typeface="Arial"/>
            </a:endParaRPr>
          </a:p>
        </p:txBody>
      </p:sp>
      <p:sp>
        <p:nvSpPr>
          <p:cNvPr id="138" name="Shape 138"/>
          <p:cNvSpPr txBox="1">
            <a:spLocks noGrp="1"/>
          </p:cNvSpPr>
          <p:nvPr>
            <p:ph type="body" idx="1"/>
          </p:nvPr>
        </p:nvSpPr>
        <p:spPr>
          <a:xfrm>
            <a:off x="531223" y="1184366"/>
            <a:ext cx="10822577" cy="4992459"/>
          </a:xfrm>
          <a:prstGeom prst="rect">
            <a:avLst/>
          </a:prstGeom>
        </p:spPr>
        <p:txBody>
          <a:bodyPr spcFirstLastPara="1" wrap="square" lIns="91425" tIns="91425" rIns="91425" bIns="91425" anchor="ctr" anchorCtr="0">
            <a:noAutofit/>
          </a:bodyPr>
          <a:lstStyle/>
          <a:p>
            <a:pPr marL="0" indent="0">
              <a:buNone/>
            </a:pPr>
            <a:r>
              <a:rPr lang="hy-AM" dirty="0"/>
              <a:t>Բնապահպանական աղետից խուսափելու համար անհրաժեշտ է․</a:t>
            </a:r>
          </a:p>
          <a:p>
            <a:pPr marL="0" indent="0">
              <a:buNone/>
            </a:pPr>
            <a:r>
              <a:rPr lang="hy-AM" dirty="0"/>
              <a:t>ա</a:t>
            </a:r>
            <a:r>
              <a:rPr lang="ru-RU" dirty="0"/>
              <a:t>)</a:t>
            </a:r>
            <a:r>
              <a:rPr lang="hy-AM" dirty="0"/>
              <a:t> Խնայողաբար և արդյունավետ օգտագործել էներգիան</a:t>
            </a:r>
          </a:p>
          <a:p>
            <a:pPr marL="514350" indent="-514350">
              <a:buNone/>
            </a:pPr>
            <a:r>
              <a:rPr lang="hy-AM" dirty="0"/>
              <a:t>բ</a:t>
            </a:r>
            <a:r>
              <a:rPr lang="en-US" dirty="0"/>
              <a:t>)</a:t>
            </a:r>
            <a:r>
              <a:rPr lang="hy-AM" dirty="0"/>
              <a:t>  Օգտագործել ՎԷ ռեսուրսներ</a:t>
            </a:r>
            <a:r>
              <a:rPr lang="en-US" dirty="0"/>
              <a:t>` </a:t>
            </a:r>
            <a:r>
              <a:rPr lang="hy-AM" dirty="0"/>
              <a:t>տարբեր բնագավառների զարգացման համար </a:t>
            </a:r>
          </a:p>
          <a:p>
            <a:pPr marL="0" indent="0">
              <a:buNone/>
            </a:pPr>
            <a:r>
              <a:rPr lang="ru-RU" dirty="0"/>
              <a:t> </a:t>
            </a:r>
          </a:p>
          <a:p>
            <a:pPr marL="0" indent="0">
              <a:buNone/>
            </a:pPr>
            <a:r>
              <a:rPr lang="hy-AM" dirty="0"/>
              <a:t>Որքան քիչ է հանածո էներգակիրների մասնաբաժինը </a:t>
            </a:r>
            <a:r>
              <a:rPr lang="en-US" b="1" dirty="0" err="1"/>
              <a:t>համախառն</a:t>
            </a:r>
            <a:r>
              <a:rPr lang="en-US" b="1" dirty="0"/>
              <a:t> </a:t>
            </a:r>
            <a:r>
              <a:rPr lang="en-US" b="1" dirty="0" err="1"/>
              <a:t>վերջնական</a:t>
            </a:r>
            <a:r>
              <a:rPr lang="en-US" b="1" dirty="0"/>
              <a:t> </a:t>
            </a:r>
            <a:r>
              <a:rPr lang="en-US" b="1" dirty="0" err="1"/>
              <a:t>էներգասպառմ</a:t>
            </a:r>
            <a:r>
              <a:rPr lang="hy-AM" b="1" dirty="0"/>
              <a:t>ան մեջ</a:t>
            </a:r>
            <a:r>
              <a:rPr lang="hy-AM" dirty="0"/>
              <a:t>, և որքան ավելի մեծ է </a:t>
            </a:r>
            <a:r>
              <a:rPr lang="hy-AM" b="1" dirty="0"/>
              <a:t>ՎԷ</a:t>
            </a:r>
            <a:r>
              <a:rPr lang="hy-AM" dirty="0"/>
              <a:t> կիրառումը տվյալ երկրում, այնքան փոքր է նրա </a:t>
            </a:r>
            <a:r>
              <a:rPr lang="hy-AM" b="1" dirty="0"/>
              <a:t>բացասական</a:t>
            </a:r>
            <a:r>
              <a:rPr lang="hy-AM" dirty="0"/>
              <a:t> ազդեցությունը բնության վրա և</a:t>
            </a:r>
            <a:r>
              <a:rPr lang="en-US" dirty="0"/>
              <a:t> </a:t>
            </a:r>
            <a:r>
              <a:rPr lang="en-US" dirty="0" err="1"/>
              <a:t>կլիմայի</a:t>
            </a:r>
            <a:r>
              <a:rPr lang="en-US" dirty="0"/>
              <a:t> </a:t>
            </a:r>
            <a:r>
              <a:rPr lang="en-US" dirty="0" err="1"/>
              <a:t>փոփոխության</a:t>
            </a:r>
            <a:r>
              <a:rPr lang="en-US" dirty="0"/>
              <a:t> </a:t>
            </a:r>
            <a:r>
              <a:rPr lang="en-US" dirty="0" err="1"/>
              <a:t>ենթատեքստում</a:t>
            </a:r>
            <a:r>
              <a:rPr lang="en-US" dirty="0"/>
              <a:t>։ </a:t>
            </a:r>
            <a:endParaRPr dirty="0"/>
          </a:p>
        </p:txBody>
      </p:sp>
      <p:sp>
        <p:nvSpPr>
          <p:cNvPr id="2" name="Slide Number Placeholder 1">
            <a:extLst>
              <a:ext uri="{FF2B5EF4-FFF2-40B4-BE49-F238E27FC236}">
                <a16:creationId xmlns:a16="http://schemas.microsoft.com/office/drawing/2014/main" id="{C3739423-C8AD-46F1-8F30-0D8337B30A2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2407740" y="365125"/>
            <a:ext cx="8946060" cy="749469"/>
          </a:xfrm>
          <a:prstGeom prst="rect">
            <a:avLst/>
          </a:prstGeom>
        </p:spPr>
        <p:txBody>
          <a:bodyPr spcFirstLastPara="1" wrap="square" lIns="91425" tIns="91425" rIns="91425" bIns="91425" anchor="ctr" anchorCtr="0">
            <a:noAutofit/>
          </a:bodyPr>
          <a:lstStyle/>
          <a:p>
            <a:pPr algn="ctr">
              <a:lnSpc>
                <a:spcPct val="100000"/>
              </a:lnSpc>
              <a:buClr>
                <a:srgbClr val="000000"/>
              </a:buClr>
            </a:pPr>
            <a:r>
              <a:rPr lang="en-US" sz="2800" dirty="0">
                <a:solidFill>
                  <a:schemeClr val="accent1">
                    <a:lumMod val="50000"/>
                  </a:schemeClr>
                </a:solidFill>
              </a:rPr>
              <a:t>Հ</a:t>
            </a:r>
            <a:r>
              <a:rPr lang="hy-AM" sz="2800" dirty="0">
                <a:solidFill>
                  <a:schemeClr val="accent1">
                    <a:lumMod val="50000"/>
                  </a:schemeClr>
                </a:solidFill>
              </a:rPr>
              <a:t>ՈՂՄԱՅԻՆ ԷԼԵԿՏՐԱԿԱՅԱՆՆԵՐ</a:t>
            </a:r>
            <a:endParaRPr sz="2800" dirty="0">
              <a:solidFill>
                <a:schemeClr val="accent1">
                  <a:lumMod val="50000"/>
                </a:schemeClr>
              </a:solidFill>
            </a:endParaRPr>
          </a:p>
        </p:txBody>
      </p:sp>
      <p:sp>
        <p:nvSpPr>
          <p:cNvPr id="281" name="Shape 281"/>
          <p:cNvSpPr txBox="1">
            <a:spLocks noGrp="1"/>
          </p:cNvSpPr>
          <p:nvPr>
            <p:ph type="body" idx="1"/>
          </p:nvPr>
        </p:nvSpPr>
        <p:spPr>
          <a:xfrm>
            <a:off x="838199" y="1825625"/>
            <a:ext cx="10515599" cy="4351200"/>
          </a:xfrm>
          <a:prstGeom prst="rect">
            <a:avLst/>
          </a:prstGeom>
        </p:spPr>
        <p:txBody>
          <a:bodyPr spcFirstLastPara="1" wrap="square" lIns="91425" tIns="91425" rIns="91425" bIns="91425" anchor="t" anchorCtr="0">
            <a:noAutofit/>
          </a:bodyPr>
          <a:lstStyle/>
          <a:p>
            <a:r>
              <a:rPr lang="hy-AM" dirty="0"/>
              <a:t>Հայաստանը ունի </a:t>
            </a:r>
            <a:r>
              <a:rPr lang="hy-AM" b="1" dirty="0"/>
              <a:t>300-500 ՄՎտ</a:t>
            </a:r>
            <a:r>
              <a:rPr lang="hy-AM" dirty="0"/>
              <a:t> ներուժ</a:t>
            </a:r>
          </a:p>
          <a:p>
            <a:pPr marL="457200" lvl="0" indent="-406400" rtl="0">
              <a:spcBef>
                <a:spcPts val="1000"/>
              </a:spcBef>
              <a:spcAft>
                <a:spcPts val="0"/>
              </a:spcAft>
              <a:buSzPts val="2800"/>
              <a:buChar char="•"/>
            </a:pPr>
            <a:r>
              <a:rPr lang="en-US" dirty="0" err="1"/>
              <a:t>Հայաստանում</a:t>
            </a:r>
            <a:r>
              <a:rPr lang="en-US" dirty="0"/>
              <a:t> 1-ին </a:t>
            </a:r>
            <a:r>
              <a:rPr lang="en-US" b="1" dirty="0" err="1"/>
              <a:t>արդյունաբերական</a:t>
            </a:r>
            <a:r>
              <a:rPr lang="en-US" dirty="0"/>
              <a:t> </a:t>
            </a:r>
            <a:r>
              <a:rPr lang="en-US" dirty="0" err="1"/>
              <a:t>հողմակայանը</a:t>
            </a:r>
            <a:r>
              <a:rPr lang="en-US" dirty="0"/>
              <a:t> </a:t>
            </a:r>
            <a:r>
              <a:rPr lang="en-US" dirty="0" err="1"/>
              <a:t>կառուցվել</a:t>
            </a:r>
            <a:r>
              <a:rPr lang="en-US" dirty="0"/>
              <a:t> է 2006թ.</a:t>
            </a:r>
            <a:endParaRPr dirty="0"/>
          </a:p>
          <a:p>
            <a:pPr marL="457200" lvl="0" indent="-406400" rtl="0">
              <a:spcBef>
                <a:spcPts val="0"/>
              </a:spcBef>
              <a:spcAft>
                <a:spcPts val="0"/>
              </a:spcAft>
              <a:buSzPts val="2800"/>
              <a:buChar char="•"/>
            </a:pPr>
            <a:r>
              <a:rPr lang="en-US" b="1" dirty="0" err="1"/>
              <a:t>Դանիական</a:t>
            </a:r>
            <a:r>
              <a:rPr lang="en-US" dirty="0"/>
              <a:t> </a:t>
            </a:r>
            <a:r>
              <a:rPr lang="en-US" dirty="0" err="1"/>
              <a:t>Westas</a:t>
            </a:r>
            <a:r>
              <a:rPr lang="en-US" dirty="0"/>
              <a:t> </a:t>
            </a:r>
            <a:r>
              <a:rPr lang="en-US" dirty="0" err="1"/>
              <a:t>ընկերության</a:t>
            </a:r>
            <a:r>
              <a:rPr lang="en-US" dirty="0"/>
              <a:t> </a:t>
            </a:r>
            <a:r>
              <a:rPr lang="en-US" dirty="0" err="1"/>
              <a:t>արտադրության</a:t>
            </a:r>
            <a:r>
              <a:rPr lang="en-US" dirty="0"/>
              <a:t> </a:t>
            </a:r>
            <a:r>
              <a:rPr lang="en-US" dirty="0" err="1"/>
              <a:t>չորս</a:t>
            </a:r>
            <a:r>
              <a:rPr lang="en-US" dirty="0"/>
              <a:t> </a:t>
            </a:r>
            <a:r>
              <a:rPr lang="en-US" dirty="0" err="1"/>
              <a:t>հողմատուրբիններ</a:t>
            </a:r>
            <a:r>
              <a:rPr lang="en-US" dirty="0"/>
              <a:t>` </a:t>
            </a:r>
            <a:r>
              <a:rPr lang="en-US" dirty="0" err="1"/>
              <a:t>յուրաքանչյուրը</a:t>
            </a:r>
            <a:r>
              <a:rPr lang="en-US" dirty="0"/>
              <a:t> </a:t>
            </a:r>
            <a:r>
              <a:rPr lang="en-US" b="1" dirty="0"/>
              <a:t>660 </a:t>
            </a:r>
            <a:r>
              <a:rPr lang="en-US" b="1" dirty="0" err="1"/>
              <a:t>կՎտ</a:t>
            </a:r>
            <a:r>
              <a:rPr lang="en-US" dirty="0"/>
              <a:t> </a:t>
            </a:r>
            <a:r>
              <a:rPr lang="en-US" dirty="0" err="1"/>
              <a:t>հզորությամբ</a:t>
            </a:r>
            <a:endParaRPr lang="hy-AM" dirty="0"/>
          </a:p>
          <a:p>
            <a:pPr marL="457200" lvl="0" indent="-406400" rtl="0">
              <a:spcBef>
                <a:spcPts val="0"/>
              </a:spcBef>
              <a:spcAft>
                <a:spcPts val="0"/>
              </a:spcAft>
              <a:buSzPts val="2800"/>
              <a:buChar char="•"/>
            </a:pPr>
            <a:r>
              <a:rPr lang="hy-AM" dirty="0"/>
              <a:t>Առկա են գործող երկու կայաններ</a:t>
            </a:r>
            <a:endParaRPr dirty="0"/>
          </a:p>
        </p:txBody>
      </p:sp>
      <p:sp>
        <p:nvSpPr>
          <p:cNvPr id="2" name="Slide Number Placeholder 1">
            <a:extLst>
              <a:ext uri="{FF2B5EF4-FFF2-40B4-BE49-F238E27FC236}">
                <a16:creationId xmlns:a16="http://schemas.microsoft.com/office/drawing/2014/main" id="{06458F1C-38C5-4F49-B9D7-3A639BDFFB5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image.png">
            <a:extLst>
              <a:ext uri="{FF2B5EF4-FFF2-40B4-BE49-F238E27FC236}">
                <a16:creationId xmlns:a16="http://schemas.microsoft.com/office/drawing/2014/main" id="{4B455A51-98F3-4C1B-AFCB-EB014777E044}"/>
              </a:ext>
            </a:extLst>
          </p:cNvPr>
          <p:cNvPicPr>
            <a:picLocks noChangeAspect="1"/>
          </p:cNvPicPr>
          <p:nvPr/>
        </p:nvPicPr>
        <p:blipFill>
          <a:blip r:embed="rId2">
            <a:extLst>
              <a:ext uri="{28A0092B-C50C-407E-A947-70E740481C1C}">
                <a14:useLocalDpi xmlns:a14="http://schemas.microsoft.com/office/drawing/2010/main" val="0"/>
              </a:ext>
            </a:extLst>
          </a:blip>
          <a:srcRect l="801" t="15816" r="48560" b="20294"/>
          <a:stretch>
            <a:fillRect/>
          </a:stretch>
        </p:blipFill>
        <p:spPr bwMode="auto">
          <a:xfrm>
            <a:off x="5015509" y="334864"/>
            <a:ext cx="5519663" cy="612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a:extLst>
              <a:ext uri="{FF2B5EF4-FFF2-40B4-BE49-F238E27FC236}">
                <a16:creationId xmlns:a16="http://schemas.microsoft.com/office/drawing/2014/main" id="{BE9701FB-A806-4F84-8C0A-D7372608DFA8}"/>
              </a:ext>
            </a:extLst>
          </p:cNvPr>
          <p:cNvSpPr>
            <a:spLocks noGrp="1" noChangeArrowheads="1"/>
          </p:cNvSpPr>
          <p:nvPr>
            <p:ph type="body" idx="1"/>
          </p:nvPr>
        </p:nvSpPr>
        <p:spPr>
          <a:xfrm>
            <a:off x="303089" y="1412008"/>
            <a:ext cx="4079530" cy="3590850"/>
          </a:xfrm>
        </p:spPr>
        <p:txBody>
          <a:bodyPr spcFirstLastPara="1" vert="horz" wrap="square" lIns="88900" tIns="50799" rIns="88900" bIns="50799" rtlCol="0" anchor="t" anchorCtr="0">
            <a:normAutofit/>
          </a:bodyPr>
          <a:lstStyle/>
          <a:p>
            <a:pPr marL="0" indent="0" algn="ctr" defTabSz="914145">
              <a:spcBef>
                <a:spcPts val="0"/>
              </a:spcBef>
              <a:buSzPts val="4400"/>
              <a:buNone/>
            </a:pPr>
            <a:r>
              <a:rPr lang="hy-AM" altLang="en-US" kern="1200" dirty="0">
                <a:solidFill>
                  <a:schemeClr val="accent1">
                    <a:lumMod val="50000"/>
                  </a:schemeClr>
                </a:solidFill>
                <a:ea typeface="+mj-ea"/>
                <a:sym typeface="Helvetica" panose="020B0604020202020204" pitchFamily="34" charset="0"/>
              </a:rPr>
              <a:t>Երկրաջերմային ներուժ</a:t>
            </a:r>
            <a:endParaRPr lang="en-US" altLang="en-US" kern="1200" dirty="0">
              <a:solidFill>
                <a:schemeClr val="accent1">
                  <a:lumMod val="50000"/>
                </a:schemeClr>
              </a:solidFill>
              <a:latin typeface="Franklin Gothic Medium Cond" panose="020B0606030402020204" pitchFamily="34" charset="0"/>
              <a:ea typeface="+mj-ea"/>
              <a:sym typeface="Helvetica" panose="020B0604020202020204" pitchFamily="34" charset="0"/>
            </a:endParaRPr>
          </a:p>
          <a:p>
            <a:pPr marL="0" indent="0" algn="ctr" defTabSz="914145">
              <a:spcBef>
                <a:spcPts val="0"/>
              </a:spcBef>
              <a:buSzPts val="4400"/>
              <a:buNone/>
            </a:pPr>
            <a:r>
              <a:rPr lang="en-US" altLang="en-US" kern="1200" dirty="0">
                <a:solidFill>
                  <a:schemeClr val="accent1">
                    <a:lumMod val="50000"/>
                  </a:schemeClr>
                </a:solidFill>
                <a:latin typeface="Franklin Gothic Medium Cond" panose="020B0606030402020204" pitchFamily="34" charset="0"/>
                <a:ea typeface="+mj-ea"/>
                <a:sym typeface="Helvetica" panose="020B0604020202020204" pitchFamily="34" charset="0"/>
              </a:rPr>
              <a:t>25-</a:t>
            </a:r>
            <a:r>
              <a:rPr lang="hy-AM" altLang="en-US" kern="1200" dirty="0">
                <a:solidFill>
                  <a:schemeClr val="accent1">
                    <a:lumMod val="50000"/>
                  </a:schemeClr>
                </a:solidFill>
                <a:ea typeface="+mj-ea"/>
                <a:sym typeface="Helvetica" panose="020B0604020202020204" pitchFamily="34" charset="0"/>
              </a:rPr>
              <a:t>և</a:t>
            </a:r>
            <a:r>
              <a:rPr lang="en-US" altLang="en-US" kern="1200" dirty="0">
                <a:solidFill>
                  <a:schemeClr val="accent1">
                    <a:lumMod val="50000"/>
                  </a:schemeClr>
                </a:solidFill>
                <a:latin typeface="Franklin Gothic Medium Cond" panose="020B0606030402020204" pitchFamily="34" charset="0"/>
                <a:ea typeface="+mj-ea"/>
                <a:sym typeface="Helvetica" panose="020B0604020202020204" pitchFamily="34" charset="0"/>
              </a:rPr>
              <a:t>5 </a:t>
            </a:r>
            <a:r>
              <a:rPr lang="hy-AM" altLang="en-US" kern="1200" dirty="0">
                <a:solidFill>
                  <a:schemeClr val="accent1">
                    <a:lumMod val="50000"/>
                  </a:schemeClr>
                </a:solidFill>
                <a:ea typeface="+mj-ea"/>
                <a:sym typeface="Helvetica" panose="020B0604020202020204" pitchFamily="34" charset="0"/>
              </a:rPr>
              <a:t>ՄՎտ</a:t>
            </a:r>
            <a:endParaRPr lang="en-US" altLang="en-US" kern="1200" dirty="0">
              <a:solidFill>
                <a:schemeClr val="accent1">
                  <a:lumMod val="50000"/>
                </a:schemeClr>
              </a:solidFill>
              <a:latin typeface="Franklin Gothic Medium Cond" panose="020B0606030402020204" pitchFamily="34" charset="0"/>
              <a:ea typeface="+mj-ea"/>
            </a:endParaRPr>
          </a:p>
        </p:txBody>
      </p:sp>
      <p:sp>
        <p:nvSpPr>
          <p:cNvPr id="2" name="Slide Number Placeholder 1">
            <a:extLst>
              <a:ext uri="{FF2B5EF4-FFF2-40B4-BE49-F238E27FC236}">
                <a16:creationId xmlns:a16="http://schemas.microsoft.com/office/drawing/2014/main" id="{9A84C6D5-95C8-4824-9864-D44784CE4C3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13638357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2907586" y="365125"/>
            <a:ext cx="8446213" cy="271873"/>
          </a:xfrm>
          <a:prstGeom prst="rect">
            <a:avLst/>
          </a:prstGeom>
        </p:spPr>
        <p:txBody>
          <a:bodyPr spcFirstLastPara="1" wrap="square" lIns="91425" tIns="91425" rIns="91425" bIns="91425" anchor="ctr" anchorCtr="0">
            <a:noAutofit/>
          </a:bodyPr>
          <a:lstStyle/>
          <a:p>
            <a:pPr algn="ctr"/>
            <a:r>
              <a:rPr lang="en-US" sz="2800" dirty="0">
                <a:solidFill>
                  <a:schemeClr val="accent1">
                    <a:lumMod val="50000"/>
                  </a:schemeClr>
                </a:solidFill>
              </a:rPr>
              <a:t>Ե</a:t>
            </a:r>
            <a:r>
              <a:rPr lang="hy-AM" sz="2800" dirty="0">
                <a:solidFill>
                  <a:schemeClr val="accent1">
                    <a:lumMod val="50000"/>
                  </a:schemeClr>
                </a:solidFill>
              </a:rPr>
              <a:t>ՐԿՐԱՋԵՐՄԱՅԻՆ ԷՆԵՐԳԵՏԻԿԱ</a:t>
            </a:r>
            <a:endParaRPr sz="2800" dirty="0">
              <a:solidFill>
                <a:schemeClr val="accent1">
                  <a:lumMod val="50000"/>
                </a:schemeClr>
              </a:solidFill>
            </a:endParaRPr>
          </a:p>
        </p:txBody>
      </p:sp>
      <p:pic>
        <p:nvPicPr>
          <p:cNvPr id="5" name="Picture 4" descr="A close up of a device&#10;&#10;Description generated with high confidence">
            <a:extLst>
              <a:ext uri="{FF2B5EF4-FFF2-40B4-BE49-F238E27FC236}">
                <a16:creationId xmlns:a16="http://schemas.microsoft.com/office/drawing/2014/main" id="{61497950-3FBB-4AFE-AB38-B352DB6E8318}"/>
              </a:ext>
            </a:extLst>
          </p:cNvPr>
          <p:cNvPicPr/>
          <p:nvPr/>
        </p:nvPicPr>
        <p:blipFill>
          <a:blip r:embed="rId3"/>
          <a:stretch>
            <a:fillRect/>
          </a:stretch>
        </p:blipFill>
        <p:spPr>
          <a:xfrm>
            <a:off x="503434" y="878440"/>
            <a:ext cx="11275887" cy="5661062"/>
          </a:xfrm>
          <a:prstGeom prst="rect">
            <a:avLst/>
          </a:prstGeom>
        </p:spPr>
      </p:pic>
      <p:sp>
        <p:nvSpPr>
          <p:cNvPr id="2" name="Slide Number Placeholder 1">
            <a:extLst>
              <a:ext uri="{FF2B5EF4-FFF2-40B4-BE49-F238E27FC236}">
                <a16:creationId xmlns:a16="http://schemas.microsoft.com/office/drawing/2014/main" id="{99D76469-B3BC-4A3E-A549-947F67AC052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1931602" y="365125"/>
            <a:ext cx="8483901" cy="1325700"/>
          </a:xfrm>
          <a:prstGeom prst="rect">
            <a:avLst/>
          </a:prstGeom>
        </p:spPr>
        <p:txBody>
          <a:bodyPr spcFirstLastPara="1" wrap="square" lIns="91425" tIns="91425" rIns="91425" bIns="91425" anchor="ctr" anchorCtr="0">
            <a:noAutofit/>
          </a:bodyPr>
          <a:lstStyle/>
          <a:p>
            <a:pPr lvl="0" algn="ctr"/>
            <a:r>
              <a:rPr lang="en-US" sz="2800" dirty="0">
                <a:solidFill>
                  <a:schemeClr val="accent1">
                    <a:lumMod val="50000"/>
                  </a:schemeClr>
                </a:solidFill>
              </a:rPr>
              <a:t>Ե</a:t>
            </a:r>
            <a:r>
              <a:rPr lang="hy-AM" sz="2800" dirty="0">
                <a:solidFill>
                  <a:schemeClr val="accent1">
                    <a:lumMod val="50000"/>
                  </a:schemeClr>
                </a:solidFill>
              </a:rPr>
              <a:t>ՐԿՐԱՋԵՐՄԱՅԻՆ ԷՆԵՐԳԵՏԻԿԱ</a:t>
            </a:r>
            <a:endParaRPr sz="2800" dirty="0">
              <a:solidFill>
                <a:schemeClr val="accent1">
                  <a:lumMod val="50000"/>
                </a:schemeClr>
              </a:solidFill>
            </a:endParaRPr>
          </a:p>
        </p:txBody>
      </p:sp>
      <p:sp>
        <p:nvSpPr>
          <p:cNvPr id="297" name="Shape 297"/>
          <p:cNvSpPr txBox="1">
            <a:spLocks noGrp="1"/>
          </p:cNvSpPr>
          <p:nvPr>
            <p:ph type="body" idx="1"/>
          </p:nvPr>
        </p:nvSpPr>
        <p:spPr>
          <a:xfrm>
            <a:off x="838200" y="1825625"/>
            <a:ext cx="10011310" cy="43512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sz="2600" dirty="0" err="1"/>
              <a:t>Հայաստանում</a:t>
            </a:r>
            <a:r>
              <a:rPr lang="en-US" sz="2600" dirty="0"/>
              <a:t> </a:t>
            </a:r>
            <a:r>
              <a:rPr lang="en-US" sz="2600" dirty="0" err="1"/>
              <a:t>երկրաջերմային</a:t>
            </a:r>
            <a:r>
              <a:rPr lang="en-US" sz="2600" dirty="0"/>
              <a:t> </a:t>
            </a:r>
            <a:r>
              <a:rPr lang="en-US" sz="2600" dirty="0" err="1"/>
              <a:t>ռեսուրսների</a:t>
            </a:r>
            <a:r>
              <a:rPr lang="en-US" sz="2600" dirty="0"/>
              <a:t> </a:t>
            </a:r>
            <a:r>
              <a:rPr lang="en-US" sz="2600" dirty="0" err="1"/>
              <a:t>ընդհանուր</a:t>
            </a:r>
            <a:r>
              <a:rPr lang="en-US" sz="2600" dirty="0"/>
              <a:t> </a:t>
            </a:r>
            <a:r>
              <a:rPr lang="en-US" sz="2600" dirty="0" err="1"/>
              <a:t>ներուժը</a:t>
            </a:r>
            <a:r>
              <a:rPr lang="en-US" sz="2600" dirty="0"/>
              <a:t> </a:t>
            </a:r>
            <a:r>
              <a:rPr lang="en-US" sz="2600" dirty="0" err="1"/>
              <a:t>գնահատվել</a:t>
            </a:r>
            <a:r>
              <a:rPr lang="en-US" sz="2600" dirty="0"/>
              <a:t> է </a:t>
            </a:r>
            <a:r>
              <a:rPr lang="en-US" sz="2600" dirty="0" err="1"/>
              <a:t>մինչև</a:t>
            </a:r>
            <a:r>
              <a:rPr lang="en-US" sz="2600" dirty="0"/>
              <a:t> 75 </a:t>
            </a:r>
            <a:r>
              <a:rPr lang="en-US" sz="2600" dirty="0" err="1"/>
              <a:t>ՄՎտ</a:t>
            </a:r>
            <a:r>
              <a:rPr lang="en-US" sz="2600" dirty="0"/>
              <a:t>։</a:t>
            </a:r>
            <a:endParaRPr sz="2600" dirty="0"/>
          </a:p>
          <a:p>
            <a:pPr marL="457200" lvl="0" indent="-393700" rtl="0">
              <a:spcBef>
                <a:spcPts val="0"/>
              </a:spcBef>
              <a:spcAft>
                <a:spcPts val="0"/>
              </a:spcAft>
              <a:buSzPts val="2600"/>
              <a:buChar char="•"/>
            </a:pPr>
            <a:r>
              <a:rPr lang="en-US" sz="2600" dirty="0" err="1"/>
              <a:t>Ռեսուրսի</a:t>
            </a:r>
            <a:r>
              <a:rPr lang="en-US" sz="2600" dirty="0"/>
              <a:t> </a:t>
            </a:r>
            <a:r>
              <a:rPr lang="en-US" sz="2600" dirty="0" err="1"/>
              <a:t>ներուժի</a:t>
            </a:r>
            <a:r>
              <a:rPr lang="en-US" sz="2600" dirty="0"/>
              <a:t> </a:t>
            </a:r>
            <a:r>
              <a:rPr lang="en-US" sz="2600" dirty="0" err="1"/>
              <a:t>ստույգ</a:t>
            </a:r>
            <a:r>
              <a:rPr lang="en-US" sz="2600" dirty="0"/>
              <a:t> </a:t>
            </a:r>
            <a:r>
              <a:rPr lang="en-US" sz="2600" dirty="0" err="1"/>
              <a:t>գնահատումներ</a:t>
            </a:r>
            <a:r>
              <a:rPr lang="hy-AM" sz="2600" dirty="0"/>
              <a:t>ը պահանջում են լուրջ ֆինանսական ներդրումներ</a:t>
            </a:r>
            <a:endParaRPr sz="2600" dirty="0"/>
          </a:p>
          <a:p>
            <a:pPr marL="457200" lvl="0" indent="-393700" rtl="0">
              <a:spcBef>
                <a:spcPts val="0"/>
              </a:spcBef>
              <a:spcAft>
                <a:spcPts val="0"/>
              </a:spcAft>
              <a:buSzPts val="2600"/>
              <a:buChar char="•"/>
            </a:pPr>
            <a:r>
              <a:rPr lang="en-US" sz="2600" dirty="0" err="1"/>
              <a:t>Ենթադրվում</a:t>
            </a:r>
            <a:r>
              <a:rPr lang="en-US" sz="2600" dirty="0"/>
              <a:t> է, </a:t>
            </a:r>
            <a:r>
              <a:rPr lang="en-US" sz="2600" dirty="0" err="1"/>
              <a:t>որ</a:t>
            </a:r>
            <a:r>
              <a:rPr lang="en-US" sz="2600" dirty="0"/>
              <a:t> </a:t>
            </a:r>
            <a:r>
              <a:rPr lang="en-US" sz="2600" dirty="0" err="1"/>
              <a:t>մինչև</a:t>
            </a:r>
            <a:r>
              <a:rPr lang="en-US" sz="2600" dirty="0"/>
              <a:t> 2020 թ. </a:t>
            </a:r>
            <a:r>
              <a:rPr lang="en-US" sz="2600" dirty="0" err="1"/>
              <a:t>Հայաստանում</a:t>
            </a:r>
            <a:r>
              <a:rPr lang="en-US" sz="2600" dirty="0"/>
              <a:t> </a:t>
            </a:r>
            <a:r>
              <a:rPr lang="en-US" sz="2600" dirty="0" err="1"/>
              <a:t>կարող</a:t>
            </a:r>
            <a:r>
              <a:rPr lang="en-US" sz="2600" dirty="0"/>
              <a:t> է </a:t>
            </a:r>
            <a:r>
              <a:rPr lang="en-US" sz="2600" dirty="0" err="1"/>
              <a:t>զարգացվել</a:t>
            </a:r>
            <a:r>
              <a:rPr lang="en-US" sz="2600" dirty="0"/>
              <a:t> </a:t>
            </a:r>
            <a:r>
              <a:rPr lang="hy-AM" sz="2600" dirty="0"/>
              <a:t>մինչև </a:t>
            </a:r>
            <a:r>
              <a:rPr lang="en-US" sz="2600" dirty="0"/>
              <a:t>25 </a:t>
            </a:r>
            <a:r>
              <a:rPr lang="en-US" sz="2600" dirty="0" err="1"/>
              <a:t>ՄՎտ</a:t>
            </a:r>
            <a:r>
              <a:rPr lang="en-US" sz="2600" dirty="0"/>
              <a:t> </a:t>
            </a:r>
            <a:r>
              <a:rPr lang="en-US" sz="2600" dirty="0" err="1"/>
              <a:t>երկրաջերմային</a:t>
            </a:r>
            <a:r>
              <a:rPr lang="en-US" sz="2600" dirty="0"/>
              <a:t> </a:t>
            </a:r>
            <a:r>
              <a:rPr lang="en-US" sz="2600" dirty="0" err="1"/>
              <a:t>էներգիա</a:t>
            </a:r>
            <a:r>
              <a:rPr lang="en-US" sz="2600" dirty="0"/>
              <a:t>։</a:t>
            </a:r>
            <a:endParaRPr lang="hy-AM" sz="2600" dirty="0"/>
          </a:p>
          <a:p>
            <a:pPr indent="-393700">
              <a:spcBef>
                <a:spcPts val="0"/>
              </a:spcBef>
              <a:buSzPts val="2600"/>
            </a:pPr>
            <a:r>
              <a:rPr lang="hy-AM" sz="2600" dirty="0"/>
              <a:t>Որոշ տվյալներ հուշում են, որ կարող է լինել երկրաջերմային էներգիայի արտադրության ներուժ Քարքար, Ջերմաղբյուր, Գրիձոր տեղանքներում։</a:t>
            </a:r>
          </a:p>
          <a:p>
            <a:pPr marL="457200" lvl="0" indent="-393700" rtl="0">
              <a:spcBef>
                <a:spcPts val="0"/>
              </a:spcBef>
              <a:spcAft>
                <a:spcPts val="0"/>
              </a:spcAft>
              <a:buSzPts val="2600"/>
              <a:buChar char="•"/>
            </a:pPr>
            <a:endParaRPr sz="2600" dirty="0"/>
          </a:p>
        </p:txBody>
      </p:sp>
      <p:sp>
        <p:nvSpPr>
          <p:cNvPr id="2" name="Slide Number Placeholder 1">
            <a:extLst>
              <a:ext uri="{FF2B5EF4-FFF2-40B4-BE49-F238E27FC236}">
                <a16:creationId xmlns:a16="http://schemas.microsoft.com/office/drawing/2014/main" id="{A989618B-5FCA-4E9F-B6C0-CD295683E23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574500" y="365124"/>
            <a:ext cx="9779300" cy="513315"/>
          </a:xfrm>
          <a:prstGeom prst="rect">
            <a:avLst/>
          </a:prstGeom>
        </p:spPr>
        <p:txBody>
          <a:bodyPr spcFirstLastPara="1" wrap="square" lIns="91425" tIns="91425" rIns="91425" bIns="91425" anchor="ctr" anchorCtr="0">
            <a:noAutofit/>
          </a:bodyPr>
          <a:lstStyle/>
          <a:p>
            <a:pPr marL="0" indent="0" algn="ctr"/>
            <a:r>
              <a:rPr lang="en-US" sz="2800" dirty="0">
                <a:solidFill>
                  <a:schemeClr val="accent1">
                    <a:lumMod val="50000"/>
                  </a:schemeClr>
                </a:solidFill>
              </a:rPr>
              <a:t>Ա</a:t>
            </a:r>
            <a:r>
              <a:rPr lang="hy-AM" sz="2800" dirty="0">
                <a:solidFill>
                  <a:schemeClr val="accent1">
                    <a:lumMod val="50000"/>
                  </a:schemeClr>
                </a:solidFill>
              </a:rPr>
              <a:t>ՐԵՎԱՅԻՆ ՖՈՏՈՎՈԼՏԱՅԻՆ ԿԱՅԱՆ</a:t>
            </a:r>
            <a:endParaRPr sz="2800" dirty="0">
              <a:solidFill>
                <a:schemeClr val="accent1">
                  <a:lumMod val="50000"/>
                </a:schemeClr>
              </a:solidFill>
            </a:endParaRPr>
          </a:p>
        </p:txBody>
      </p:sp>
      <p:pic>
        <p:nvPicPr>
          <p:cNvPr id="5" name="Picture 4">
            <a:extLst>
              <a:ext uri="{FF2B5EF4-FFF2-40B4-BE49-F238E27FC236}">
                <a16:creationId xmlns:a16="http://schemas.microsoft.com/office/drawing/2014/main" id="{4D389015-3C31-4303-B74A-EA25A1780697}"/>
              </a:ext>
            </a:extLst>
          </p:cNvPr>
          <p:cNvPicPr/>
          <p:nvPr/>
        </p:nvPicPr>
        <p:blipFill>
          <a:blip r:embed="rId3"/>
          <a:stretch>
            <a:fillRect/>
          </a:stretch>
        </p:blipFill>
        <p:spPr>
          <a:xfrm>
            <a:off x="1505164" y="878440"/>
            <a:ext cx="9616611" cy="5568594"/>
          </a:xfrm>
          <a:prstGeom prst="rect">
            <a:avLst/>
          </a:prstGeom>
        </p:spPr>
      </p:pic>
      <p:sp>
        <p:nvSpPr>
          <p:cNvPr id="2" name="Slide Number Placeholder 1">
            <a:extLst>
              <a:ext uri="{FF2B5EF4-FFF2-40B4-BE49-F238E27FC236}">
                <a16:creationId xmlns:a16="http://schemas.microsoft.com/office/drawing/2014/main" id="{CB150FF2-8327-47A1-AC48-B176A2D1F18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3C408201-B85D-41CE-A7B5-6C84EF078B6D}"/>
              </a:ext>
            </a:extLst>
          </p:cNvPr>
          <p:cNvSpPr>
            <a:spLocks noGrp="1" noChangeArrowheads="1"/>
          </p:cNvSpPr>
          <p:nvPr>
            <p:ph type="title"/>
          </p:nvPr>
        </p:nvSpPr>
        <p:spPr>
          <a:xfrm>
            <a:off x="672958" y="1196580"/>
            <a:ext cx="2708700" cy="4535165"/>
          </a:xfrm>
        </p:spPr>
        <p:txBody>
          <a:bodyPr spcFirstLastPara="1" vert="horz" wrap="square" lIns="88900" tIns="50799" rIns="88900" bIns="50799" rtlCol="0" anchor="ctr" anchorCtr="0">
            <a:normAutofit/>
          </a:bodyPr>
          <a:lstStyle/>
          <a:p>
            <a:pPr defTabSz="914145"/>
            <a:r>
              <a:rPr lang="hy-AM" altLang="en-US" sz="2800" kern="1200" dirty="0">
                <a:solidFill>
                  <a:srgbClr val="5B9BD5">
                    <a:lumMod val="50000"/>
                  </a:srgbClr>
                </a:solidFill>
                <a:ea typeface="+mj-ea"/>
                <a:sym typeface="Helvetica" panose="020B0604020202020204" pitchFamily="34" charset="0"/>
              </a:rPr>
              <a:t>Արևային ռեսուրս</a:t>
            </a:r>
            <a:b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br>
            <a: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t>&gt;1000</a:t>
            </a:r>
            <a:r>
              <a:rPr lang="hy-AM" altLang="en-US" sz="2800" kern="1200" dirty="0">
                <a:solidFill>
                  <a:srgbClr val="5B9BD5">
                    <a:lumMod val="50000"/>
                  </a:srgbClr>
                </a:solidFill>
                <a:ea typeface="+mj-ea"/>
                <a:sym typeface="Helvetica" panose="020B0604020202020204" pitchFamily="34" charset="0"/>
              </a:rPr>
              <a:t>ՄՎտ</a:t>
            </a:r>
            <a:endParaRPr lang="en-US" altLang="en-US" sz="2800" kern="1200" dirty="0">
              <a:solidFill>
                <a:srgbClr val="5B9BD5">
                  <a:lumMod val="50000"/>
                </a:srgbClr>
              </a:solidFill>
              <a:latin typeface="Franklin Gothic Medium Cond" panose="020B0606030402020204" pitchFamily="34" charset="0"/>
              <a:ea typeface="+mj-ea"/>
            </a:endParaRPr>
          </a:p>
        </p:txBody>
      </p:sp>
      <p:pic>
        <p:nvPicPr>
          <p:cNvPr id="5" name="Picture 4">
            <a:extLst>
              <a:ext uri="{FF2B5EF4-FFF2-40B4-BE49-F238E27FC236}">
                <a16:creationId xmlns:a16="http://schemas.microsoft.com/office/drawing/2014/main" id="{B55FD0E5-80DF-4D7B-B2CE-2C5EC7EBD65E}"/>
              </a:ext>
            </a:extLst>
          </p:cNvPr>
          <p:cNvPicPr>
            <a:picLocks noChangeAspect="1"/>
          </p:cNvPicPr>
          <p:nvPr/>
        </p:nvPicPr>
        <p:blipFill rotWithShape="1">
          <a:blip r:embed="rId2"/>
          <a:stretch/>
        </p:blipFill>
        <p:spPr>
          <a:xfrm>
            <a:off x="3507903" y="810055"/>
            <a:ext cx="7194355" cy="5498278"/>
          </a:xfrm>
          <a:prstGeom prst="rect">
            <a:avLst/>
          </a:prstGeom>
        </p:spPr>
      </p:pic>
      <p:sp>
        <p:nvSpPr>
          <p:cNvPr id="2" name="Slide Number Placeholder 1">
            <a:extLst>
              <a:ext uri="{FF2B5EF4-FFF2-40B4-BE49-F238E27FC236}">
                <a16:creationId xmlns:a16="http://schemas.microsoft.com/office/drawing/2014/main" id="{2D893C73-9B53-4AA4-A48A-21AE80B0ACF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32738848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2809982" y="365125"/>
            <a:ext cx="8543818" cy="631468"/>
          </a:xfrm>
          <a:prstGeom prst="rect">
            <a:avLst/>
          </a:prstGeom>
        </p:spPr>
        <p:txBody>
          <a:bodyPr spcFirstLastPara="1" wrap="square" lIns="91425" tIns="91425" rIns="91425" bIns="91425" anchor="ctr" anchorCtr="0">
            <a:noAutofit/>
          </a:bodyPr>
          <a:lstStyle/>
          <a:p>
            <a:pPr lvl="0"/>
            <a:r>
              <a:rPr lang="en-US" sz="2800" kern="1200" dirty="0">
                <a:solidFill>
                  <a:srgbClr val="5B9BD5">
                    <a:lumMod val="50000"/>
                  </a:srgbClr>
                </a:solidFill>
                <a:latin typeface="Franklin Gothic Medium Cond" panose="020B0606030402020204" pitchFamily="34" charset="0"/>
                <a:ea typeface="+mj-ea"/>
              </a:rPr>
              <a:t>Ա</a:t>
            </a:r>
            <a:r>
              <a:rPr lang="hy-AM" sz="2800" dirty="0">
                <a:solidFill>
                  <a:schemeClr val="accent1">
                    <a:lumMod val="50000"/>
                  </a:schemeClr>
                </a:solidFill>
              </a:rPr>
              <a:t>ՐԵՎԱՅԻՆ</a:t>
            </a:r>
            <a:r>
              <a:rPr lang="hy-AM" sz="2800" kern="1200" dirty="0">
                <a:solidFill>
                  <a:srgbClr val="5B9BD5">
                    <a:lumMod val="50000"/>
                  </a:srgbClr>
                </a:solidFill>
                <a:latin typeface="Franklin Gothic Medium Cond" panose="020B0606030402020204" pitchFamily="34" charset="0"/>
                <a:ea typeface="+mj-ea"/>
              </a:rPr>
              <a:t> ՖՈՏՈՎՈԼՏԱՅԻՆ ԿԱՅԱՆ</a:t>
            </a:r>
            <a:endParaRPr sz="3200" dirty="0"/>
          </a:p>
        </p:txBody>
      </p:sp>
      <p:sp>
        <p:nvSpPr>
          <p:cNvPr id="313" name="Shape 313"/>
          <p:cNvSpPr txBox="1">
            <a:spLocks noGrp="1"/>
          </p:cNvSpPr>
          <p:nvPr>
            <p:ph type="body" idx="1"/>
          </p:nvPr>
        </p:nvSpPr>
        <p:spPr>
          <a:xfrm>
            <a:off x="838200" y="1335640"/>
            <a:ext cx="10515600" cy="4841185"/>
          </a:xfrm>
          <a:prstGeom prst="rect">
            <a:avLst/>
          </a:prstGeom>
        </p:spPr>
        <p:txBody>
          <a:bodyPr spcFirstLastPara="1" wrap="square" lIns="91425" tIns="91425" rIns="91425" bIns="91425" anchor="ctr" anchorCtr="0">
            <a:noAutofit/>
          </a:bodyPr>
          <a:lstStyle/>
          <a:p>
            <a:pPr marL="457200" lvl="0" indent="-406400" rtl="0">
              <a:lnSpc>
                <a:spcPct val="100000"/>
              </a:lnSpc>
              <a:spcBef>
                <a:spcPts val="1000"/>
              </a:spcBef>
              <a:spcAft>
                <a:spcPts val="0"/>
              </a:spcAft>
              <a:buSzPts val="2800"/>
              <a:buChar char="•"/>
            </a:pPr>
            <a:r>
              <a:rPr lang="en-US" b="1" dirty="0" err="1"/>
              <a:t>Հայաստանի</a:t>
            </a:r>
            <a:r>
              <a:rPr lang="en-US" dirty="0"/>
              <a:t> </a:t>
            </a:r>
            <a:r>
              <a:rPr lang="en-US" b="1" dirty="0"/>
              <a:t>ԳՀՃ</a:t>
            </a:r>
            <a:r>
              <a:rPr lang="en-US" dirty="0"/>
              <a:t>-</a:t>
            </a:r>
            <a:r>
              <a:rPr lang="hy-AM" dirty="0"/>
              <a:t>տարեկան </a:t>
            </a:r>
            <a:r>
              <a:rPr lang="en-US" b="1" dirty="0"/>
              <a:t>1490 </a:t>
            </a:r>
            <a:r>
              <a:rPr lang="en-US" dirty="0" err="1"/>
              <a:t>կՎտԺ</a:t>
            </a:r>
            <a:r>
              <a:rPr lang="en-US" dirty="0"/>
              <a:t>/մ²-</a:t>
            </a:r>
            <a:r>
              <a:rPr lang="en-US" b="1" dirty="0"/>
              <a:t>2100 </a:t>
            </a:r>
            <a:r>
              <a:rPr lang="en-US" dirty="0" err="1"/>
              <a:t>կՎտԺ</a:t>
            </a:r>
            <a:r>
              <a:rPr lang="en-US" dirty="0"/>
              <a:t>/մ² </a:t>
            </a:r>
            <a:endParaRPr dirty="0"/>
          </a:p>
          <a:p>
            <a:pPr marL="457200" lvl="0" indent="-406400" rtl="0">
              <a:lnSpc>
                <a:spcPct val="100000"/>
              </a:lnSpc>
              <a:spcBef>
                <a:spcPts val="0"/>
              </a:spcBef>
              <a:spcAft>
                <a:spcPts val="0"/>
              </a:spcAft>
              <a:buSzPts val="2800"/>
              <a:buChar char="•"/>
            </a:pPr>
            <a:r>
              <a:rPr lang="en-US" b="1" dirty="0" err="1"/>
              <a:t>Եվրոպայում</a:t>
            </a:r>
            <a:r>
              <a:rPr lang="en-US" dirty="0"/>
              <a:t> </a:t>
            </a:r>
            <a:r>
              <a:rPr lang="en-US" dirty="0" err="1"/>
              <a:t>տարեկան</a:t>
            </a:r>
            <a:r>
              <a:rPr lang="en-US" dirty="0"/>
              <a:t> </a:t>
            </a:r>
            <a:r>
              <a:rPr lang="en-US" dirty="0" err="1"/>
              <a:t>միջին</a:t>
            </a:r>
            <a:r>
              <a:rPr lang="en-US" dirty="0"/>
              <a:t> </a:t>
            </a:r>
            <a:r>
              <a:rPr lang="en-US" b="1" dirty="0"/>
              <a:t>ԳՀՃ</a:t>
            </a:r>
            <a:r>
              <a:rPr lang="en-US" dirty="0"/>
              <a:t>-ը </a:t>
            </a:r>
            <a:r>
              <a:rPr lang="en-US" b="1" dirty="0"/>
              <a:t>1000</a:t>
            </a:r>
            <a:r>
              <a:rPr lang="en-US" dirty="0"/>
              <a:t> </a:t>
            </a:r>
            <a:r>
              <a:rPr lang="en-US" dirty="0" err="1"/>
              <a:t>կՎտԺ</a:t>
            </a:r>
            <a:r>
              <a:rPr lang="en-US" dirty="0"/>
              <a:t>/մ² է։</a:t>
            </a:r>
            <a:endParaRPr dirty="0"/>
          </a:p>
          <a:p>
            <a:pPr marL="457200" lvl="0" indent="-406400" rtl="0">
              <a:lnSpc>
                <a:spcPct val="100000"/>
              </a:lnSpc>
              <a:spcBef>
                <a:spcPts val="0"/>
              </a:spcBef>
              <a:spcAft>
                <a:spcPts val="0"/>
              </a:spcAft>
              <a:buSzPts val="2800"/>
              <a:buChar char="•"/>
            </a:pPr>
            <a:r>
              <a:rPr lang="en-US" dirty="0" err="1"/>
              <a:t>Ռեսուրսների</a:t>
            </a:r>
            <a:r>
              <a:rPr lang="en-US" dirty="0"/>
              <a:t> </a:t>
            </a:r>
            <a:r>
              <a:rPr lang="en-US" dirty="0" err="1"/>
              <a:t>ընդհանուր</a:t>
            </a:r>
            <a:r>
              <a:rPr lang="en-US" dirty="0"/>
              <a:t> </a:t>
            </a:r>
            <a:r>
              <a:rPr lang="en-US" b="1" dirty="0" err="1"/>
              <a:t>ներուժը</a:t>
            </a:r>
            <a:r>
              <a:rPr lang="hy-AM" b="1" dirty="0"/>
              <a:t>՝ </a:t>
            </a:r>
            <a:r>
              <a:rPr lang="en-US" b="1" dirty="0"/>
              <a:t>6500 </a:t>
            </a:r>
            <a:r>
              <a:rPr lang="en-US" b="1" dirty="0" err="1"/>
              <a:t>ՄՎտ</a:t>
            </a:r>
            <a:r>
              <a:rPr lang="en-US" dirty="0"/>
              <a:t>։</a:t>
            </a:r>
            <a:endParaRPr dirty="0"/>
          </a:p>
          <a:p>
            <a:pPr marL="457200" lvl="0" indent="-406400" rtl="0">
              <a:lnSpc>
                <a:spcPct val="100000"/>
              </a:lnSpc>
              <a:spcBef>
                <a:spcPts val="0"/>
              </a:spcBef>
              <a:spcAft>
                <a:spcPts val="0"/>
              </a:spcAft>
              <a:buSzPts val="2800"/>
              <a:buChar char="•"/>
            </a:pPr>
            <a:r>
              <a:rPr lang="en-US" dirty="0" err="1"/>
              <a:t>Կարելի</a:t>
            </a:r>
            <a:r>
              <a:rPr lang="en-US" dirty="0"/>
              <a:t> է </a:t>
            </a:r>
            <a:r>
              <a:rPr lang="en-US" dirty="0" err="1"/>
              <a:t>նաև</a:t>
            </a:r>
            <a:r>
              <a:rPr lang="en-US" dirty="0"/>
              <a:t> </a:t>
            </a:r>
            <a:r>
              <a:rPr lang="en-US" dirty="0" err="1"/>
              <a:t>կիրառել</a:t>
            </a:r>
            <a:r>
              <a:rPr lang="en-US" dirty="0"/>
              <a:t> </a:t>
            </a:r>
            <a:r>
              <a:rPr lang="en-US" dirty="0" err="1"/>
              <a:t>շենքերի</a:t>
            </a:r>
            <a:r>
              <a:rPr lang="en-US" dirty="0"/>
              <a:t> </a:t>
            </a:r>
            <a:r>
              <a:rPr lang="en-US" b="1" dirty="0" err="1"/>
              <a:t>տանիքներին</a:t>
            </a:r>
            <a:endParaRPr dirty="0"/>
          </a:p>
          <a:p>
            <a:pPr marL="457200" lvl="0" indent="-406400" rtl="0">
              <a:lnSpc>
                <a:spcPct val="100000"/>
              </a:lnSpc>
              <a:spcBef>
                <a:spcPts val="0"/>
              </a:spcBef>
              <a:spcAft>
                <a:spcPts val="0"/>
              </a:spcAft>
              <a:buSzPts val="2800"/>
              <a:buChar char="•"/>
            </a:pPr>
            <a:r>
              <a:rPr lang="en-US" dirty="0" err="1"/>
              <a:t>Հայաստ</a:t>
            </a:r>
            <a:r>
              <a:rPr lang="hy-AM" dirty="0"/>
              <a:t>ա</a:t>
            </a:r>
            <a:r>
              <a:rPr lang="en-US" dirty="0" err="1"/>
              <a:t>նում</a:t>
            </a:r>
            <a:r>
              <a:rPr lang="en-US" dirty="0"/>
              <a:t> </a:t>
            </a:r>
            <a:r>
              <a:rPr lang="hy-AM" dirty="0"/>
              <a:t>զարգանում է շնորհիվ օրենսդրական խթանների, արևային տեխնոլոգիաների գների անկման, </a:t>
            </a:r>
            <a:r>
              <a:rPr lang="en-US" dirty="0" err="1"/>
              <a:t>ֆինանսական</a:t>
            </a:r>
            <a:r>
              <a:rPr lang="en-US" dirty="0"/>
              <a:t> </a:t>
            </a:r>
            <a:r>
              <a:rPr lang="en-US" dirty="0" err="1"/>
              <a:t>կառույցների</a:t>
            </a:r>
            <a:r>
              <a:rPr lang="en-US" dirty="0"/>
              <a:t> </a:t>
            </a:r>
            <a:r>
              <a:rPr lang="en-US" dirty="0" err="1"/>
              <a:t>ակտիվությ</a:t>
            </a:r>
            <a:r>
              <a:rPr lang="hy-AM" dirty="0"/>
              <a:t>ան շնորհիվ</a:t>
            </a:r>
            <a:endParaRPr dirty="0"/>
          </a:p>
        </p:txBody>
      </p:sp>
      <p:sp>
        <p:nvSpPr>
          <p:cNvPr id="2" name="Slide Number Placeholder 1">
            <a:extLst>
              <a:ext uri="{FF2B5EF4-FFF2-40B4-BE49-F238E27FC236}">
                <a16:creationId xmlns:a16="http://schemas.microsoft.com/office/drawing/2014/main" id="{ACE68E64-77AF-480B-8BF7-D6E207A7EDA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715784" y="365125"/>
            <a:ext cx="9638016" cy="559549"/>
          </a:xfrm>
          <a:prstGeom prst="rect">
            <a:avLst/>
          </a:prstGeom>
        </p:spPr>
        <p:txBody>
          <a:bodyPr spcFirstLastPara="1" wrap="square" lIns="91425" tIns="91425" rIns="91425" bIns="91425" anchor="ctr" anchorCtr="0">
            <a:noAutofit/>
          </a:bodyPr>
          <a:lstStyle/>
          <a:p>
            <a:pPr lvl="0" algn="ctr"/>
            <a:r>
              <a:rPr lang="en-US" sz="2800" kern="1200" dirty="0">
                <a:solidFill>
                  <a:srgbClr val="5B9BD5">
                    <a:lumMod val="50000"/>
                  </a:srgbClr>
                </a:solidFill>
                <a:latin typeface="Franklin Gothic Medium Cond" panose="020B0606030402020204" pitchFamily="34" charset="0"/>
                <a:ea typeface="+mj-ea"/>
              </a:rPr>
              <a:t>Ա</a:t>
            </a:r>
            <a:r>
              <a:rPr lang="hy-AM" sz="2800" kern="1200" dirty="0">
                <a:solidFill>
                  <a:srgbClr val="5B9BD5">
                    <a:lumMod val="50000"/>
                  </a:srgbClr>
                </a:solidFill>
                <a:ea typeface="+mj-ea"/>
              </a:rPr>
              <a:t>ՐԵՎԱՅԻՆ ԿԵՆՏՐՈՆԱՑՆՈՂ ՖՈՏՈՎՈԼՏԱՅԻՆ ԿԱՅԱՆ</a:t>
            </a:r>
            <a:endParaRPr sz="2800" kern="1200" dirty="0">
              <a:solidFill>
                <a:srgbClr val="5B9BD5">
                  <a:lumMod val="50000"/>
                </a:srgbClr>
              </a:solidFill>
              <a:latin typeface="Franklin Gothic Medium Cond" panose="020B0606030402020204" pitchFamily="34" charset="0"/>
              <a:ea typeface="+mj-ea"/>
            </a:endParaRPr>
          </a:p>
        </p:txBody>
      </p:sp>
      <p:pic>
        <p:nvPicPr>
          <p:cNvPr id="321" name="Shape 321"/>
          <p:cNvPicPr preferRelativeResize="0"/>
          <p:nvPr/>
        </p:nvPicPr>
        <p:blipFill>
          <a:blip r:embed="rId3">
            <a:alphaModFix/>
          </a:blip>
          <a:stretch>
            <a:fillRect/>
          </a:stretch>
        </p:blipFill>
        <p:spPr>
          <a:xfrm>
            <a:off x="1541123" y="1248311"/>
            <a:ext cx="9812677" cy="5553182"/>
          </a:xfrm>
          <a:prstGeom prst="rect">
            <a:avLst/>
          </a:prstGeom>
          <a:noFill/>
          <a:ln>
            <a:noFill/>
          </a:ln>
        </p:spPr>
      </p:pic>
      <p:sp>
        <p:nvSpPr>
          <p:cNvPr id="2" name="Slide Number Placeholder 1">
            <a:extLst>
              <a:ext uri="{FF2B5EF4-FFF2-40B4-BE49-F238E27FC236}">
                <a16:creationId xmlns:a16="http://schemas.microsoft.com/office/drawing/2014/main" id="{B5817F0A-8C89-41E8-8541-EF4C1CA0C74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2758610" y="365125"/>
            <a:ext cx="8595189" cy="698250"/>
          </a:xfrm>
          <a:prstGeom prst="rect">
            <a:avLst/>
          </a:prstGeom>
        </p:spPr>
        <p:txBody>
          <a:bodyPr spcFirstLastPara="1" wrap="square" lIns="91425" tIns="91425" rIns="91425" bIns="91425" anchor="ctr" anchorCtr="0">
            <a:noAutofit/>
          </a:bodyPr>
          <a:lstStyle/>
          <a:p>
            <a:pPr marL="0" indent="0"/>
            <a:r>
              <a:rPr lang="en-US" sz="2800" kern="1200" dirty="0">
                <a:solidFill>
                  <a:srgbClr val="5B9BD5">
                    <a:lumMod val="50000"/>
                  </a:srgbClr>
                </a:solidFill>
                <a:latin typeface="Franklin Gothic Medium Cond" panose="020B0606030402020204" pitchFamily="34" charset="0"/>
                <a:ea typeface="+mj-ea"/>
              </a:rPr>
              <a:t>Կ</a:t>
            </a:r>
            <a:r>
              <a:rPr lang="hy-AM" sz="2800" kern="1200" dirty="0">
                <a:solidFill>
                  <a:srgbClr val="5B9BD5">
                    <a:lumMod val="50000"/>
                  </a:srgbClr>
                </a:solidFill>
                <a:latin typeface="Franklin Gothic Medium Cond" panose="020B0606030402020204" pitchFamily="34" charset="0"/>
                <a:ea typeface="+mj-ea"/>
              </a:rPr>
              <a:t>ԵՆՏՐՈՆԱՑՆՈՂ ԱՐԵԳԱԿՆԱՅԻՆ ԿԱՅԱՆ</a:t>
            </a:r>
            <a:r>
              <a:rPr lang="en-US" sz="2800" kern="1200" dirty="0">
                <a:solidFill>
                  <a:srgbClr val="5B9BD5">
                    <a:lumMod val="50000"/>
                  </a:srgbClr>
                </a:solidFill>
                <a:latin typeface="Franklin Gothic Medium Cond" panose="020B0606030402020204" pitchFamily="34" charset="0"/>
                <a:ea typeface="+mj-ea"/>
              </a:rPr>
              <a:t> </a:t>
            </a:r>
            <a:endParaRPr sz="2800" kern="1200" dirty="0">
              <a:solidFill>
                <a:srgbClr val="5B9BD5">
                  <a:lumMod val="50000"/>
                </a:srgbClr>
              </a:solidFill>
              <a:latin typeface="Franklin Gothic Medium Cond" panose="020B0606030402020204" pitchFamily="34" charset="0"/>
              <a:ea typeface="+mj-ea"/>
            </a:endParaRPr>
          </a:p>
        </p:txBody>
      </p:sp>
      <p:pic>
        <p:nvPicPr>
          <p:cNvPr id="7" name="Picture 6">
            <a:extLst>
              <a:ext uri="{FF2B5EF4-FFF2-40B4-BE49-F238E27FC236}">
                <a16:creationId xmlns:a16="http://schemas.microsoft.com/office/drawing/2014/main" id="{5052E175-AC26-42E7-B7A8-F126E45A8825}"/>
              </a:ext>
            </a:extLst>
          </p:cNvPr>
          <p:cNvPicPr/>
          <p:nvPr/>
        </p:nvPicPr>
        <p:blipFill>
          <a:blip r:embed="rId3"/>
          <a:stretch>
            <a:fillRect/>
          </a:stretch>
        </p:blipFill>
        <p:spPr>
          <a:xfrm>
            <a:off x="385281" y="1196939"/>
            <a:ext cx="10263883" cy="5008651"/>
          </a:xfrm>
          <a:prstGeom prst="rect">
            <a:avLst/>
          </a:prstGeom>
        </p:spPr>
      </p:pic>
      <p:sp>
        <p:nvSpPr>
          <p:cNvPr id="2" name="Slide Number Placeholder 1">
            <a:extLst>
              <a:ext uri="{FF2B5EF4-FFF2-40B4-BE49-F238E27FC236}">
                <a16:creationId xmlns:a16="http://schemas.microsoft.com/office/drawing/2014/main" id="{2B96EC7A-C4FA-4576-9735-E8EC0CD9289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BDDCC97-1565-43B6-B2AC-3D0DBB54ACD4}"/>
              </a:ext>
            </a:extLst>
          </p:cNvPr>
          <p:cNvSpPr>
            <a:spLocks noGrp="1" noChangeArrowheads="1"/>
          </p:cNvSpPr>
          <p:nvPr>
            <p:ph type="title"/>
          </p:nvPr>
        </p:nvSpPr>
        <p:spPr>
          <a:xfrm>
            <a:off x="1001731" y="214313"/>
            <a:ext cx="3808396" cy="3143250"/>
          </a:xfrm>
        </p:spPr>
        <p:txBody>
          <a:bodyPr spcFirstLastPara="1" vert="horz" wrap="square" lIns="88900" tIns="50799" rIns="88900" bIns="50799" rtlCol="0" anchor="ctr" anchorCtr="0">
            <a:normAutofit/>
          </a:bodyPr>
          <a:lstStyle/>
          <a:p>
            <a:pPr defTabSz="914145"/>
            <a:r>
              <a:rPr lang="hy-AM" altLang="en-US" sz="2800" kern="1200" dirty="0">
                <a:solidFill>
                  <a:srgbClr val="5B9BD5">
                    <a:lumMod val="50000"/>
                  </a:srgbClr>
                </a:solidFill>
                <a:ea typeface="+mj-ea"/>
                <a:sym typeface="Helvetica" panose="020B0604020202020204" pitchFamily="34" charset="0"/>
              </a:rPr>
              <a:t>Անտառ</a:t>
            </a:r>
            <a:r>
              <a:rPr lang="ru-RU"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t>&lt;</a:t>
            </a:r>
            <a: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t>10% </a:t>
            </a:r>
            <a:b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br>
            <a:endParaRPr lang="en-US" altLang="en-US" sz="2800" kern="1200" dirty="0">
              <a:solidFill>
                <a:srgbClr val="5B9BD5">
                  <a:lumMod val="50000"/>
                </a:srgbClr>
              </a:solidFill>
              <a:latin typeface="Franklin Gothic Medium Cond" panose="020B0606030402020204" pitchFamily="34" charset="0"/>
              <a:ea typeface="+mj-ea"/>
            </a:endParaRPr>
          </a:p>
        </p:txBody>
      </p:sp>
      <p:pic>
        <p:nvPicPr>
          <p:cNvPr id="14339" name="Picture 2" descr="FOREST.jpg">
            <a:extLst>
              <a:ext uri="{FF2B5EF4-FFF2-40B4-BE49-F238E27FC236}">
                <a16:creationId xmlns:a16="http://schemas.microsoft.com/office/drawing/2014/main" id="{19253C7F-DE21-4286-AE1B-1528E2628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089" y="404069"/>
            <a:ext cx="5752951" cy="614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19922DE0-7529-42DD-A7B5-C9476EAD974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17218387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460027C-B4E3-47CB-B94A-3281DDB2B0AD}"/>
              </a:ext>
            </a:extLst>
          </p:cNvPr>
          <p:cNvGraphicFramePr/>
          <p:nvPr>
            <p:extLst>
              <p:ext uri="{D42A27DB-BD31-4B8C-83A1-F6EECF244321}">
                <p14:modId xmlns:p14="http://schemas.microsoft.com/office/powerpoint/2010/main" val="3987126823"/>
              </p:ext>
            </p:extLst>
          </p:nvPr>
        </p:nvGraphicFramePr>
        <p:xfrm>
          <a:off x="3534310" y="46234"/>
          <a:ext cx="7238144" cy="672957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A04897B-17CE-4C79-8906-5747090336D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2461846" y="365125"/>
            <a:ext cx="6763314" cy="673720"/>
          </a:xfrm>
          <a:prstGeom prst="rect">
            <a:avLst/>
          </a:prstGeom>
        </p:spPr>
        <p:txBody>
          <a:bodyPr spcFirstLastPara="1" wrap="square" lIns="91425" tIns="91425" rIns="91425" bIns="91425" anchor="ctr" anchorCtr="0">
            <a:noAutofit/>
          </a:bodyPr>
          <a:lstStyle/>
          <a:p>
            <a:pPr lvl="0" algn="ctr"/>
            <a:r>
              <a:rPr lang="en-US" sz="2800" kern="1200" dirty="0">
                <a:solidFill>
                  <a:srgbClr val="5B9BD5">
                    <a:lumMod val="50000"/>
                  </a:srgbClr>
                </a:solidFill>
                <a:latin typeface="Franklin Gothic Medium Cond" panose="020B0606030402020204" pitchFamily="34" charset="0"/>
                <a:ea typeface="+mj-ea"/>
              </a:rPr>
              <a:t>Կ</a:t>
            </a:r>
            <a:r>
              <a:rPr lang="hy-AM" sz="2800" kern="1200" dirty="0">
                <a:solidFill>
                  <a:srgbClr val="5B9BD5">
                    <a:lumMod val="50000"/>
                  </a:srgbClr>
                </a:solidFill>
                <a:latin typeface="Franklin Gothic Medium Cond" panose="020B0606030402020204" pitchFamily="34" charset="0"/>
                <a:ea typeface="+mj-ea"/>
              </a:rPr>
              <a:t>ԵՆՍԱԶԱՆԳՎԱԾ</a:t>
            </a:r>
            <a:endParaRPr sz="2800" kern="1200" dirty="0">
              <a:solidFill>
                <a:srgbClr val="5B9BD5">
                  <a:lumMod val="50000"/>
                </a:srgbClr>
              </a:solidFill>
              <a:latin typeface="Franklin Gothic Medium Cond" panose="020B0606030402020204" pitchFamily="34" charset="0"/>
              <a:ea typeface="+mj-ea"/>
            </a:endParaRPr>
          </a:p>
        </p:txBody>
      </p:sp>
      <p:sp>
        <p:nvSpPr>
          <p:cNvPr id="336" name="Shape 336"/>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393700">
              <a:spcBef>
                <a:spcPts val="1000"/>
              </a:spcBef>
              <a:spcAft>
                <a:spcPts val="0"/>
              </a:spcAft>
              <a:buSzPts val="2600"/>
              <a:buChar char="•"/>
            </a:pPr>
            <a:r>
              <a:rPr lang="en-US" sz="2600" dirty="0" err="1"/>
              <a:t>Կենսազանգվածի</a:t>
            </a:r>
            <a:r>
              <a:rPr lang="en-US" sz="2600" dirty="0"/>
              <a:t> </a:t>
            </a:r>
            <a:r>
              <a:rPr lang="en-US" sz="2600" dirty="0" err="1"/>
              <a:t>ռեսուրսները</a:t>
            </a:r>
            <a:r>
              <a:rPr lang="en-US" sz="2600" dirty="0"/>
              <a:t> </a:t>
            </a:r>
            <a:r>
              <a:rPr lang="en-US" sz="2600" dirty="0" err="1"/>
              <a:t>Հայաստանում</a:t>
            </a:r>
            <a:r>
              <a:rPr lang="en-US" sz="2600" dirty="0"/>
              <a:t> </a:t>
            </a:r>
            <a:r>
              <a:rPr lang="en-US" sz="2600" dirty="0" err="1"/>
              <a:t>բաղկացած</a:t>
            </a:r>
            <a:r>
              <a:rPr lang="en-US" sz="2600" dirty="0"/>
              <a:t> </a:t>
            </a:r>
            <a:r>
              <a:rPr lang="en-US" sz="2600" dirty="0" err="1"/>
              <a:t>են</a:t>
            </a:r>
            <a:r>
              <a:rPr lang="en-US" sz="2600" dirty="0"/>
              <a:t> </a:t>
            </a:r>
            <a:r>
              <a:rPr lang="en-US" sz="2600" b="1" dirty="0" err="1"/>
              <a:t>անտառանյութից</a:t>
            </a:r>
            <a:r>
              <a:rPr lang="en-US" sz="2600" dirty="0"/>
              <a:t> և </a:t>
            </a:r>
            <a:r>
              <a:rPr lang="en-US" sz="2600" dirty="0" err="1"/>
              <a:t>հացահատիկային</a:t>
            </a:r>
            <a:r>
              <a:rPr lang="en-US" sz="2600" dirty="0"/>
              <a:t> </a:t>
            </a:r>
            <a:r>
              <a:rPr lang="en-US" sz="2600" dirty="0" err="1"/>
              <a:t>մշակաբույսերի</a:t>
            </a:r>
            <a:r>
              <a:rPr lang="en-US" sz="2600" dirty="0"/>
              <a:t> </a:t>
            </a:r>
            <a:r>
              <a:rPr lang="en-US" sz="2600" dirty="0" err="1"/>
              <a:t>մնացորդներից</a:t>
            </a:r>
            <a:r>
              <a:rPr lang="en-US" sz="2600" dirty="0"/>
              <a:t>։</a:t>
            </a:r>
            <a:endParaRPr sz="2600" dirty="0"/>
          </a:p>
          <a:p>
            <a:pPr marL="457200" lvl="0" indent="-393700">
              <a:spcBef>
                <a:spcPts val="0"/>
              </a:spcBef>
              <a:spcAft>
                <a:spcPts val="0"/>
              </a:spcAft>
              <a:buSzPts val="2600"/>
              <a:buChar char="•"/>
            </a:pPr>
            <a:r>
              <a:rPr lang="en-US" sz="2600" dirty="0" err="1"/>
              <a:t>Վառելիքի</a:t>
            </a:r>
            <a:r>
              <a:rPr lang="en-US" sz="2600" dirty="0"/>
              <a:t> </a:t>
            </a:r>
            <a:r>
              <a:rPr lang="en-US" sz="2600" dirty="0" err="1"/>
              <a:t>նպատակով</a:t>
            </a:r>
            <a:r>
              <a:rPr lang="en-US" sz="2600" dirty="0"/>
              <a:t> </a:t>
            </a:r>
            <a:r>
              <a:rPr lang="en-US" sz="2600" b="1" dirty="0" err="1"/>
              <a:t>մշակաբույսեր</a:t>
            </a:r>
            <a:r>
              <a:rPr lang="en-US" sz="2600" dirty="0"/>
              <a:t> </a:t>
            </a:r>
            <a:r>
              <a:rPr lang="en-US" sz="2600" dirty="0" err="1"/>
              <a:t>աճեցնելը</a:t>
            </a:r>
            <a:r>
              <a:rPr lang="en-US" sz="2600" dirty="0"/>
              <a:t> </a:t>
            </a:r>
            <a:r>
              <a:rPr lang="en-US" sz="2600" dirty="0" err="1"/>
              <a:t>կլինի</a:t>
            </a:r>
            <a:r>
              <a:rPr lang="en-US" sz="2600" dirty="0"/>
              <a:t> </a:t>
            </a:r>
            <a:r>
              <a:rPr lang="en-US" sz="2600" b="1" dirty="0" err="1"/>
              <a:t>շատ</a:t>
            </a:r>
            <a:r>
              <a:rPr lang="en-US" sz="2600" b="1" dirty="0"/>
              <a:t> </a:t>
            </a:r>
            <a:r>
              <a:rPr lang="en-US" sz="2600" b="1" dirty="0" err="1"/>
              <a:t>ծախսատար</a:t>
            </a:r>
            <a:r>
              <a:rPr lang="en-US" sz="2600" b="1" dirty="0"/>
              <a:t>։</a:t>
            </a:r>
            <a:endParaRPr sz="2600" b="1" dirty="0"/>
          </a:p>
          <a:p>
            <a:pPr marL="457200" lvl="0" indent="-393700">
              <a:spcBef>
                <a:spcPts val="0"/>
              </a:spcBef>
              <a:spcAft>
                <a:spcPts val="0"/>
              </a:spcAft>
              <a:buSzPts val="2600"/>
              <a:buChar char="•"/>
            </a:pPr>
            <a:r>
              <a:rPr lang="en-US" sz="2600" dirty="0" err="1"/>
              <a:t>Անտառային</a:t>
            </a:r>
            <a:r>
              <a:rPr lang="en-US" sz="2600" dirty="0"/>
              <a:t> </a:t>
            </a:r>
            <a:r>
              <a:rPr lang="en-US" sz="2600" b="1" dirty="0" err="1"/>
              <a:t>թափոնները</a:t>
            </a:r>
            <a:r>
              <a:rPr lang="en-US" sz="2600" dirty="0"/>
              <a:t> </a:t>
            </a:r>
            <a:r>
              <a:rPr lang="en-US" sz="2600" dirty="0" err="1"/>
              <a:t>բավարար</a:t>
            </a:r>
            <a:r>
              <a:rPr lang="en-US" sz="2600" dirty="0"/>
              <a:t> </a:t>
            </a:r>
            <a:r>
              <a:rPr lang="en-US" sz="2600" dirty="0" err="1"/>
              <a:t>կլինեն</a:t>
            </a:r>
            <a:r>
              <a:rPr lang="en-US" sz="2600" dirty="0"/>
              <a:t> </a:t>
            </a:r>
            <a:r>
              <a:rPr lang="en-US" sz="2600" b="1" dirty="0"/>
              <a:t>4 </a:t>
            </a:r>
            <a:r>
              <a:rPr lang="en-US" sz="2600" b="1" dirty="0" err="1"/>
              <a:t>ՄՎտ</a:t>
            </a:r>
            <a:r>
              <a:rPr lang="en-US" sz="2600" dirty="0"/>
              <a:t> </a:t>
            </a:r>
            <a:r>
              <a:rPr lang="en-US" sz="2600" dirty="0" err="1"/>
              <a:t>հզորության</a:t>
            </a:r>
            <a:r>
              <a:rPr lang="en-US" sz="2600" dirty="0"/>
              <a:t> </a:t>
            </a:r>
            <a:r>
              <a:rPr lang="en-US" sz="2600" dirty="0" err="1"/>
              <a:t>կենսազանգվածով</a:t>
            </a:r>
            <a:r>
              <a:rPr lang="en-US" sz="2600" dirty="0"/>
              <a:t> </a:t>
            </a:r>
            <a:r>
              <a:rPr lang="en-US" sz="2600" dirty="0" err="1"/>
              <a:t>աշխատող</a:t>
            </a:r>
            <a:r>
              <a:rPr lang="en-US" sz="2600" dirty="0"/>
              <a:t> </a:t>
            </a:r>
            <a:r>
              <a:rPr lang="en-US" sz="2600" dirty="0" err="1"/>
              <a:t>կայանի</a:t>
            </a:r>
            <a:r>
              <a:rPr lang="en-US" sz="2600" dirty="0"/>
              <a:t>, </a:t>
            </a:r>
            <a:r>
              <a:rPr lang="en-US" sz="2600" dirty="0" err="1"/>
              <a:t>իսկ</a:t>
            </a:r>
            <a:r>
              <a:rPr lang="en-US" sz="2600" dirty="0"/>
              <a:t> </a:t>
            </a:r>
            <a:r>
              <a:rPr lang="en-US" sz="2600" b="1" dirty="0" err="1"/>
              <a:t>հացահատիկի</a:t>
            </a:r>
            <a:r>
              <a:rPr lang="en-US" sz="2600" b="1" dirty="0"/>
              <a:t> </a:t>
            </a:r>
            <a:r>
              <a:rPr lang="en-US" sz="2600" b="1" dirty="0" err="1"/>
              <a:t>մշակաբույսերի</a:t>
            </a:r>
            <a:r>
              <a:rPr lang="en-US" sz="2600" dirty="0"/>
              <a:t> </a:t>
            </a:r>
            <a:r>
              <a:rPr lang="en-US" sz="2600" dirty="0" err="1"/>
              <a:t>թափոնները</a:t>
            </a:r>
            <a:r>
              <a:rPr lang="en-US" sz="2600" dirty="0"/>
              <a:t> </a:t>
            </a:r>
            <a:r>
              <a:rPr lang="en-US" sz="2600" dirty="0" err="1"/>
              <a:t>բավարար</a:t>
            </a:r>
            <a:r>
              <a:rPr lang="en-US" sz="2600" dirty="0"/>
              <a:t> </a:t>
            </a:r>
            <a:r>
              <a:rPr lang="en-US" sz="2600" dirty="0" err="1"/>
              <a:t>կլինեն</a:t>
            </a:r>
            <a:r>
              <a:rPr lang="en-US" sz="2600" dirty="0"/>
              <a:t> </a:t>
            </a:r>
            <a:r>
              <a:rPr lang="en-US" sz="2600" b="1" dirty="0"/>
              <a:t>25 </a:t>
            </a:r>
            <a:r>
              <a:rPr lang="en-US" sz="2600" b="1" dirty="0" err="1"/>
              <a:t>ՄՎտ</a:t>
            </a:r>
            <a:r>
              <a:rPr lang="en-US" sz="2600" dirty="0"/>
              <a:t> </a:t>
            </a:r>
            <a:r>
              <a:rPr lang="en-US" sz="2600" dirty="0" err="1"/>
              <a:t>կայանի</a:t>
            </a:r>
            <a:r>
              <a:rPr lang="en-US" sz="2600" dirty="0"/>
              <a:t> </a:t>
            </a:r>
            <a:r>
              <a:rPr lang="en-US" sz="2600" dirty="0" err="1"/>
              <a:t>համար</a:t>
            </a:r>
            <a:r>
              <a:rPr lang="en-US" sz="2600" dirty="0"/>
              <a:t>։ </a:t>
            </a:r>
            <a:endParaRPr sz="2600" dirty="0"/>
          </a:p>
          <a:p>
            <a:pPr marL="457200" lvl="0" indent="-393700">
              <a:spcBef>
                <a:spcPts val="0"/>
              </a:spcBef>
              <a:spcAft>
                <a:spcPts val="0"/>
              </a:spcAft>
              <a:buSzPts val="2600"/>
              <a:buChar char="•"/>
            </a:pPr>
            <a:r>
              <a:rPr lang="en-US" sz="2600" dirty="0" err="1"/>
              <a:t>Սակայն</a:t>
            </a:r>
            <a:r>
              <a:rPr lang="en-US" sz="2600" dirty="0"/>
              <a:t> </a:t>
            </a:r>
            <a:r>
              <a:rPr lang="en-US" sz="2600" b="1" dirty="0" err="1"/>
              <a:t>անհրաժեշտ</a:t>
            </a:r>
            <a:r>
              <a:rPr lang="en-US" sz="2600" dirty="0"/>
              <a:t> </a:t>
            </a:r>
            <a:r>
              <a:rPr lang="en-US" sz="2600" dirty="0" err="1"/>
              <a:t>կլիներ</a:t>
            </a:r>
            <a:r>
              <a:rPr lang="en-US" sz="2600" dirty="0"/>
              <a:t> </a:t>
            </a:r>
            <a:r>
              <a:rPr lang="en-US" sz="2600" dirty="0" err="1"/>
              <a:t>անտառանյութը</a:t>
            </a:r>
            <a:r>
              <a:rPr lang="en-US" sz="2600" dirty="0"/>
              <a:t> </a:t>
            </a:r>
            <a:r>
              <a:rPr lang="en-US" sz="2600" dirty="0" err="1"/>
              <a:t>երկրի</a:t>
            </a:r>
            <a:r>
              <a:rPr lang="en-US" sz="2600" dirty="0"/>
              <a:t> </a:t>
            </a:r>
            <a:r>
              <a:rPr lang="en-US" sz="2600" dirty="0" err="1"/>
              <a:t>բոլոր</a:t>
            </a:r>
            <a:r>
              <a:rPr lang="en-US" sz="2600" dirty="0"/>
              <a:t> </a:t>
            </a:r>
            <a:r>
              <a:rPr lang="en-US" sz="2600" dirty="0" err="1"/>
              <a:t>մասերից</a:t>
            </a:r>
            <a:r>
              <a:rPr lang="en-US" sz="2600" dirty="0"/>
              <a:t> </a:t>
            </a:r>
            <a:r>
              <a:rPr lang="en-US" sz="2600" b="1" dirty="0" err="1"/>
              <a:t>տեղափոխել</a:t>
            </a:r>
            <a:r>
              <a:rPr lang="en-US" sz="2600" dirty="0"/>
              <a:t> </a:t>
            </a:r>
            <a:r>
              <a:rPr lang="en-US" sz="2600" dirty="0" err="1"/>
              <a:t>որևէ</a:t>
            </a:r>
            <a:r>
              <a:rPr lang="en-US" sz="2600" dirty="0"/>
              <a:t> </a:t>
            </a:r>
            <a:r>
              <a:rPr lang="en-US" sz="2600" dirty="0" err="1"/>
              <a:t>կենտրոնական</a:t>
            </a:r>
            <a:r>
              <a:rPr lang="en-US" sz="2600" dirty="0"/>
              <a:t> </a:t>
            </a:r>
            <a:r>
              <a:rPr lang="en-US" sz="2600" dirty="0" err="1"/>
              <a:t>վայր</a:t>
            </a:r>
            <a:endParaRPr sz="2600" dirty="0"/>
          </a:p>
        </p:txBody>
      </p:sp>
      <p:sp>
        <p:nvSpPr>
          <p:cNvPr id="2" name="Slide Number Placeholder 1">
            <a:extLst>
              <a:ext uri="{FF2B5EF4-FFF2-40B4-BE49-F238E27FC236}">
                <a16:creationId xmlns:a16="http://schemas.microsoft.com/office/drawing/2014/main" id="{A1DC5CFD-4805-40E7-9966-77985164AEF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81591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3832260" y="365125"/>
            <a:ext cx="7521539" cy="338655"/>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kern="1200" dirty="0">
                <a:solidFill>
                  <a:srgbClr val="5B9BD5">
                    <a:lumMod val="50000"/>
                  </a:srgbClr>
                </a:solidFill>
                <a:latin typeface="Franklin Gothic Medium Cond" panose="020B0606030402020204" pitchFamily="34" charset="0"/>
                <a:ea typeface="+mj-ea"/>
              </a:rPr>
              <a:t>Կ</a:t>
            </a:r>
            <a:r>
              <a:rPr lang="hy-AM" sz="2800" kern="1200" dirty="0">
                <a:solidFill>
                  <a:srgbClr val="5B9BD5">
                    <a:lumMod val="50000"/>
                  </a:srgbClr>
                </a:solidFill>
                <a:latin typeface="Franklin Gothic Medium Cond" panose="020B0606030402020204" pitchFamily="34" charset="0"/>
                <a:ea typeface="+mj-ea"/>
              </a:rPr>
              <a:t>ԵՆՍԱԳԱԶ</a:t>
            </a:r>
            <a:endParaRPr sz="2800" kern="1200" dirty="0">
              <a:solidFill>
                <a:srgbClr val="5B9BD5">
                  <a:lumMod val="50000"/>
                </a:srgbClr>
              </a:solidFill>
              <a:latin typeface="Franklin Gothic Medium Cond" panose="020B0606030402020204" pitchFamily="34" charset="0"/>
              <a:ea typeface="+mj-ea"/>
            </a:endParaRPr>
          </a:p>
        </p:txBody>
      </p:sp>
      <p:pic>
        <p:nvPicPr>
          <p:cNvPr id="7" name="Picture 6" descr="A close up of a device&#10;&#10;Description generated with high confidence">
            <a:extLst>
              <a:ext uri="{FF2B5EF4-FFF2-40B4-BE49-F238E27FC236}">
                <a16:creationId xmlns:a16="http://schemas.microsoft.com/office/drawing/2014/main" id="{948A2B45-A837-41D9-B72A-137BD7AE8982}"/>
              </a:ext>
            </a:extLst>
          </p:cNvPr>
          <p:cNvPicPr/>
          <p:nvPr/>
        </p:nvPicPr>
        <p:blipFill>
          <a:blip r:embed="rId3"/>
          <a:stretch>
            <a:fillRect/>
          </a:stretch>
        </p:blipFill>
        <p:spPr>
          <a:xfrm>
            <a:off x="755151" y="929811"/>
            <a:ext cx="10402584" cy="5327150"/>
          </a:xfrm>
          <a:prstGeom prst="rect">
            <a:avLst/>
          </a:prstGeom>
        </p:spPr>
      </p:pic>
      <p:sp>
        <p:nvSpPr>
          <p:cNvPr id="2" name="Slide Number Placeholder 1">
            <a:extLst>
              <a:ext uri="{FF2B5EF4-FFF2-40B4-BE49-F238E27FC236}">
                <a16:creationId xmlns:a16="http://schemas.microsoft.com/office/drawing/2014/main" id="{A83B4F26-F248-4C13-AD81-0DCCA0B31F5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2383604" y="365125"/>
            <a:ext cx="8970196" cy="508178"/>
          </a:xfrm>
          <a:prstGeom prst="rect">
            <a:avLst/>
          </a:prstGeom>
        </p:spPr>
        <p:txBody>
          <a:bodyPr spcFirstLastPara="1" wrap="square" lIns="91425" tIns="91425" rIns="91425" bIns="91425" anchor="ctr" anchorCtr="0">
            <a:noAutofit/>
          </a:bodyPr>
          <a:lstStyle/>
          <a:p>
            <a:pPr algn="ctr"/>
            <a:r>
              <a:rPr lang="en-US" sz="2800" kern="1200" dirty="0">
                <a:solidFill>
                  <a:srgbClr val="5B9BD5">
                    <a:lumMod val="50000"/>
                  </a:srgbClr>
                </a:solidFill>
                <a:latin typeface="Franklin Gothic Medium Cond" panose="020B0606030402020204" pitchFamily="34" charset="0"/>
                <a:ea typeface="+mj-ea"/>
              </a:rPr>
              <a:t>Ե</a:t>
            </a:r>
            <a:r>
              <a:rPr lang="hy-AM" sz="2800" kern="1200" dirty="0">
                <a:solidFill>
                  <a:srgbClr val="5B9BD5">
                    <a:lumMod val="50000"/>
                  </a:srgbClr>
                </a:solidFill>
                <a:latin typeface="Franklin Gothic Medium Cond" panose="020B0606030402020204" pitchFamily="34" charset="0"/>
                <a:ea typeface="+mj-ea"/>
              </a:rPr>
              <a:t>ՐԿՐԱՋԵՐՄԱՅԻՆ ՊՈՄՊ</a:t>
            </a:r>
            <a:endParaRPr sz="2800" kern="1200" dirty="0">
              <a:solidFill>
                <a:srgbClr val="5B9BD5">
                  <a:lumMod val="50000"/>
                </a:srgbClr>
              </a:solidFill>
              <a:latin typeface="Franklin Gothic Medium Cond" panose="020B0606030402020204" pitchFamily="34" charset="0"/>
              <a:ea typeface="+mj-ea"/>
            </a:endParaRPr>
          </a:p>
        </p:txBody>
      </p:sp>
      <p:pic>
        <p:nvPicPr>
          <p:cNvPr id="7" name="Picture 6">
            <a:extLst>
              <a:ext uri="{FF2B5EF4-FFF2-40B4-BE49-F238E27FC236}">
                <a16:creationId xmlns:a16="http://schemas.microsoft.com/office/drawing/2014/main" id="{5B0A03C8-6EA9-474B-A062-12DF289986DA}"/>
              </a:ext>
            </a:extLst>
          </p:cNvPr>
          <p:cNvPicPr/>
          <p:nvPr/>
        </p:nvPicPr>
        <p:blipFill>
          <a:blip r:embed="rId3"/>
          <a:stretch>
            <a:fillRect/>
          </a:stretch>
        </p:blipFill>
        <p:spPr>
          <a:xfrm>
            <a:off x="1259497" y="1476518"/>
            <a:ext cx="10284431" cy="5244957"/>
          </a:xfrm>
          <a:prstGeom prst="rect">
            <a:avLst/>
          </a:prstGeom>
        </p:spPr>
      </p:pic>
      <p:sp>
        <p:nvSpPr>
          <p:cNvPr id="2" name="Slide Number Placeholder 1">
            <a:extLst>
              <a:ext uri="{FF2B5EF4-FFF2-40B4-BE49-F238E27FC236}">
                <a16:creationId xmlns:a16="http://schemas.microsoft.com/office/drawing/2014/main" id="{957E9BB2-6700-4D69-B214-C2DA297B7C2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2527443" y="365125"/>
            <a:ext cx="6800520" cy="390026"/>
          </a:xfrm>
          <a:prstGeom prst="rect">
            <a:avLst/>
          </a:prstGeom>
        </p:spPr>
        <p:txBody>
          <a:bodyPr spcFirstLastPara="1" wrap="square" lIns="91425" tIns="91425" rIns="91425" bIns="91425" anchor="ctr" anchorCtr="0">
            <a:noAutofit/>
          </a:bodyPr>
          <a:lstStyle/>
          <a:p>
            <a:pPr lvl="0" algn="ctr"/>
            <a:r>
              <a:rPr lang="en-US" sz="2800" kern="1200" dirty="0">
                <a:solidFill>
                  <a:srgbClr val="5B9BD5">
                    <a:lumMod val="50000"/>
                  </a:srgbClr>
                </a:solidFill>
                <a:latin typeface="Franklin Gothic Medium Cond" panose="020B0606030402020204" pitchFamily="34" charset="0"/>
                <a:ea typeface="+mj-ea"/>
              </a:rPr>
              <a:t>Ե</a:t>
            </a:r>
            <a:r>
              <a:rPr lang="hy-AM" sz="2800" kern="1200" dirty="0">
                <a:solidFill>
                  <a:srgbClr val="5B9BD5">
                    <a:lumMod val="50000"/>
                  </a:srgbClr>
                </a:solidFill>
                <a:latin typeface="Franklin Gothic Medium Cond" panose="020B0606030402020204" pitchFamily="34" charset="0"/>
                <a:ea typeface="+mj-ea"/>
              </a:rPr>
              <a:t>ՐԿՐԱՋԵՐՄԱՅԻՆ ՊՈՄՊ</a:t>
            </a:r>
            <a:endParaRPr dirty="0"/>
          </a:p>
        </p:txBody>
      </p:sp>
      <p:sp>
        <p:nvSpPr>
          <p:cNvPr id="359" name="Shape 359"/>
          <p:cNvSpPr txBox="1">
            <a:spLocks noGrp="1"/>
          </p:cNvSpPr>
          <p:nvPr>
            <p:ph type="body" idx="1"/>
          </p:nvPr>
        </p:nvSpPr>
        <p:spPr>
          <a:xfrm>
            <a:off x="838199" y="1174111"/>
            <a:ext cx="10515599" cy="5002714"/>
          </a:xfrm>
          <a:prstGeom prst="rect">
            <a:avLst/>
          </a:prstGeom>
        </p:spPr>
        <p:txBody>
          <a:bodyPr spcFirstLastPara="1" wrap="square" lIns="91425" tIns="91425" rIns="91425" bIns="91425" anchor="ctr" anchorCtr="0">
            <a:noAutofit/>
          </a:bodyPr>
          <a:lstStyle/>
          <a:p>
            <a:pPr indent="-381000">
              <a:buSzPts val="2400"/>
            </a:pPr>
            <a:r>
              <a:rPr lang="hy-AM" dirty="0"/>
              <a:t>Հայաստանում Երկրաջերմային պոմպերը կարելի է կիրառել </a:t>
            </a:r>
            <a:r>
              <a:rPr lang="hy-AM" b="1" dirty="0"/>
              <a:t>ամենուր</a:t>
            </a:r>
            <a:r>
              <a:rPr lang="hy-AM" dirty="0"/>
              <a:t>։ </a:t>
            </a:r>
          </a:p>
          <a:p>
            <a:pPr lvl="0" indent="-381000">
              <a:buSzPts val="2400"/>
            </a:pPr>
            <a:r>
              <a:rPr lang="hy-AM" dirty="0"/>
              <a:t>երկրաջերմային ջեռուցման արդյունավետության գործակիցը (ԱԳ) </a:t>
            </a:r>
            <a:r>
              <a:rPr lang="hy-AM" b="1" dirty="0"/>
              <a:t>5,0 - 6,0</a:t>
            </a:r>
            <a:r>
              <a:rPr lang="hy-AM" dirty="0"/>
              <a:t> է։ </a:t>
            </a:r>
          </a:p>
          <a:p>
            <a:pPr lvl="0" indent="-381000">
              <a:buSzPts val="2400"/>
            </a:pPr>
            <a:r>
              <a:rPr lang="hy-AM" dirty="0"/>
              <a:t>Հյուսիսային պողոտայի շենքերից մեկում տեղակայված է </a:t>
            </a:r>
            <a:r>
              <a:rPr lang="hy-AM" b="1" dirty="0"/>
              <a:t>860 կՎտ</a:t>
            </a:r>
          </a:p>
          <a:p>
            <a:pPr lvl="0" indent="-381000">
              <a:buSzPts val="2400"/>
            </a:pPr>
            <a:r>
              <a:rPr lang="en-US" dirty="0" err="1"/>
              <a:t>Վերջերս</a:t>
            </a:r>
            <a:r>
              <a:rPr lang="en-US" dirty="0"/>
              <a:t> </a:t>
            </a:r>
            <a:r>
              <a:rPr lang="en-US" dirty="0" err="1"/>
              <a:t>նման</a:t>
            </a:r>
            <a:r>
              <a:rPr lang="en-US" dirty="0"/>
              <a:t> </a:t>
            </a:r>
            <a:r>
              <a:rPr lang="en-US" dirty="0" err="1"/>
              <a:t>համակարգ</a:t>
            </a:r>
            <a:r>
              <a:rPr lang="en-US" dirty="0"/>
              <a:t> </a:t>
            </a:r>
            <a:r>
              <a:rPr lang="en-US" dirty="0" err="1"/>
              <a:t>տեղակայվեց</a:t>
            </a:r>
            <a:r>
              <a:rPr lang="en-US" dirty="0"/>
              <a:t> </a:t>
            </a:r>
            <a:r>
              <a:rPr lang="en-US" dirty="0" err="1"/>
              <a:t>նաև</a:t>
            </a:r>
            <a:r>
              <a:rPr lang="en-US" dirty="0"/>
              <a:t> </a:t>
            </a:r>
            <a:r>
              <a:rPr lang="en-US" dirty="0" err="1"/>
              <a:t>Նուբարաշենի</a:t>
            </a:r>
            <a:r>
              <a:rPr lang="en-US" dirty="0"/>
              <a:t> </a:t>
            </a:r>
            <a:r>
              <a:rPr lang="en-US" dirty="0" err="1"/>
              <a:t>քրեակատարողական</a:t>
            </a:r>
            <a:r>
              <a:rPr lang="en-US" dirty="0"/>
              <a:t> </a:t>
            </a:r>
            <a:r>
              <a:rPr lang="en-US" dirty="0" err="1"/>
              <a:t>հիմնարկում</a:t>
            </a:r>
            <a:r>
              <a:rPr lang="en-US" dirty="0"/>
              <a:t>։</a:t>
            </a:r>
            <a:endParaRPr dirty="0"/>
          </a:p>
        </p:txBody>
      </p:sp>
      <p:sp>
        <p:nvSpPr>
          <p:cNvPr id="2" name="Slide Number Placeholder 1">
            <a:extLst>
              <a:ext uri="{FF2B5EF4-FFF2-40B4-BE49-F238E27FC236}">
                <a16:creationId xmlns:a16="http://schemas.microsoft.com/office/drawing/2014/main" id="{46F85156-33FB-46F8-9325-94A82A74EA4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3339100" y="365125"/>
            <a:ext cx="8014699" cy="600646"/>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kern="1200" dirty="0">
                <a:solidFill>
                  <a:srgbClr val="5B9BD5">
                    <a:lumMod val="50000"/>
                  </a:srgbClr>
                </a:solidFill>
                <a:latin typeface="Franklin Gothic Medium Cond" panose="020B0606030402020204" pitchFamily="34" charset="0"/>
                <a:ea typeface="+mj-ea"/>
              </a:rPr>
              <a:t>Ա</a:t>
            </a:r>
            <a:r>
              <a:rPr lang="hy-AM" sz="2800" kern="1200" dirty="0">
                <a:solidFill>
                  <a:srgbClr val="5B9BD5">
                    <a:lumMod val="50000"/>
                  </a:srgbClr>
                </a:solidFill>
                <a:latin typeface="Franklin Gothic Medium Cond" panose="020B0606030402020204" pitchFamily="34" charset="0"/>
                <a:ea typeface="+mj-ea"/>
              </a:rPr>
              <a:t>ՐԵԳԱԿՆԱՅԻՆ ՋԵՐՄԱՅԻՆ ԷՆԵՐԳԻԱ</a:t>
            </a:r>
            <a:endParaRPr sz="2800" kern="1200" dirty="0">
              <a:solidFill>
                <a:srgbClr val="5B9BD5">
                  <a:lumMod val="50000"/>
                </a:srgbClr>
              </a:solidFill>
              <a:latin typeface="Franklin Gothic Medium Cond" panose="020B0606030402020204" pitchFamily="34" charset="0"/>
              <a:ea typeface="+mj-ea"/>
            </a:endParaRPr>
          </a:p>
        </p:txBody>
      </p:sp>
      <p:pic>
        <p:nvPicPr>
          <p:cNvPr id="5" name="Picture 4">
            <a:extLst>
              <a:ext uri="{FF2B5EF4-FFF2-40B4-BE49-F238E27FC236}">
                <a16:creationId xmlns:a16="http://schemas.microsoft.com/office/drawing/2014/main" id="{13086003-F43B-4015-B1E3-79BB9EBDD1B9}"/>
              </a:ext>
            </a:extLst>
          </p:cNvPr>
          <p:cNvPicPr/>
          <p:nvPr/>
        </p:nvPicPr>
        <p:blipFill>
          <a:blip r:embed="rId3"/>
          <a:stretch>
            <a:fillRect/>
          </a:stretch>
        </p:blipFill>
        <p:spPr>
          <a:xfrm>
            <a:off x="1042826" y="1253448"/>
            <a:ext cx="9796409" cy="5296328"/>
          </a:xfrm>
          <a:prstGeom prst="rect">
            <a:avLst/>
          </a:prstGeom>
        </p:spPr>
      </p:pic>
      <p:sp>
        <p:nvSpPr>
          <p:cNvPr id="2" name="Slide Number Placeholder 1">
            <a:extLst>
              <a:ext uri="{FF2B5EF4-FFF2-40B4-BE49-F238E27FC236}">
                <a16:creationId xmlns:a16="http://schemas.microsoft.com/office/drawing/2014/main" id="{DA662C48-4462-4875-B589-A8AAF49394F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828800" y="365125"/>
            <a:ext cx="9525000" cy="775327"/>
          </a:xfrm>
          <a:prstGeom prst="rect">
            <a:avLst/>
          </a:prstGeom>
        </p:spPr>
        <p:txBody>
          <a:bodyPr spcFirstLastPara="1" wrap="square" lIns="91425" tIns="91425" rIns="91425" bIns="91425" anchor="ctr" anchorCtr="0">
            <a:noAutofit/>
          </a:bodyPr>
          <a:lstStyle/>
          <a:p>
            <a:pPr lvl="0" algn="ctr"/>
            <a:r>
              <a:rPr lang="en-US" sz="2800" kern="1200" dirty="0">
                <a:solidFill>
                  <a:srgbClr val="5B9BD5">
                    <a:lumMod val="50000"/>
                  </a:srgbClr>
                </a:solidFill>
                <a:latin typeface="Franklin Gothic Medium Cond" panose="020B0606030402020204" pitchFamily="34" charset="0"/>
              </a:rPr>
              <a:t>Ա</a:t>
            </a:r>
            <a:r>
              <a:rPr lang="hy-AM" sz="2800" kern="1200" dirty="0">
                <a:solidFill>
                  <a:srgbClr val="5B9BD5">
                    <a:lumMod val="50000"/>
                  </a:srgbClr>
                </a:solidFill>
                <a:latin typeface="Franklin Gothic Medium Cond" panose="020B0606030402020204" pitchFamily="34" charset="0"/>
              </a:rPr>
              <a:t>ՐԵԳԱԿՆԱՅԻՆ ՋԵՐՄԱՅԻՆ ԷՆԵՐԳԻԱ</a:t>
            </a:r>
            <a:endParaRPr sz="2800" b="1" dirty="0"/>
          </a:p>
        </p:txBody>
      </p:sp>
      <p:sp>
        <p:nvSpPr>
          <p:cNvPr id="375" name="Shape 375"/>
          <p:cNvSpPr txBox="1">
            <a:spLocks noGrp="1"/>
          </p:cNvSpPr>
          <p:nvPr>
            <p:ph type="body" idx="1"/>
          </p:nvPr>
        </p:nvSpPr>
        <p:spPr>
          <a:xfrm>
            <a:off x="838199" y="1058238"/>
            <a:ext cx="10684267" cy="5118587"/>
          </a:xfrm>
          <a:prstGeom prst="rect">
            <a:avLst/>
          </a:prstGeom>
        </p:spPr>
        <p:txBody>
          <a:bodyPr spcFirstLastPara="1" wrap="square" lIns="91425" tIns="91425" rIns="91425" bIns="91425" anchor="ctr" anchorCtr="0">
            <a:noAutofit/>
          </a:bodyPr>
          <a:lstStyle/>
          <a:p>
            <a:pPr lvl="0">
              <a:spcBef>
                <a:spcPts val="0"/>
              </a:spcBef>
            </a:pPr>
            <a:r>
              <a:rPr lang="hy-AM" dirty="0"/>
              <a:t>Հայաստանում առկա է արեգակնային ջրատաքացման տեխնոլոգիաների </a:t>
            </a:r>
            <a:r>
              <a:rPr lang="hy-AM" b="1" dirty="0"/>
              <a:t>զգալի ներուժ</a:t>
            </a:r>
            <a:endParaRPr lang="hy-AM" dirty="0"/>
          </a:p>
          <a:p>
            <a:pPr lvl="0">
              <a:spcBef>
                <a:spcPts val="0"/>
              </a:spcBef>
            </a:pPr>
            <a:r>
              <a:rPr lang="hy-AM" dirty="0"/>
              <a:t>Դրանք տեղակայվում են առանձնատների, հյուրանոցային համալիրների, մարզահամալիրների տանիքներին ապահովելով անհրաժեշտ </a:t>
            </a:r>
            <a:r>
              <a:rPr lang="hy-AM" b="1" dirty="0"/>
              <a:t>տաք ջրի ստացումը</a:t>
            </a:r>
            <a:r>
              <a:rPr lang="hy-AM" dirty="0"/>
              <a:t>։</a:t>
            </a:r>
          </a:p>
          <a:p>
            <a:pPr lvl="0">
              <a:spcBef>
                <a:spcPts val="0"/>
              </a:spcBef>
            </a:pPr>
            <a:r>
              <a:rPr lang="en-US" dirty="0" err="1"/>
              <a:t>Արևային</a:t>
            </a:r>
            <a:r>
              <a:rPr lang="en-US" dirty="0"/>
              <a:t> </a:t>
            </a:r>
            <a:r>
              <a:rPr lang="en-US" dirty="0" err="1"/>
              <a:t>ջրատաքացուցիչները</a:t>
            </a:r>
            <a:r>
              <a:rPr lang="en-US" dirty="0"/>
              <a:t> </a:t>
            </a:r>
            <a:r>
              <a:rPr lang="en-US" b="1" dirty="0" err="1"/>
              <a:t>փոխարինում</a:t>
            </a:r>
            <a:r>
              <a:rPr lang="en-US" dirty="0"/>
              <a:t> </a:t>
            </a:r>
            <a:r>
              <a:rPr lang="en-US" dirty="0" err="1"/>
              <a:t>են</a:t>
            </a:r>
            <a:r>
              <a:rPr lang="en-US" dirty="0"/>
              <a:t>՝</a:t>
            </a:r>
            <a:endParaRPr dirty="0"/>
          </a:p>
          <a:p>
            <a:pPr lvl="1" indent="-406400">
              <a:spcBef>
                <a:spcPts val="1000"/>
              </a:spcBef>
              <a:buSzPts val="2800"/>
            </a:pPr>
            <a:r>
              <a:rPr lang="en-US" dirty="0" err="1"/>
              <a:t>Փայտի</a:t>
            </a:r>
            <a:endParaRPr dirty="0"/>
          </a:p>
          <a:p>
            <a:pPr lvl="1" indent="-406400">
              <a:spcBef>
                <a:spcPts val="0"/>
              </a:spcBef>
              <a:buSzPts val="2800"/>
            </a:pPr>
            <a:r>
              <a:rPr lang="en-US" dirty="0" err="1"/>
              <a:t>Աթարի</a:t>
            </a:r>
            <a:endParaRPr dirty="0"/>
          </a:p>
          <a:p>
            <a:pPr lvl="1" indent="-406400">
              <a:spcBef>
                <a:spcPts val="0"/>
              </a:spcBef>
              <a:buSzPts val="2800"/>
            </a:pPr>
            <a:r>
              <a:rPr lang="en-US" dirty="0" err="1"/>
              <a:t>Էլեկտ</a:t>
            </a:r>
            <a:r>
              <a:rPr lang="hy-AM" dirty="0"/>
              <a:t>ր</a:t>
            </a:r>
            <a:r>
              <a:rPr lang="en-US" dirty="0" err="1"/>
              <a:t>աէներգիայի</a:t>
            </a:r>
            <a:endParaRPr dirty="0"/>
          </a:p>
          <a:p>
            <a:pPr lvl="1" indent="-406400">
              <a:spcBef>
                <a:spcPts val="0"/>
              </a:spcBef>
              <a:buSzPts val="2800"/>
            </a:pPr>
            <a:r>
              <a:rPr lang="en-US" dirty="0" err="1"/>
              <a:t>Բնական</a:t>
            </a:r>
            <a:r>
              <a:rPr lang="en-US" dirty="0"/>
              <a:t> </a:t>
            </a:r>
            <a:r>
              <a:rPr lang="en-US" dirty="0" err="1"/>
              <a:t>գազի</a:t>
            </a:r>
            <a:endParaRPr lang="hy-AM" dirty="0"/>
          </a:p>
          <a:p>
            <a:pPr marL="508000" lvl="1" indent="0">
              <a:spcBef>
                <a:spcPts val="0"/>
              </a:spcBef>
              <a:buSzPts val="2800"/>
              <a:buNone/>
            </a:pPr>
            <a:r>
              <a:rPr lang="hy-AM" dirty="0"/>
              <a:t>օգտագործմանը ջրատաքացման համար</a:t>
            </a:r>
            <a:endParaRPr dirty="0"/>
          </a:p>
        </p:txBody>
      </p:sp>
      <p:sp>
        <p:nvSpPr>
          <p:cNvPr id="2" name="Slide Number Placeholder 1">
            <a:extLst>
              <a:ext uri="{FF2B5EF4-FFF2-40B4-BE49-F238E27FC236}">
                <a16:creationId xmlns:a16="http://schemas.microsoft.com/office/drawing/2014/main" id="{9ACA0D33-B4D2-4C0E-BBF5-4ECDEF7CA1D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2162710" y="365125"/>
            <a:ext cx="9191090" cy="795855"/>
          </a:xfrm>
          <a:prstGeom prst="rect">
            <a:avLst/>
          </a:prstGeom>
        </p:spPr>
        <p:txBody>
          <a:bodyPr spcFirstLastPara="1" wrap="square" lIns="91425" tIns="91425" rIns="91425" bIns="91425" anchor="ctr" anchorCtr="0">
            <a:noAutofit/>
          </a:bodyPr>
          <a:lstStyle/>
          <a:p>
            <a:pPr algn="ctr"/>
            <a:r>
              <a:rPr lang="hy-AM"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ea typeface="+mj-ea"/>
              </a:rPr>
              <a:t>ԵՐԱԿԱՆԳՆՎ</a:t>
            </a:r>
            <a:r>
              <a:rPr lang="hy-AM" sz="2800" kern="1200" dirty="0">
                <a:solidFill>
                  <a:srgbClr val="5B9BD5">
                    <a:lumMod val="50000"/>
                  </a:srgbClr>
                </a:solidFill>
                <a:latin typeface="Franklin Gothic Medium Cond" panose="020B0606030402020204" pitchFamily="34" charset="0"/>
                <a:ea typeface="+mj-ea"/>
              </a:rPr>
              <a:t>ՈՂ ԷՆԵՐԳԻԱՅԻ ԽԹԱՆՈՒՄԸ</a:t>
            </a:r>
            <a:endParaRPr sz="2800" kern="1200" dirty="0">
              <a:solidFill>
                <a:srgbClr val="5B9BD5">
                  <a:lumMod val="50000"/>
                </a:srgbClr>
              </a:solidFill>
              <a:latin typeface="Franklin Gothic Medium Cond" panose="020B0606030402020204" pitchFamily="34" charset="0"/>
              <a:ea typeface="+mj-ea"/>
            </a:endParaRPr>
          </a:p>
        </p:txBody>
      </p:sp>
      <p:sp>
        <p:nvSpPr>
          <p:cNvPr id="383" name="Shape 383"/>
          <p:cNvSpPr txBox="1">
            <a:spLocks noGrp="1"/>
          </p:cNvSpPr>
          <p:nvPr>
            <p:ph type="body" idx="1"/>
          </p:nvPr>
        </p:nvSpPr>
        <p:spPr>
          <a:xfrm>
            <a:off x="493160" y="1202076"/>
            <a:ext cx="10860640" cy="4974749"/>
          </a:xfrm>
          <a:prstGeom prst="rect">
            <a:avLst/>
          </a:prstGeom>
        </p:spPr>
        <p:txBody>
          <a:bodyPr spcFirstLastPara="1" wrap="square" lIns="91425" tIns="91425" rIns="91425" bIns="91425" anchor="t" anchorCtr="0">
            <a:noAutofit/>
          </a:bodyPr>
          <a:lstStyle/>
          <a:p>
            <a:pPr marL="50800" lvl="0" indent="0">
              <a:buNone/>
            </a:pPr>
            <a:r>
              <a:rPr lang="ru-RU" b="1" dirty="0"/>
              <a:t>1. </a:t>
            </a:r>
            <a:r>
              <a:rPr lang="hy-AM" b="1" dirty="0"/>
              <a:t>Երկարաժամկետ ռազմավարություն՝ ՎԷ տեխնոլոգիաների թիրախների նախանշմամբ</a:t>
            </a:r>
            <a:r>
              <a:rPr lang="hy-AM" dirty="0"/>
              <a:t>․</a:t>
            </a:r>
            <a:endParaRPr lang="en-US" dirty="0"/>
          </a:p>
          <a:p>
            <a:pPr marL="50800" indent="0">
              <a:buNone/>
            </a:pPr>
            <a:r>
              <a:rPr lang="hy-AM" dirty="0"/>
              <a:t>Մասնավոր ներդրողների համար կարևոր է տեսնել պետության մտադրությունը երկարաժամկետ հեռանկարում։ </a:t>
            </a:r>
            <a:endParaRPr lang="en-US" dirty="0"/>
          </a:p>
          <a:p>
            <a:r>
              <a:rPr lang="hy-AM" b="1" dirty="0"/>
              <a:t>Հայաստանը </a:t>
            </a:r>
            <a:r>
              <a:rPr lang="hy-AM" dirty="0"/>
              <a:t>հաստատել է իր երկարաժամկետ ծրագիրը ՝ «Հայաստանի էներգետիկ համակարգի երկարաժամկետ (մինչև 2036թ․) ծրագիրը» ՀՀ կառավարության 2015 թ. դեկտեմբերի 10-ի թիվ  54 որոշմամբ։ </a:t>
            </a:r>
            <a:endParaRPr dirty="0"/>
          </a:p>
        </p:txBody>
      </p:sp>
      <p:sp>
        <p:nvSpPr>
          <p:cNvPr id="2" name="Slide Number Placeholder 1">
            <a:extLst>
              <a:ext uri="{FF2B5EF4-FFF2-40B4-BE49-F238E27FC236}">
                <a16:creationId xmlns:a16="http://schemas.microsoft.com/office/drawing/2014/main" id="{2A3228F8-5549-4F8B-BA17-DB1E1432FF4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0921F5-F4A6-4CB1-A839-58DF17465E03}"/>
              </a:ext>
            </a:extLst>
          </p:cNvPr>
          <p:cNvSpPr>
            <a:spLocks noGrp="1"/>
          </p:cNvSpPr>
          <p:nvPr>
            <p:ph type="body" idx="1"/>
          </p:nvPr>
        </p:nvSpPr>
        <p:spPr>
          <a:xfrm>
            <a:off x="838200" y="1186665"/>
            <a:ext cx="10515600" cy="4990298"/>
          </a:xfrm>
        </p:spPr>
        <p:txBody>
          <a:bodyPr/>
          <a:lstStyle/>
          <a:p>
            <a:pPr marL="50800" lvl="0" indent="0">
              <a:buNone/>
            </a:pPr>
            <a:r>
              <a:rPr lang="ru-RU" b="1" dirty="0"/>
              <a:t>2. </a:t>
            </a:r>
            <a:r>
              <a:rPr lang="hy-AM" b="1" dirty="0"/>
              <a:t>ՎԷ ճանապարհային քարտեզի մշակում․</a:t>
            </a:r>
            <a:r>
              <a:rPr lang="en-US" b="1" dirty="0"/>
              <a:t> </a:t>
            </a:r>
          </a:p>
          <a:p>
            <a:r>
              <a:rPr lang="hy-AM" dirty="0"/>
              <a:t>ժամանակացույց՝ միջանկյալ նպատակներով և գործողությունների ծրագրով, ներառյալ օրենսդրական, ֆինանսավորման, տեխնոլոգիաների, շուկայի, ենթակառուցվածքների, կրթության և այլ գործողություններ </a:t>
            </a:r>
            <a:endParaRPr lang="en-US" dirty="0"/>
          </a:p>
          <a:p>
            <a:r>
              <a:rPr lang="hy-AM" dirty="0"/>
              <a:t>Հայաստանի վերականգնվող էներգետիկայի զարգացման ուղեցուցային ծրագիրը (ճանապարհային քարտեզ) մշակվել է 2011թ․ ՀԲ աջակցությամբ։ Վերջին փոփոխություններն արտացոլված են նաև Վերականգնվող էներգետիկայի ընդլայնման ծրագրի ներդրումային պլանում (</a:t>
            </a:r>
            <a:r>
              <a:rPr lang="hy-AM" u="sng" dirty="0">
                <a:hlinkClick r:id="rId2"/>
              </a:rPr>
              <a:t>www.r2e2.am</a:t>
            </a:r>
            <a:r>
              <a:rPr lang="hy-AM" dirty="0"/>
              <a:t>)։</a:t>
            </a:r>
            <a:endParaRPr lang="en-US" dirty="0"/>
          </a:p>
          <a:p>
            <a:endParaRPr lang="en-US" dirty="0"/>
          </a:p>
        </p:txBody>
      </p:sp>
      <p:sp>
        <p:nvSpPr>
          <p:cNvPr id="4" name="Shape 382">
            <a:extLst>
              <a:ext uri="{FF2B5EF4-FFF2-40B4-BE49-F238E27FC236}">
                <a16:creationId xmlns:a16="http://schemas.microsoft.com/office/drawing/2014/main" id="{FDB0669D-3BEF-4A7B-99FA-7159711F2575}"/>
              </a:ext>
            </a:extLst>
          </p:cNvPr>
          <p:cNvSpPr txBox="1">
            <a:spLocks noGrp="1"/>
          </p:cNvSpPr>
          <p:nvPr>
            <p:ph type="title"/>
          </p:nvPr>
        </p:nvSpPr>
        <p:spPr>
          <a:xfrm>
            <a:off x="2897312" y="365126"/>
            <a:ext cx="8456488" cy="554412"/>
          </a:xfrm>
          <a:prstGeom prst="rect">
            <a:avLst/>
          </a:prstGeom>
        </p:spPr>
        <p:txBody>
          <a:bodyPr spcFirstLastPara="1" wrap="square" lIns="91425" tIns="91425" rIns="91425" bIns="91425" anchor="ctr" anchorCtr="0">
            <a:noAutofit/>
          </a:bodyPr>
          <a:lstStyle/>
          <a:p>
            <a:pPr lvl="0"/>
            <a:r>
              <a:rPr lang="hy-AM"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ea typeface="+mj-ea"/>
              </a:rPr>
              <a:t>ԵՐԱԿԱՆԳՆՎ</a:t>
            </a:r>
            <a:r>
              <a:rPr lang="hy-AM" sz="2800" kern="1200" dirty="0">
                <a:solidFill>
                  <a:srgbClr val="5B9BD5">
                    <a:lumMod val="50000"/>
                  </a:srgbClr>
                </a:solidFill>
                <a:latin typeface="Franklin Gothic Medium Cond" panose="020B0606030402020204" pitchFamily="34" charset="0"/>
                <a:ea typeface="+mj-ea"/>
              </a:rPr>
              <a:t>ՈՂ ԷՆԵՐԳԻԱՅԻ ԽԹԱՆՈՒՄԸ</a:t>
            </a:r>
            <a:endParaRPr sz="2800" kern="1200" dirty="0">
              <a:solidFill>
                <a:srgbClr val="5B9BD5">
                  <a:lumMod val="50000"/>
                </a:srgbClr>
              </a:solidFill>
              <a:latin typeface="Franklin Gothic Medium Cond" panose="020B0606030402020204" pitchFamily="34" charset="0"/>
              <a:ea typeface="+mj-ea"/>
            </a:endParaRPr>
          </a:p>
        </p:txBody>
      </p:sp>
      <p:sp>
        <p:nvSpPr>
          <p:cNvPr id="2" name="Slide Number Placeholder 1">
            <a:extLst>
              <a:ext uri="{FF2B5EF4-FFF2-40B4-BE49-F238E27FC236}">
                <a16:creationId xmlns:a16="http://schemas.microsoft.com/office/drawing/2014/main" id="{D147D273-CA3D-49CD-BBDF-21D039FED84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46965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lgn="ctr"/>
            <a:r>
              <a:rPr lang="hy-AM"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ea typeface="+mj-ea"/>
              </a:rPr>
              <a:t>ԵՐԱԿԱՆԳՆՎ</a:t>
            </a:r>
            <a:r>
              <a:rPr lang="hy-AM" sz="2800" kern="1200" dirty="0">
                <a:solidFill>
                  <a:srgbClr val="5B9BD5">
                    <a:lumMod val="50000"/>
                  </a:srgbClr>
                </a:solidFill>
                <a:latin typeface="Franklin Gothic Medium Cond" panose="020B0606030402020204" pitchFamily="34" charset="0"/>
                <a:ea typeface="+mj-ea"/>
              </a:rPr>
              <a:t>ՈՂ ԷՆԵՐԳԻԱՅԻ ԽԹԱՆՈՒՄԸ</a:t>
            </a:r>
            <a:endParaRPr sz="2800" kern="1200" dirty="0">
              <a:solidFill>
                <a:srgbClr val="5B9BD5">
                  <a:lumMod val="50000"/>
                </a:srgbClr>
              </a:solidFill>
              <a:latin typeface="Franklin Gothic Medium Cond" panose="020B0606030402020204" pitchFamily="34" charset="0"/>
              <a:ea typeface="+mj-ea"/>
            </a:endParaRPr>
          </a:p>
        </p:txBody>
      </p:sp>
      <p:sp>
        <p:nvSpPr>
          <p:cNvPr id="390" name="Shape 390"/>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SzPts val="2800"/>
              <a:buAutoNum type="arabicPeriod" startAt="3"/>
            </a:pPr>
            <a:r>
              <a:rPr lang="en-US" b="1" dirty="0" err="1"/>
              <a:t>Խթանող</a:t>
            </a:r>
            <a:r>
              <a:rPr lang="en-US" b="1" dirty="0"/>
              <a:t> </a:t>
            </a:r>
            <a:r>
              <a:rPr lang="en-US" b="1" dirty="0" err="1"/>
              <a:t>սակագնային</a:t>
            </a:r>
            <a:r>
              <a:rPr lang="en-US" b="1" dirty="0"/>
              <a:t> </a:t>
            </a:r>
            <a:r>
              <a:rPr lang="en-US" b="1" dirty="0" err="1"/>
              <a:t>մեխանիզմներ</a:t>
            </a:r>
            <a:r>
              <a:rPr lang="en-US" b="1" dirty="0"/>
              <a:t>, </a:t>
            </a:r>
            <a:r>
              <a:rPr lang="en-US" b="1" dirty="0" err="1"/>
              <a:t>ֆիքսված</a:t>
            </a:r>
            <a:r>
              <a:rPr lang="en-US" b="1" dirty="0"/>
              <a:t> </a:t>
            </a:r>
            <a:r>
              <a:rPr lang="en-US" b="1" dirty="0" err="1"/>
              <a:t>սակագնի</a:t>
            </a:r>
            <a:r>
              <a:rPr lang="en-US" b="1" dirty="0"/>
              <a:t> </a:t>
            </a:r>
            <a:r>
              <a:rPr lang="en-US" b="1" dirty="0" err="1"/>
              <a:t>կիրառում</a:t>
            </a:r>
            <a:r>
              <a:rPr lang="en-US" dirty="0"/>
              <a:t>. </a:t>
            </a:r>
            <a:r>
              <a:rPr lang="en-US" dirty="0" err="1"/>
              <a:t>այս</a:t>
            </a:r>
            <a:r>
              <a:rPr lang="en-US" dirty="0"/>
              <a:t> </a:t>
            </a:r>
            <a:r>
              <a:rPr lang="en-US" dirty="0" err="1"/>
              <a:t>դեպքում</a:t>
            </a:r>
            <a:r>
              <a:rPr lang="en-US" dirty="0"/>
              <a:t> </a:t>
            </a:r>
            <a:r>
              <a:rPr lang="en-US" dirty="0" err="1"/>
              <a:t>սահմանվում</a:t>
            </a:r>
            <a:r>
              <a:rPr lang="en-US" dirty="0"/>
              <a:t> է ՎԷ </a:t>
            </a:r>
            <a:r>
              <a:rPr lang="en-US" dirty="0" err="1"/>
              <a:t>ռեսուրսներից</a:t>
            </a:r>
            <a:r>
              <a:rPr lang="en-US" dirty="0"/>
              <a:t> </a:t>
            </a:r>
            <a:r>
              <a:rPr lang="en-US" dirty="0" err="1"/>
              <a:t>արտադրվող</a:t>
            </a:r>
            <a:r>
              <a:rPr lang="en-US" dirty="0"/>
              <a:t> </a:t>
            </a:r>
            <a:r>
              <a:rPr lang="en-US" dirty="0" err="1"/>
              <a:t>էլեկտրաէներգիայի</a:t>
            </a:r>
            <a:r>
              <a:rPr lang="en-US" dirty="0"/>
              <a:t> </a:t>
            </a:r>
            <a:r>
              <a:rPr lang="en-US" dirty="0" err="1"/>
              <a:t>գնման</a:t>
            </a:r>
            <a:r>
              <a:rPr lang="en-US" dirty="0"/>
              <a:t> </a:t>
            </a:r>
            <a:r>
              <a:rPr lang="en-US" b="1" dirty="0" err="1"/>
              <a:t>ֆիքսված</a:t>
            </a:r>
            <a:r>
              <a:rPr lang="en-US" dirty="0"/>
              <a:t> </a:t>
            </a:r>
            <a:r>
              <a:rPr lang="en-US" dirty="0" err="1"/>
              <a:t>սակագին</a:t>
            </a:r>
            <a:r>
              <a:rPr lang="en-US" dirty="0"/>
              <a:t> </a:t>
            </a:r>
            <a:r>
              <a:rPr lang="en-US" dirty="0" err="1"/>
              <a:t>երկարաժամկետ</a:t>
            </a:r>
            <a:r>
              <a:rPr lang="en-US" dirty="0"/>
              <a:t> </a:t>
            </a:r>
            <a:r>
              <a:rPr lang="en-US" dirty="0" err="1"/>
              <a:t>կիրառմամբ</a:t>
            </a:r>
            <a:r>
              <a:rPr lang="en-US" dirty="0"/>
              <a:t>։ </a:t>
            </a:r>
            <a:r>
              <a:rPr lang="en-US" dirty="0" err="1"/>
              <a:t>Ներկայումս</a:t>
            </a:r>
            <a:r>
              <a:rPr lang="en-US" dirty="0"/>
              <a:t> </a:t>
            </a:r>
            <a:r>
              <a:rPr lang="en-US" dirty="0" err="1"/>
              <a:t>սահմանված</a:t>
            </a:r>
            <a:r>
              <a:rPr lang="en-US" dirty="0"/>
              <a:t> </a:t>
            </a:r>
            <a:r>
              <a:rPr lang="en-US" dirty="0" err="1"/>
              <a:t>են</a:t>
            </a:r>
            <a:r>
              <a:rPr lang="en-US" dirty="0"/>
              <a:t> </a:t>
            </a:r>
            <a:r>
              <a:rPr lang="en-US" dirty="0" err="1"/>
              <a:t>նման</a:t>
            </a:r>
            <a:r>
              <a:rPr lang="en-US" dirty="0"/>
              <a:t> </a:t>
            </a:r>
            <a:r>
              <a:rPr lang="en-US" dirty="0" err="1"/>
              <a:t>սակագներ</a:t>
            </a:r>
            <a:r>
              <a:rPr lang="en-US" dirty="0"/>
              <a:t> </a:t>
            </a:r>
            <a:r>
              <a:rPr lang="en-US" dirty="0" err="1"/>
              <a:t>գրեթե</a:t>
            </a:r>
            <a:r>
              <a:rPr lang="en-US" dirty="0"/>
              <a:t> </a:t>
            </a:r>
            <a:r>
              <a:rPr lang="en-US" b="1" dirty="0" err="1"/>
              <a:t>բոլոր</a:t>
            </a:r>
            <a:r>
              <a:rPr lang="en-US" b="1" dirty="0"/>
              <a:t> </a:t>
            </a:r>
            <a:r>
              <a:rPr lang="en-US" b="1" dirty="0" err="1"/>
              <a:t>տեխնոլոգիաների</a:t>
            </a:r>
            <a:r>
              <a:rPr lang="en-US" dirty="0"/>
              <a:t> </a:t>
            </a:r>
            <a:r>
              <a:rPr lang="en-US" dirty="0" err="1"/>
              <a:t>համար</a:t>
            </a:r>
            <a:r>
              <a:rPr lang="en-US" dirty="0"/>
              <a:t>։</a:t>
            </a:r>
            <a:endParaRPr dirty="0"/>
          </a:p>
          <a:p>
            <a:pPr marL="457200" lvl="0" indent="-406400" rtl="0">
              <a:spcBef>
                <a:spcPts val="0"/>
              </a:spcBef>
              <a:spcAft>
                <a:spcPts val="0"/>
              </a:spcAft>
              <a:buSzPts val="2800"/>
              <a:buAutoNum type="arabicPeriod" startAt="3"/>
            </a:pPr>
            <a:endParaRPr dirty="0"/>
          </a:p>
        </p:txBody>
      </p:sp>
      <p:sp>
        <p:nvSpPr>
          <p:cNvPr id="2" name="Slide Number Placeholder 1">
            <a:extLst>
              <a:ext uri="{FF2B5EF4-FFF2-40B4-BE49-F238E27FC236}">
                <a16:creationId xmlns:a16="http://schemas.microsoft.com/office/drawing/2014/main" id="{06D7AE9D-AA47-42BC-B570-0BB2C602555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A9395A-F955-4885-9220-48E6E8B39E48}"/>
              </a:ext>
            </a:extLst>
          </p:cNvPr>
          <p:cNvSpPr>
            <a:spLocks noGrp="1"/>
          </p:cNvSpPr>
          <p:nvPr>
            <p:ph type="body" idx="1"/>
          </p:nvPr>
        </p:nvSpPr>
        <p:spPr>
          <a:xfrm>
            <a:off x="518845" y="1119882"/>
            <a:ext cx="11256195" cy="5445305"/>
          </a:xfrm>
        </p:spPr>
        <p:txBody>
          <a:bodyPr/>
          <a:lstStyle/>
          <a:p>
            <a:r>
              <a:rPr lang="hy-AM" b="1" dirty="0"/>
              <a:t>Արևային էլեկտրակայաններից</a:t>
            </a:r>
            <a:r>
              <a:rPr lang="hy-AM" dirty="0"/>
              <a:t>՝ (150 կՎտ-ից մինչև 1 ՄՎտ հզորությամբ) </a:t>
            </a:r>
            <a:r>
              <a:rPr lang="hy-AM" b="1" dirty="0"/>
              <a:t>42.739 դրամ/կՎտժ</a:t>
            </a:r>
            <a:r>
              <a:rPr lang="hy-AM" dirty="0"/>
              <a:t> առանց ԱԱՀ</a:t>
            </a:r>
            <a:endParaRPr lang="en-US" dirty="0"/>
          </a:p>
          <a:p>
            <a:r>
              <a:rPr lang="hy-AM" b="1" dirty="0"/>
              <a:t>Փոքր Հիդրոէլեկտրակայաններից</a:t>
            </a:r>
            <a:br>
              <a:rPr lang="hy-AM" dirty="0"/>
            </a:br>
            <a:r>
              <a:rPr lang="hy-AM" dirty="0"/>
              <a:t>1) բնական ջրահոսքերի վրա՝ 23.805 դրամ/կՎտժ առանց ԱԱՀ,</a:t>
            </a:r>
            <a:br>
              <a:rPr lang="hy-AM" dirty="0"/>
            </a:br>
            <a:r>
              <a:rPr lang="hy-AM" dirty="0"/>
              <a:t>2) ոռոգման համակարգերի վրա՝ 15.867 դրամ/կՎտժ առանց ԱԱՀ </a:t>
            </a:r>
            <a:endParaRPr lang="en-US" dirty="0"/>
          </a:p>
          <a:p>
            <a:r>
              <a:rPr lang="hy-AM" dirty="0"/>
              <a:t>3) խմելու ջրատարների վրա՝ 10.579 դրամ/կՎտժ առանց ԱԱՀ  </a:t>
            </a:r>
            <a:endParaRPr lang="en-US" dirty="0"/>
          </a:p>
          <a:p>
            <a:r>
              <a:rPr lang="hy-AM" b="1" dirty="0"/>
              <a:t>Հողմային Էլեկտրակայաններից</a:t>
            </a:r>
            <a:r>
              <a:rPr lang="hy-AM" dirty="0"/>
              <a:t>` </a:t>
            </a:r>
            <a:r>
              <a:rPr lang="hy-AM" b="1" dirty="0"/>
              <a:t>42.739  դրամ/կՎտժ</a:t>
            </a:r>
            <a:r>
              <a:rPr lang="hy-AM" dirty="0"/>
              <a:t>՝ առանց ԱԱՀ  </a:t>
            </a:r>
            <a:endParaRPr lang="en-US" dirty="0"/>
          </a:p>
          <a:p>
            <a:r>
              <a:rPr lang="hy-AM" b="1" dirty="0"/>
              <a:t>Կենսաբանական զանգվածից՝ 42.739 դրամ/կՎտժ</a:t>
            </a:r>
            <a:r>
              <a:rPr lang="hy-AM" dirty="0"/>
              <a:t> առանց ԱԱՀ  </a:t>
            </a:r>
            <a:endParaRPr lang="en-US" dirty="0"/>
          </a:p>
        </p:txBody>
      </p:sp>
      <p:sp>
        <p:nvSpPr>
          <p:cNvPr id="6" name="Rectangle 5">
            <a:extLst>
              <a:ext uri="{FF2B5EF4-FFF2-40B4-BE49-F238E27FC236}">
                <a16:creationId xmlns:a16="http://schemas.microsoft.com/office/drawing/2014/main" id="{486547A0-3D33-4CC6-9E87-AAA0D2AD449A}"/>
              </a:ext>
            </a:extLst>
          </p:cNvPr>
          <p:cNvSpPr/>
          <p:nvPr/>
        </p:nvSpPr>
        <p:spPr>
          <a:xfrm>
            <a:off x="1977774" y="143839"/>
            <a:ext cx="8907695" cy="954107"/>
          </a:xfrm>
          <a:prstGeom prst="rect">
            <a:avLst/>
          </a:prstGeom>
        </p:spPr>
        <p:txBody>
          <a:bodyPr wrap="square">
            <a:spAutoFit/>
          </a:bodyPr>
          <a:lstStyle/>
          <a:p>
            <a:pPr marL="50800" indent="0" algn="ctr">
              <a:buNone/>
            </a:pPr>
            <a:r>
              <a:rPr lang="hy-AM" sz="2800" kern="1200" dirty="0">
                <a:solidFill>
                  <a:srgbClr val="5B9BD5">
                    <a:lumMod val="50000"/>
                  </a:srgbClr>
                </a:solidFill>
                <a:ea typeface="+mj-ea"/>
                <a:cs typeface="Calibri"/>
                <a:sym typeface="Calibri"/>
              </a:rPr>
              <a:t>ՎԷ ԷԼԵԿՏՐԱԿԱՆ ԷՆԵՐԳԻԱՅԻ ԳՆՄԱՆ ՍԱԿԱԳՆԵՐԸ ՀԱՅԱՍՏԱՆՈՒՄ </a:t>
            </a:r>
            <a:endParaRPr lang="en-US" sz="2800" kern="1200" dirty="0">
              <a:solidFill>
                <a:srgbClr val="5B9BD5">
                  <a:lumMod val="50000"/>
                </a:srgbClr>
              </a:solidFill>
              <a:latin typeface="Franklin Gothic Medium Cond" panose="020B0606030402020204" pitchFamily="34" charset="0"/>
              <a:ea typeface="+mj-ea"/>
              <a:cs typeface="Calibri"/>
              <a:sym typeface="Calibri"/>
            </a:endParaRPr>
          </a:p>
        </p:txBody>
      </p:sp>
      <p:sp>
        <p:nvSpPr>
          <p:cNvPr id="2" name="Slide Number Placeholder 1">
            <a:extLst>
              <a:ext uri="{FF2B5EF4-FFF2-40B4-BE49-F238E27FC236}">
                <a16:creationId xmlns:a16="http://schemas.microsoft.com/office/drawing/2014/main" id="{0DDC7C5A-F2AD-4992-8300-1D6AB38DB7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8179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989910" y="365124"/>
            <a:ext cx="9363890" cy="854076"/>
          </a:xfrm>
          <a:prstGeom prst="rect">
            <a:avLst/>
          </a:prstGeom>
        </p:spPr>
        <p:txBody>
          <a:bodyPr spcFirstLastPara="1" wrap="square" lIns="91425" tIns="91425" rIns="91425" bIns="91425" anchor="ctr" anchorCtr="0">
            <a:normAutofit/>
          </a:bodyPr>
          <a:lstStyle/>
          <a:p>
            <a:pPr algn="ctr">
              <a:lnSpc>
                <a:spcPct val="100000"/>
              </a:lnSpc>
              <a:buClr>
                <a:srgbClr val="000000"/>
              </a:buClr>
            </a:pPr>
            <a:r>
              <a:rPr lang="en-US" sz="2800" dirty="0">
                <a:solidFill>
                  <a:schemeClr val="accent1">
                    <a:lumMod val="50000"/>
                  </a:schemeClr>
                </a:solidFill>
                <a:sym typeface="Arial"/>
              </a:rPr>
              <a:t>ՀՀ </a:t>
            </a:r>
            <a:r>
              <a:rPr lang="hy-AM" sz="2800" dirty="0">
                <a:solidFill>
                  <a:schemeClr val="accent1">
                    <a:lumMod val="50000"/>
                  </a:schemeClr>
                </a:solidFill>
                <a:sym typeface="Arial"/>
              </a:rPr>
              <a:t>էՆԵՐԳԵՏԻԿ ՀԱՄԱԿԱՐԳ</a:t>
            </a:r>
            <a:r>
              <a:rPr lang="en-US" sz="2800" dirty="0">
                <a:solidFill>
                  <a:schemeClr val="accent1">
                    <a:lumMod val="50000"/>
                  </a:schemeClr>
                </a:solidFill>
                <a:sym typeface="Arial"/>
              </a:rPr>
              <a:t>`</a:t>
            </a:r>
            <a:r>
              <a:rPr lang="hy-AM" sz="2800" dirty="0">
                <a:solidFill>
                  <a:schemeClr val="accent1">
                    <a:lumMod val="50000"/>
                  </a:schemeClr>
                </a:solidFill>
                <a:sym typeface="Arial"/>
              </a:rPr>
              <a:t> ԲՆԱԿԱՆ ԳԱԶ</a:t>
            </a:r>
            <a:endParaRPr sz="2800" dirty="0">
              <a:solidFill>
                <a:schemeClr val="accent1">
                  <a:lumMod val="50000"/>
                </a:schemeClr>
              </a:solidFill>
              <a:sym typeface="Arial"/>
            </a:endParaRPr>
          </a:p>
        </p:txBody>
      </p:sp>
      <p:sp>
        <p:nvSpPr>
          <p:cNvPr id="145" name="Shape 145"/>
          <p:cNvSpPr txBox="1">
            <a:spLocks noGrp="1"/>
          </p:cNvSpPr>
          <p:nvPr>
            <p:ph type="body" idx="1"/>
          </p:nvPr>
        </p:nvSpPr>
        <p:spPr>
          <a:xfrm>
            <a:off x="460869" y="1299681"/>
            <a:ext cx="6309801" cy="4818580"/>
          </a:xfrm>
          <a:prstGeom prst="rect">
            <a:avLst/>
          </a:prstGeom>
        </p:spPr>
        <p:txBody>
          <a:bodyPr spcFirstLastPara="1" wrap="square" lIns="91425" tIns="91425" rIns="91425" bIns="91425" anchor="ctr" anchorCtr="0">
            <a:noAutofit/>
          </a:bodyPr>
          <a:lstStyle/>
          <a:p>
            <a:pPr marL="342900" indent="-342900">
              <a:spcBef>
                <a:spcPts val="0"/>
              </a:spcBef>
            </a:pPr>
            <a:r>
              <a:rPr lang="hy-AM" sz="2400" dirty="0"/>
              <a:t>ՀՀ չունի հանածո վառելիքի՝ ածխի, նավթի կամ բնական գազի, հաստատված պաշարներ։ </a:t>
            </a:r>
          </a:p>
          <a:p>
            <a:pPr marL="342900" indent="-342900">
              <a:spcBef>
                <a:spcPts val="0"/>
              </a:spcBef>
            </a:pPr>
            <a:r>
              <a:rPr lang="hy-AM" sz="2400" dirty="0"/>
              <a:t>Գազը և նավթամթերքներն ամբողջովին ներկրվում են։ Գազը կազմում է առաջնային էներգակիրների 63% և դրա 80%-ը ներկրվում է Ռուսաստանից, իսկ մնացածը՝ Իրանից։</a:t>
            </a:r>
            <a:endParaRPr lang="en-US" sz="2400" dirty="0"/>
          </a:p>
          <a:p>
            <a:pPr marL="342900" indent="-342900">
              <a:spcBef>
                <a:spcPts val="0"/>
              </a:spcBef>
            </a:pPr>
            <a:r>
              <a:rPr lang="hy-AM" sz="2400" dirty="0"/>
              <a:t>Ներկայում Հայաստանի </a:t>
            </a:r>
            <a:r>
              <a:rPr lang="hy-AM" sz="2400" b="1" dirty="0"/>
              <a:t>գազաֆիկացման</a:t>
            </a:r>
            <a:r>
              <a:rPr lang="hy-AM" sz="2400" dirty="0"/>
              <a:t> մակարդակը շուրջ 95% է, ընդ որում բնական գազ են օգտագործում </a:t>
            </a:r>
            <a:r>
              <a:rPr lang="hy-AM" sz="2400" b="1" dirty="0"/>
              <a:t>594 բնակավայր</a:t>
            </a:r>
            <a:r>
              <a:rPr lang="hy-AM" sz="2400" dirty="0"/>
              <a:t>:</a:t>
            </a:r>
          </a:p>
        </p:txBody>
      </p:sp>
      <p:graphicFrame>
        <p:nvGraphicFramePr>
          <p:cNvPr id="4" name="Chart 3">
            <a:extLst>
              <a:ext uri="{FF2B5EF4-FFF2-40B4-BE49-F238E27FC236}">
                <a16:creationId xmlns:a16="http://schemas.microsoft.com/office/drawing/2014/main" id="{FF7D85FA-CDF9-451A-A375-8E4DF88BEF12}"/>
              </a:ext>
            </a:extLst>
          </p:cNvPr>
          <p:cNvGraphicFramePr/>
          <p:nvPr>
            <p:extLst>
              <p:ext uri="{D42A27DB-BD31-4B8C-83A1-F6EECF244321}">
                <p14:modId xmlns:p14="http://schemas.microsoft.com/office/powerpoint/2010/main" val="372805616"/>
              </p:ext>
            </p:extLst>
          </p:nvPr>
        </p:nvGraphicFramePr>
        <p:xfrm>
          <a:off x="6609807" y="1454331"/>
          <a:ext cx="4795518" cy="38709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C082000-1F19-4E03-95E8-A0EDADAA8560}"/>
              </a:ext>
            </a:extLst>
          </p:cNvPr>
          <p:cNvSpPr txBox="1"/>
          <p:nvPr/>
        </p:nvSpPr>
        <p:spPr>
          <a:xfrm>
            <a:off x="1088571" y="6017623"/>
            <a:ext cx="7358743" cy="307777"/>
          </a:xfrm>
          <a:prstGeom prst="rect">
            <a:avLst/>
          </a:prstGeom>
          <a:noFill/>
        </p:spPr>
        <p:txBody>
          <a:bodyPr wrap="square" rtlCol="0">
            <a:spAutoFit/>
          </a:bodyPr>
          <a:lstStyle/>
          <a:p>
            <a:r>
              <a:rPr lang="hy-AM" dirty="0"/>
              <a:t>Աղբյուր՝ </a:t>
            </a:r>
            <a:r>
              <a:rPr lang="en-US" dirty="0">
                <a:hlinkClick r:id="rId4"/>
              </a:rPr>
              <a:t>www.minenergy.am</a:t>
            </a:r>
            <a:r>
              <a:rPr lang="en-US" dirty="0"/>
              <a:t> </a:t>
            </a:r>
          </a:p>
        </p:txBody>
      </p:sp>
      <p:sp>
        <p:nvSpPr>
          <p:cNvPr id="2" name="Slide Number Placeholder 1">
            <a:extLst>
              <a:ext uri="{FF2B5EF4-FFF2-40B4-BE49-F238E27FC236}">
                <a16:creationId xmlns:a16="http://schemas.microsoft.com/office/drawing/2014/main" id="{B9392E18-A3D7-4DE3-B4B0-1B1EBDE855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A1A7-D8E6-44E7-A12C-55C0F4C754E4}"/>
              </a:ext>
            </a:extLst>
          </p:cNvPr>
          <p:cNvSpPr>
            <a:spLocks noGrp="1"/>
          </p:cNvSpPr>
          <p:nvPr>
            <p:ph type="title"/>
          </p:nvPr>
        </p:nvSpPr>
        <p:spPr>
          <a:xfrm>
            <a:off x="2609636" y="365126"/>
            <a:ext cx="8744164" cy="497904"/>
          </a:xfrm>
        </p:spPr>
        <p:txBody>
          <a:bodyPr/>
          <a:lstStyle/>
          <a:p>
            <a:r>
              <a:rPr lang="hy-AM"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ea typeface="+mj-ea"/>
              </a:rPr>
              <a:t>ԵՐԱԿԱՆԳՆՎ</a:t>
            </a:r>
            <a:r>
              <a:rPr lang="hy-AM" sz="2800" kern="1200" dirty="0">
                <a:solidFill>
                  <a:srgbClr val="5B9BD5">
                    <a:lumMod val="50000"/>
                  </a:srgbClr>
                </a:solidFill>
                <a:latin typeface="Franklin Gothic Medium Cond" panose="020B0606030402020204" pitchFamily="34" charset="0"/>
                <a:ea typeface="+mj-ea"/>
              </a:rPr>
              <a:t>ՈՂ ԷՆԵՐԳԻԱՅԻ ԽԹԱՆՈՒՄԸ</a:t>
            </a:r>
            <a:endParaRPr lang="en-US" sz="3200" dirty="0"/>
          </a:p>
        </p:txBody>
      </p:sp>
      <p:sp>
        <p:nvSpPr>
          <p:cNvPr id="3" name="Text Placeholder 2">
            <a:extLst>
              <a:ext uri="{FF2B5EF4-FFF2-40B4-BE49-F238E27FC236}">
                <a16:creationId xmlns:a16="http://schemas.microsoft.com/office/drawing/2014/main" id="{DB10FC7D-9AF4-4A94-87B0-EB47715B4D54}"/>
              </a:ext>
            </a:extLst>
          </p:cNvPr>
          <p:cNvSpPr>
            <a:spLocks noGrp="1"/>
          </p:cNvSpPr>
          <p:nvPr>
            <p:ph type="body" idx="1"/>
          </p:nvPr>
        </p:nvSpPr>
        <p:spPr/>
        <p:txBody>
          <a:bodyPr/>
          <a:lstStyle/>
          <a:p>
            <a:pPr marL="50800" lvl="0" indent="0">
              <a:spcBef>
                <a:spcPts val="0"/>
              </a:spcBef>
              <a:buNone/>
            </a:pPr>
            <a:r>
              <a:rPr lang="ru-RU" b="1" dirty="0"/>
              <a:t>4. </a:t>
            </a:r>
            <a:r>
              <a:rPr lang="en-US" b="1" dirty="0" err="1"/>
              <a:t>Էլեկտրաէներգիայի</a:t>
            </a:r>
            <a:r>
              <a:rPr lang="en-US" b="1" dirty="0"/>
              <a:t> </a:t>
            </a:r>
            <a:r>
              <a:rPr lang="en-US" b="1" dirty="0" err="1"/>
              <a:t>երաշխավորված</a:t>
            </a:r>
            <a:r>
              <a:rPr lang="en-US" b="1" dirty="0"/>
              <a:t> </a:t>
            </a:r>
            <a:r>
              <a:rPr lang="en-US" b="1" dirty="0" err="1"/>
              <a:t>գնում</a:t>
            </a:r>
            <a:r>
              <a:rPr lang="en-US" dirty="0"/>
              <a:t>. </a:t>
            </a:r>
            <a:r>
              <a:rPr lang="en-US" dirty="0" err="1"/>
              <a:t>երաշխավորված</a:t>
            </a:r>
            <a:r>
              <a:rPr lang="en-US" dirty="0"/>
              <a:t> </a:t>
            </a:r>
            <a:r>
              <a:rPr lang="en-US" dirty="0" err="1"/>
              <a:t>գնումը</a:t>
            </a:r>
            <a:r>
              <a:rPr lang="en-US" dirty="0"/>
              <a:t> </a:t>
            </a:r>
            <a:r>
              <a:rPr lang="en-US" dirty="0" err="1"/>
              <a:t>ենթադրում</a:t>
            </a:r>
            <a:r>
              <a:rPr lang="en-US" dirty="0"/>
              <a:t> է ՎԷ </a:t>
            </a:r>
            <a:r>
              <a:rPr lang="en-US" dirty="0" err="1"/>
              <a:t>արտադրվող</a:t>
            </a:r>
            <a:r>
              <a:rPr lang="en-US" dirty="0"/>
              <a:t> </a:t>
            </a:r>
            <a:r>
              <a:rPr lang="en-US" dirty="0" err="1"/>
              <a:t>էլեկտրաէներգիայի</a:t>
            </a:r>
            <a:r>
              <a:rPr lang="en-US" dirty="0"/>
              <a:t> </a:t>
            </a:r>
            <a:r>
              <a:rPr lang="en-US" dirty="0" err="1"/>
              <a:t>ձեռքբերում</a:t>
            </a:r>
            <a:r>
              <a:rPr lang="en-US" dirty="0"/>
              <a:t>, </a:t>
            </a:r>
            <a:r>
              <a:rPr lang="en-US" dirty="0" err="1"/>
              <a:t>որը</a:t>
            </a:r>
            <a:r>
              <a:rPr lang="en-US" dirty="0"/>
              <a:t> </a:t>
            </a:r>
            <a:r>
              <a:rPr lang="en-US" b="1" dirty="0" err="1"/>
              <a:t>նպաստավոր</a:t>
            </a:r>
            <a:r>
              <a:rPr lang="en-US" dirty="0"/>
              <a:t> է </a:t>
            </a:r>
            <a:r>
              <a:rPr lang="en-US" dirty="0" err="1"/>
              <a:t>դարձնում</a:t>
            </a:r>
            <a:r>
              <a:rPr lang="en-US" dirty="0"/>
              <a:t> </a:t>
            </a:r>
            <a:r>
              <a:rPr lang="en-US" dirty="0" err="1"/>
              <a:t>ներդրումները</a:t>
            </a:r>
            <a:r>
              <a:rPr lang="en-US" dirty="0"/>
              <a:t>։</a:t>
            </a:r>
            <a:endParaRPr lang="hy-AM" dirty="0"/>
          </a:p>
          <a:p>
            <a:pPr lvl="0">
              <a:spcBef>
                <a:spcPts val="0"/>
              </a:spcBef>
              <a:buAutoNum type="arabicPeriod" startAt="3"/>
            </a:pPr>
            <a:endParaRPr lang="hy-AM" dirty="0"/>
          </a:p>
          <a:p>
            <a:pPr marL="50800" lvl="0" indent="0">
              <a:spcBef>
                <a:spcPts val="0"/>
              </a:spcBef>
              <a:buNone/>
            </a:pPr>
            <a:r>
              <a:rPr lang="hy-AM" dirty="0"/>
              <a:t>Հայաստանում երաշխավորված գնման մեխանիզմը ՀՀ էներգետիկայի մասին օրենքով սահմանվել է առաջինը ՓՀԷկ-երի համար՝ 15 տարի ժամկետով, իսկ այժմ դա գործում է նաև այլ ՎԷ տեխնոլոգիաների համար՝ 20 տարի ժամկետով։ (</a:t>
            </a:r>
            <a:r>
              <a:rPr lang="hy-AM" u="sng" dirty="0">
                <a:hlinkClick r:id="rId2"/>
              </a:rPr>
              <a:t>www.arlis.am</a:t>
            </a:r>
            <a:r>
              <a:rPr lang="hy-AM" dirty="0"/>
              <a:t> ).</a:t>
            </a:r>
            <a:endParaRPr lang="en-US" dirty="0"/>
          </a:p>
          <a:p>
            <a:endParaRPr lang="en-US" dirty="0"/>
          </a:p>
        </p:txBody>
      </p:sp>
      <p:sp>
        <p:nvSpPr>
          <p:cNvPr id="4" name="Slide Number Placeholder 3">
            <a:extLst>
              <a:ext uri="{FF2B5EF4-FFF2-40B4-BE49-F238E27FC236}">
                <a16:creationId xmlns:a16="http://schemas.microsoft.com/office/drawing/2014/main" id="{6A9AB90B-0365-4704-9B91-6374EE1395F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4045173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lgn="ctr"/>
            <a:r>
              <a:rPr lang="hy-AM"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ea typeface="+mj-ea"/>
              </a:rPr>
              <a:t>ԵՐԱԿԱՆԳՆՎ</a:t>
            </a:r>
            <a:r>
              <a:rPr lang="hy-AM" sz="2800" kern="1200" dirty="0">
                <a:solidFill>
                  <a:srgbClr val="5B9BD5">
                    <a:lumMod val="50000"/>
                  </a:srgbClr>
                </a:solidFill>
                <a:latin typeface="Franklin Gothic Medium Cond" panose="020B0606030402020204" pitchFamily="34" charset="0"/>
                <a:ea typeface="+mj-ea"/>
              </a:rPr>
              <a:t>ՈՂ ԷՆԵՐԳԻԱՅԻ ԽԹԱՆՈՒՄԸ</a:t>
            </a:r>
            <a:endParaRPr sz="4000" dirty="0"/>
          </a:p>
        </p:txBody>
      </p:sp>
      <p:sp>
        <p:nvSpPr>
          <p:cNvPr id="397" name="Shape 39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SzPts val="2800"/>
              <a:buAutoNum type="arabicPeriod" startAt="5"/>
            </a:pPr>
            <a:r>
              <a:rPr lang="en-US" b="1" dirty="0"/>
              <a:t>ՎԷ </a:t>
            </a:r>
            <a:r>
              <a:rPr lang="en-US" b="1" dirty="0" err="1"/>
              <a:t>արտադր</a:t>
            </a:r>
            <a:r>
              <a:rPr lang="hy-AM" b="1" dirty="0"/>
              <a:t>ո</a:t>
            </a:r>
            <a:r>
              <a:rPr lang="en-US" b="1" dirty="0" err="1"/>
              <a:t>ւթյան</a:t>
            </a:r>
            <a:r>
              <a:rPr lang="en-US" b="1" dirty="0"/>
              <a:t> </a:t>
            </a:r>
            <a:r>
              <a:rPr lang="en-US" b="1" dirty="0" err="1"/>
              <a:t>լիցենզավորման</a:t>
            </a:r>
            <a:r>
              <a:rPr lang="en-US" b="1" dirty="0"/>
              <a:t> </a:t>
            </a:r>
            <a:r>
              <a:rPr lang="en-US" b="1" dirty="0" err="1"/>
              <a:t>հստակ</a:t>
            </a:r>
            <a:r>
              <a:rPr lang="en-US" b="1" dirty="0"/>
              <a:t> </a:t>
            </a:r>
            <a:r>
              <a:rPr lang="en-US" b="1" dirty="0" err="1"/>
              <a:t>ընթացակարգեր</a:t>
            </a:r>
            <a:r>
              <a:rPr lang="en-US" dirty="0"/>
              <a:t>․</a:t>
            </a:r>
            <a:r>
              <a:rPr lang="en-US" b="1" dirty="0"/>
              <a:t> </a:t>
            </a:r>
            <a:r>
              <a:rPr lang="en-US" dirty="0" err="1"/>
              <a:t>Լիցենզավորման</a:t>
            </a:r>
            <a:r>
              <a:rPr lang="en-US" dirty="0"/>
              <a:t>, </a:t>
            </a:r>
            <a:r>
              <a:rPr lang="en-US" dirty="0" err="1"/>
              <a:t>սակագների</a:t>
            </a:r>
            <a:r>
              <a:rPr lang="en-US" dirty="0"/>
              <a:t> </a:t>
            </a:r>
            <a:r>
              <a:rPr lang="en-US" dirty="0" err="1"/>
              <a:t>սահմանման</a:t>
            </a:r>
            <a:r>
              <a:rPr lang="en-US" dirty="0"/>
              <a:t>, </a:t>
            </a:r>
            <a:r>
              <a:rPr lang="en-US" dirty="0" err="1"/>
              <a:t>առուվաճառքի</a:t>
            </a:r>
            <a:r>
              <a:rPr lang="en-US" dirty="0"/>
              <a:t> </a:t>
            </a:r>
            <a:r>
              <a:rPr lang="en-US" dirty="0" err="1"/>
              <a:t>պայմանագրի</a:t>
            </a:r>
            <a:r>
              <a:rPr lang="en-US" dirty="0"/>
              <a:t> </a:t>
            </a:r>
            <a:r>
              <a:rPr lang="en-US" dirty="0" err="1"/>
              <a:t>կնքման</a:t>
            </a:r>
            <a:r>
              <a:rPr lang="en-US" dirty="0"/>
              <a:t>, </a:t>
            </a:r>
            <a:r>
              <a:rPr lang="en-US" dirty="0" err="1"/>
              <a:t>ցանցին</a:t>
            </a:r>
            <a:r>
              <a:rPr lang="en-US" dirty="0"/>
              <a:t> </a:t>
            </a:r>
            <a:r>
              <a:rPr lang="en-US" dirty="0" err="1"/>
              <a:t>միացման</a:t>
            </a:r>
            <a:r>
              <a:rPr lang="en-US" dirty="0"/>
              <a:t>, </a:t>
            </a:r>
            <a:r>
              <a:rPr lang="en-US" dirty="0" err="1"/>
              <a:t>բնապահպանական</a:t>
            </a:r>
            <a:r>
              <a:rPr lang="en-US" dirty="0"/>
              <a:t> </a:t>
            </a:r>
            <a:r>
              <a:rPr lang="en-US" dirty="0" err="1"/>
              <a:t>փորձաքննության</a:t>
            </a:r>
            <a:r>
              <a:rPr lang="en-US" dirty="0"/>
              <a:t> </a:t>
            </a:r>
            <a:r>
              <a:rPr lang="en-US" dirty="0" err="1"/>
              <a:t>ընթացակարգերի</a:t>
            </a:r>
            <a:r>
              <a:rPr lang="en-US" dirty="0"/>
              <a:t> </a:t>
            </a:r>
            <a:r>
              <a:rPr lang="en-US" b="1" dirty="0" err="1"/>
              <a:t>հստակ</a:t>
            </a:r>
            <a:r>
              <a:rPr lang="en-US" b="1" dirty="0"/>
              <a:t> </a:t>
            </a:r>
            <a:r>
              <a:rPr lang="en-US" dirty="0"/>
              <a:t>և </a:t>
            </a:r>
            <a:r>
              <a:rPr lang="en-US" b="1" dirty="0" err="1"/>
              <a:t>թափանցիկ</a:t>
            </a:r>
            <a:r>
              <a:rPr lang="en-US" dirty="0"/>
              <a:t> </a:t>
            </a:r>
            <a:r>
              <a:rPr lang="en-US" dirty="0" err="1"/>
              <a:t>գործընթացներն</a:t>
            </a:r>
            <a:r>
              <a:rPr lang="en-US" dirty="0"/>
              <a:t> </a:t>
            </a:r>
            <a:r>
              <a:rPr lang="en-US" dirty="0" err="1"/>
              <a:t>ու</a:t>
            </a:r>
            <a:r>
              <a:rPr lang="en-US" dirty="0"/>
              <a:t> </a:t>
            </a:r>
            <a:r>
              <a:rPr lang="en-US" dirty="0" err="1"/>
              <a:t>ընթացակարգերը</a:t>
            </a:r>
            <a:r>
              <a:rPr lang="en-US" dirty="0"/>
              <a:t> </a:t>
            </a:r>
            <a:r>
              <a:rPr lang="en-US" dirty="0" err="1"/>
              <a:t>որոշիչ</a:t>
            </a:r>
            <a:r>
              <a:rPr lang="en-US" dirty="0"/>
              <a:t> </a:t>
            </a:r>
            <a:r>
              <a:rPr lang="en-US" dirty="0" err="1"/>
              <a:t>են</a:t>
            </a:r>
            <a:r>
              <a:rPr lang="en-US" dirty="0"/>
              <a:t> </a:t>
            </a:r>
            <a:r>
              <a:rPr lang="en-US" dirty="0" err="1"/>
              <a:t>ներդրողների</a:t>
            </a:r>
            <a:r>
              <a:rPr lang="en-US" dirty="0"/>
              <a:t> </a:t>
            </a:r>
            <a:r>
              <a:rPr lang="en-US" dirty="0" err="1"/>
              <a:t>համար</a:t>
            </a:r>
            <a:r>
              <a:rPr lang="en-US" dirty="0"/>
              <a:t>։ </a:t>
            </a:r>
            <a:r>
              <a:rPr lang="en-US" dirty="0" err="1"/>
              <a:t>Անհրաժեշտ</a:t>
            </a:r>
            <a:r>
              <a:rPr lang="en-US" dirty="0"/>
              <a:t> </a:t>
            </a:r>
            <a:r>
              <a:rPr lang="en-US" dirty="0" err="1"/>
              <a:t>են</a:t>
            </a:r>
            <a:r>
              <a:rPr lang="en-US" dirty="0"/>
              <a:t> </a:t>
            </a:r>
            <a:r>
              <a:rPr lang="en-US" dirty="0" err="1"/>
              <a:t>նաև</a:t>
            </a:r>
            <a:r>
              <a:rPr lang="en-US" dirty="0"/>
              <a:t> </a:t>
            </a:r>
            <a:r>
              <a:rPr lang="en-US" dirty="0" err="1"/>
              <a:t>այդ</a:t>
            </a:r>
            <a:r>
              <a:rPr lang="en-US" dirty="0"/>
              <a:t> </a:t>
            </a:r>
            <a:r>
              <a:rPr lang="en-US" dirty="0" err="1"/>
              <a:t>ընթացակարգերը</a:t>
            </a:r>
            <a:r>
              <a:rPr lang="en-US" dirty="0"/>
              <a:t> </a:t>
            </a:r>
            <a:r>
              <a:rPr lang="en-US" dirty="0" err="1"/>
              <a:t>նկարագրող</a:t>
            </a:r>
            <a:r>
              <a:rPr lang="en-US" dirty="0"/>
              <a:t> </a:t>
            </a:r>
            <a:r>
              <a:rPr lang="en-US" dirty="0" err="1"/>
              <a:t>տեղեկատվական</a:t>
            </a:r>
            <a:r>
              <a:rPr lang="en-US" dirty="0"/>
              <a:t> </a:t>
            </a:r>
            <a:r>
              <a:rPr lang="en-US" dirty="0" err="1"/>
              <a:t>նյութեր</a:t>
            </a:r>
            <a:r>
              <a:rPr lang="en-US" dirty="0"/>
              <a:t>՝ </a:t>
            </a:r>
            <a:r>
              <a:rPr lang="en-US" b="1" dirty="0" err="1"/>
              <a:t>իրազեկելու</a:t>
            </a:r>
            <a:r>
              <a:rPr lang="en-US" dirty="0"/>
              <a:t> </a:t>
            </a:r>
            <a:r>
              <a:rPr lang="en-US" dirty="0" err="1"/>
              <a:t>դրանց</a:t>
            </a:r>
            <a:r>
              <a:rPr lang="en-US" dirty="0"/>
              <a:t> </a:t>
            </a:r>
            <a:r>
              <a:rPr lang="en-US" dirty="0" err="1"/>
              <a:t>մասին</a:t>
            </a:r>
            <a:r>
              <a:rPr lang="en-US" dirty="0"/>
              <a:t>։  </a:t>
            </a:r>
            <a:endParaRPr lang="hy-AM" dirty="0"/>
          </a:p>
          <a:p>
            <a:pPr marL="50800" lvl="0" indent="0">
              <a:buNone/>
            </a:pPr>
            <a:r>
              <a:rPr lang="hy-AM" sz="2000" dirty="0"/>
              <a:t>Հայաստանում նշված ընթացակարգերը բավականին արդյունավետ են։ Մասնավորապես ՀԾԿՀ բոլոր որոշումները հրապարակված են։ Սահմանված են որոշումների ընդունման համար որոշակի վերջնաժամկետներ։ (</a:t>
            </a:r>
            <a:r>
              <a:rPr lang="hy-AM" sz="2000" u="sng" dirty="0">
                <a:hlinkClick r:id="rId3"/>
              </a:rPr>
              <a:t>www.psrc.am</a:t>
            </a:r>
            <a:r>
              <a:rPr lang="hy-AM" sz="2000" dirty="0"/>
              <a:t>). </a:t>
            </a:r>
            <a:endParaRPr sz="2000" dirty="0"/>
          </a:p>
        </p:txBody>
      </p:sp>
      <p:sp>
        <p:nvSpPr>
          <p:cNvPr id="2" name="Slide Number Placeholder 1">
            <a:extLst>
              <a:ext uri="{FF2B5EF4-FFF2-40B4-BE49-F238E27FC236}">
                <a16:creationId xmlns:a16="http://schemas.microsoft.com/office/drawing/2014/main" id="{DFCFF5F7-A895-4339-84B7-FAD5604E560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2958956" y="365125"/>
            <a:ext cx="8394843" cy="564686"/>
          </a:xfrm>
          <a:prstGeom prst="rect">
            <a:avLst/>
          </a:prstGeom>
        </p:spPr>
        <p:txBody>
          <a:bodyPr spcFirstLastPara="1" wrap="square" lIns="91425" tIns="91425" rIns="91425" bIns="91425" anchor="ctr" anchorCtr="0">
            <a:noAutofit/>
          </a:bodyPr>
          <a:lstStyle/>
          <a:p>
            <a:pPr lvl="0"/>
            <a:r>
              <a:rPr lang="hy-AM"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ea typeface="+mj-ea"/>
              </a:rPr>
              <a:t>ԵՐԱԿԱՆԳՆՎ</a:t>
            </a:r>
            <a:r>
              <a:rPr lang="hy-AM" sz="2800" kern="1200" dirty="0">
                <a:solidFill>
                  <a:srgbClr val="5B9BD5">
                    <a:lumMod val="50000"/>
                  </a:srgbClr>
                </a:solidFill>
                <a:latin typeface="Franklin Gothic Medium Cond" panose="020B0606030402020204" pitchFamily="34" charset="0"/>
                <a:ea typeface="+mj-ea"/>
              </a:rPr>
              <a:t>ՈՂ ԷՆԵՐԳԻԱՅԻ ԽԹԱՆՈՒՄԸ</a:t>
            </a:r>
            <a:endParaRPr sz="2800" dirty="0"/>
          </a:p>
        </p:txBody>
      </p:sp>
      <p:sp>
        <p:nvSpPr>
          <p:cNvPr id="404" name="Shape 404"/>
          <p:cNvSpPr txBox="1">
            <a:spLocks noGrp="1"/>
          </p:cNvSpPr>
          <p:nvPr>
            <p:ph type="body" idx="1"/>
          </p:nvPr>
        </p:nvSpPr>
        <p:spPr>
          <a:xfrm>
            <a:off x="642135" y="1094198"/>
            <a:ext cx="10711665" cy="5082627"/>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SzPts val="2800"/>
              <a:buAutoNum type="arabicPeriod" startAt="6"/>
            </a:pPr>
            <a:r>
              <a:rPr lang="en-US" sz="2400" b="1" dirty="0" err="1"/>
              <a:t>Հարկային</a:t>
            </a:r>
            <a:r>
              <a:rPr lang="en-US" sz="2400" b="1" dirty="0"/>
              <a:t> </a:t>
            </a:r>
            <a:r>
              <a:rPr lang="en-US" sz="2400" b="1" dirty="0" err="1"/>
              <a:t>խթաններ</a:t>
            </a:r>
            <a:r>
              <a:rPr lang="en-US" sz="2400" dirty="0"/>
              <a:t>․ </a:t>
            </a:r>
            <a:r>
              <a:rPr lang="en-US" sz="2400" dirty="0" err="1"/>
              <a:t>դրանց</a:t>
            </a:r>
            <a:r>
              <a:rPr lang="en-US" sz="2400" dirty="0"/>
              <a:t> </a:t>
            </a:r>
            <a:r>
              <a:rPr lang="en-US" sz="2400" dirty="0" err="1"/>
              <a:t>թվում</a:t>
            </a:r>
            <a:r>
              <a:rPr lang="en-US" sz="2400" dirty="0"/>
              <a:t> </a:t>
            </a:r>
            <a:r>
              <a:rPr lang="en-US" sz="2400" dirty="0" err="1"/>
              <a:t>են</a:t>
            </a:r>
            <a:r>
              <a:rPr lang="en-US" sz="2400" dirty="0"/>
              <a:t> </a:t>
            </a:r>
            <a:r>
              <a:rPr lang="en-US" sz="2400" b="1" dirty="0" err="1"/>
              <a:t>մաքսատուրքից</a:t>
            </a:r>
            <a:r>
              <a:rPr lang="en-US" sz="2400" dirty="0"/>
              <a:t> և </a:t>
            </a:r>
            <a:r>
              <a:rPr lang="en-US" sz="2400" dirty="0" err="1"/>
              <a:t>ներմուծման</a:t>
            </a:r>
            <a:r>
              <a:rPr lang="en-US" sz="2400" dirty="0"/>
              <a:t> </a:t>
            </a:r>
            <a:r>
              <a:rPr lang="en-US" sz="2400" dirty="0" err="1"/>
              <a:t>այլ</a:t>
            </a:r>
            <a:r>
              <a:rPr lang="en-US" sz="2400" dirty="0"/>
              <a:t> </a:t>
            </a:r>
            <a:r>
              <a:rPr lang="en-US" sz="2400" dirty="0" err="1"/>
              <a:t>վճարներից</a:t>
            </a:r>
            <a:r>
              <a:rPr lang="en-US" sz="2400" dirty="0"/>
              <a:t> </a:t>
            </a:r>
            <a:r>
              <a:rPr lang="en-US" sz="2400" dirty="0" err="1"/>
              <a:t>ազատումը</a:t>
            </a:r>
            <a:r>
              <a:rPr lang="en-US" sz="2400" dirty="0"/>
              <a:t>, </a:t>
            </a:r>
            <a:r>
              <a:rPr lang="en-US" sz="2400" dirty="0" err="1"/>
              <a:t>արագացված</a:t>
            </a:r>
            <a:r>
              <a:rPr lang="en-US" sz="2400" dirty="0"/>
              <a:t> </a:t>
            </a:r>
            <a:r>
              <a:rPr lang="en-US" sz="2400" b="1" dirty="0" err="1"/>
              <a:t>ամորտիզացիան</a:t>
            </a:r>
            <a:r>
              <a:rPr lang="en-US" sz="2400" dirty="0"/>
              <a:t>, </a:t>
            </a:r>
            <a:r>
              <a:rPr lang="en-US" sz="2400" dirty="0" err="1"/>
              <a:t>հարկային</a:t>
            </a:r>
            <a:r>
              <a:rPr lang="en-US" sz="2400" dirty="0"/>
              <a:t> «</a:t>
            </a:r>
            <a:r>
              <a:rPr lang="en-US" sz="2400" dirty="0" err="1"/>
              <a:t>արձակուրդները</a:t>
            </a:r>
            <a:r>
              <a:rPr lang="en-US" sz="2400" dirty="0"/>
              <a:t>» և </a:t>
            </a:r>
            <a:r>
              <a:rPr lang="en-US" sz="2400" dirty="0" err="1"/>
              <a:t>այլն</a:t>
            </a:r>
            <a:r>
              <a:rPr lang="en-US" sz="2400" dirty="0"/>
              <a:t>։ </a:t>
            </a:r>
            <a:r>
              <a:rPr lang="en-US" sz="2400" dirty="0" err="1"/>
              <a:t>կիրառվում</a:t>
            </a:r>
            <a:r>
              <a:rPr lang="en-US" sz="2400" dirty="0"/>
              <a:t> է </a:t>
            </a:r>
            <a:r>
              <a:rPr lang="en-US" sz="2400" dirty="0" err="1"/>
              <a:t>ավելացված</a:t>
            </a:r>
            <a:r>
              <a:rPr lang="en-US" sz="2400" dirty="0"/>
              <a:t> </a:t>
            </a:r>
            <a:r>
              <a:rPr lang="en-US" sz="2400" dirty="0" err="1"/>
              <a:t>արժեքի</a:t>
            </a:r>
            <a:r>
              <a:rPr lang="en-US" sz="2400" dirty="0"/>
              <a:t> </a:t>
            </a:r>
            <a:r>
              <a:rPr lang="en-US" sz="2400" dirty="0" err="1"/>
              <a:t>հարկի</a:t>
            </a:r>
            <a:r>
              <a:rPr lang="en-US" sz="2400" dirty="0"/>
              <a:t> </a:t>
            </a:r>
            <a:r>
              <a:rPr lang="en-US" sz="2400" dirty="0" err="1"/>
              <a:t>վճարման</a:t>
            </a:r>
            <a:r>
              <a:rPr lang="en-US" sz="2400" dirty="0"/>
              <a:t> </a:t>
            </a:r>
            <a:r>
              <a:rPr lang="en-US" sz="2400" dirty="0" err="1"/>
              <a:t>հետաձգում</a:t>
            </a:r>
            <a:r>
              <a:rPr lang="en-US" sz="2400" dirty="0"/>
              <a:t> </a:t>
            </a:r>
            <a:r>
              <a:rPr lang="en-US" sz="2400" b="1" dirty="0" err="1"/>
              <a:t>ներմուծված</a:t>
            </a:r>
            <a:r>
              <a:rPr lang="en-US" sz="2400" dirty="0"/>
              <a:t> </a:t>
            </a:r>
            <a:r>
              <a:rPr lang="en-US" sz="2400" dirty="0" err="1"/>
              <a:t>սարքավորման</a:t>
            </a:r>
            <a:r>
              <a:rPr lang="en-US" sz="2400" dirty="0"/>
              <a:t> </a:t>
            </a:r>
            <a:r>
              <a:rPr lang="en-US" sz="2400" dirty="0" err="1"/>
              <a:t>համար</a:t>
            </a:r>
            <a:r>
              <a:rPr lang="en-US" sz="2400" dirty="0"/>
              <a:t> </a:t>
            </a:r>
            <a:r>
              <a:rPr lang="en-US" sz="2400" dirty="0" err="1"/>
              <a:t>երեք</a:t>
            </a:r>
            <a:r>
              <a:rPr lang="en-US" sz="2400" dirty="0"/>
              <a:t> </a:t>
            </a:r>
            <a:r>
              <a:rPr lang="en-US" sz="2400" dirty="0" err="1"/>
              <a:t>տարի</a:t>
            </a:r>
            <a:r>
              <a:rPr lang="en-US" sz="2400" dirty="0"/>
              <a:t> </a:t>
            </a:r>
            <a:r>
              <a:rPr lang="en-US" sz="2400" dirty="0" err="1"/>
              <a:t>ժամկետով</a:t>
            </a:r>
            <a:r>
              <a:rPr lang="en-US" sz="2400" dirty="0"/>
              <a:t>։</a:t>
            </a:r>
            <a:endParaRPr lang="hy-AM" sz="2400" dirty="0"/>
          </a:p>
          <a:p>
            <a:pPr marL="50800" lvl="0" indent="0">
              <a:buNone/>
            </a:pPr>
            <a:r>
              <a:rPr lang="hy-AM" sz="2000" dirty="0"/>
              <a:t>Հայաստանում ևս կան որոշակի արտոնություններ ՎԷ ապրանքների մաքսատուրքից ազատման տեսքով։ Միևնույն ժամանակ, ներդրումային նպատակով սարքավորումների ներկրման դեպքում կիրառվում է ավելացված արժեքի հարկի վճարման հետաձգում երեք տարի ժամկետով։</a:t>
            </a:r>
            <a:endParaRPr sz="2000" dirty="0"/>
          </a:p>
          <a:p>
            <a:pPr marL="50800" lvl="0" indent="0" rtl="0">
              <a:spcBef>
                <a:spcPts val="0"/>
              </a:spcBef>
              <a:spcAft>
                <a:spcPts val="0"/>
              </a:spcAft>
              <a:buSzPts val="2800"/>
              <a:buNone/>
            </a:pPr>
            <a:r>
              <a:rPr lang="ru-RU" b="1" dirty="0"/>
              <a:t>7. </a:t>
            </a:r>
            <a:r>
              <a:rPr lang="en-US" sz="2400" b="1" dirty="0"/>
              <a:t>ՎԷ </a:t>
            </a:r>
            <a:r>
              <a:rPr lang="en-US" sz="2400" b="1" dirty="0" err="1"/>
              <a:t>կրթության</a:t>
            </a:r>
            <a:r>
              <a:rPr lang="en-US" sz="2400" b="1" dirty="0"/>
              <a:t> և </a:t>
            </a:r>
            <a:r>
              <a:rPr lang="en-US" sz="2400" b="1" dirty="0" err="1"/>
              <a:t>վերապատրաստման</a:t>
            </a:r>
            <a:r>
              <a:rPr lang="en-US" sz="2400" b="1" dirty="0"/>
              <a:t> </a:t>
            </a:r>
            <a:r>
              <a:rPr lang="en-US" sz="2400" b="1" dirty="0" err="1"/>
              <a:t>ծրագրեր</a:t>
            </a:r>
            <a:r>
              <a:rPr lang="en-US" sz="2400" b="1" dirty="0"/>
              <a:t>․ </a:t>
            </a:r>
            <a:r>
              <a:rPr lang="en-US" sz="2400" dirty="0" err="1"/>
              <a:t>մասնագետներ</a:t>
            </a:r>
            <a:r>
              <a:rPr lang="en-US" sz="2400" dirty="0"/>
              <a:t> </a:t>
            </a:r>
            <a:r>
              <a:rPr lang="en-US" sz="2400" dirty="0" err="1"/>
              <a:t>պատրաստել</a:t>
            </a:r>
            <a:r>
              <a:rPr lang="en-US" sz="2400" dirty="0"/>
              <a:t> </a:t>
            </a:r>
            <a:r>
              <a:rPr lang="en-US" sz="2400" dirty="0" err="1"/>
              <a:t>տարբեր</a:t>
            </a:r>
            <a:r>
              <a:rPr lang="en-US" sz="2400" dirty="0"/>
              <a:t> </a:t>
            </a:r>
            <a:r>
              <a:rPr lang="en-US" sz="2400" dirty="0" err="1"/>
              <a:t>մակարդակներում</a:t>
            </a:r>
            <a:r>
              <a:rPr lang="en-US" sz="2400" dirty="0"/>
              <a:t>, </a:t>
            </a:r>
            <a:r>
              <a:rPr lang="en-US" sz="2400" dirty="0" err="1"/>
              <a:t>սկսած</a:t>
            </a:r>
            <a:r>
              <a:rPr lang="en-US" sz="2400" dirty="0"/>
              <a:t> </a:t>
            </a:r>
            <a:r>
              <a:rPr lang="en-US" sz="2400" dirty="0" err="1"/>
              <a:t>տեխնիկական</a:t>
            </a:r>
            <a:r>
              <a:rPr lang="en-US" sz="2400" dirty="0"/>
              <a:t> </a:t>
            </a:r>
            <a:r>
              <a:rPr lang="en-US" sz="2400" dirty="0" err="1"/>
              <a:t>սպասարկումից</a:t>
            </a:r>
            <a:r>
              <a:rPr lang="en-US" sz="2400" dirty="0"/>
              <a:t> </a:t>
            </a:r>
            <a:r>
              <a:rPr lang="en-US" sz="2400" dirty="0" err="1"/>
              <a:t>մինչև</a:t>
            </a:r>
            <a:r>
              <a:rPr lang="en-US" sz="2400" dirty="0"/>
              <a:t> </a:t>
            </a:r>
            <a:r>
              <a:rPr lang="en-US" sz="2400" dirty="0" err="1"/>
              <a:t>գիտահետազոտական</a:t>
            </a:r>
            <a:r>
              <a:rPr lang="en-US" sz="2400" dirty="0"/>
              <a:t> </a:t>
            </a:r>
            <a:r>
              <a:rPr lang="en-US" sz="2400" dirty="0" err="1"/>
              <a:t>աշխատ</a:t>
            </a:r>
            <a:r>
              <a:rPr lang="hy-AM" sz="2400" dirty="0"/>
              <a:t>անքներ</a:t>
            </a:r>
            <a:endParaRPr sz="2400" dirty="0"/>
          </a:p>
        </p:txBody>
      </p:sp>
      <p:sp>
        <p:nvSpPr>
          <p:cNvPr id="2" name="Slide Number Placeholder 1">
            <a:extLst>
              <a:ext uri="{FF2B5EF4-FFF2-40B4-BE49-F238E27FC236}">
                <a16:creationId xmlns:a16="http://schemas.microsoft.com/office/drawing/2014/main" id="{D63A5F02-CAC8-4315-BE09-077A32FC6C5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lgn="ctr"/>
            <a:r>
              <a:rPr lang="hy-AM"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ea typeface="+mj-ea"/>
              </a:rPr>
              <a:t>ԵՐԱԿԱՆԳՆՎ</a:t>
            </a:r>
            <a:r>
              <a:rPr lang="hy-AM" sz="2800" kern="1200" dirty="0">
                <a:solidFill>
                  <a:srgbClr val="5B9BD5">
                    <a:lumMod val="50000"/>
                  </a:srgbClr>
                </a:solidFill>
                <a:latin typeface="Franklin Gothic Medium Cond" panose="020B0606030402020204" pitchFamily="34" charset="0"/>
                <a:ea typeface="+mj-ea"/>
              </a:rPr>
              <a:t>ՈՂ ԷՆԵՐԳԻԱՅԻ ԽԹԱՆՈՒՄԸ</a:t>
            </a:r>
            <a:endParaRPr sz="4000" dirty="0"/>
          </a:p>
        </p:txBody>
      </p:sp>
      <p:sp>
        <p:nvSpPr>
          <p:cNvPr id="411" name="Shape 41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AutoNum type="arabicPeriod" startAt="8"/>
            </a:pPr>
            <a:r>
              <a:rPr lang="en-US" sz="2600" b="1" dirty="0"/>
              <a:t>ՎԷ </a:t>
            </a:r>
            <a:r>
              <a:rPr lang="en-US" sz="2600" b="1" dirty="0" err="1"/>
              <a:t>արտադրողների</a:t>
            </a:r>
            <a:r>
              <a:rPr lang="en-US" sz="2600" b="1" dirty="0"/>
              <a:t> </a:t>
            </a:r>
            <a:r>
              <a:rPr lang="en-US" sz="2600" b="1" dirty="0" err="1"/>
              <a:t>փոխհոսքերի</a:t>
            </a:r>
            <a:r>
              <a:rPr lang="en-US" sz="2600" b="1" dirty="0"/>
              <a:t> </a:t>
            </a:r>
            <a:r>
              <a:rPr lang="en-US" sz="2600" b="1" dirty="0" err="1"/>
              <a:t>հատուցման</a:t>
            </a:r>
            <a:r>
              <a:rPr lang="en-US" sz="2600" b="1" dirty="0"/>
              <a:t> </a:t>
            </a:r>
            <a:r>
              <a:rPr lang="en-US" sz="2600" b="1" dirty="0" err="1"/>
              <a:t>մեխանիզմ</a:t>
            </a:r>
            <a:r>
              <a:rPr lang="en-US" sz="2600" dirty="0"/>
              <a:t>․ </a:t>
            </a:r>
            <a:r>
              <a:rPr lang="en-US" sz="2600" dirty="0" err="1"/>
              <a:t>Հայաստանում</a:t>
            </a:r>
            <a:r>
              <a:rPr lang="en-US" sz="2600" dirty="0"/>
              <a:t> </a:t>
            </a:r>
            <a:r>
              <a:rPr lang="en-US" sz="2600" dirty="0" err="1"/>
              <a:t>կիրառվում</a:t>
            </a:r>
            <a:r>
              <a:rPr lang="en-US" sz="2600" dirty="0"/>
              <a:t> է </a:t>
            </a:r>
            <a:r>
              <a:rPr lang="en-US" sz="2600" dirty="0" err="1"/>
              <a:t>վերականգնվող</a:t>
            </a:r>
            <a:r>
              <a:rPr lang="en-US" sz="2600" dirty="0"/>
              <a:t> </a:t>
            </a:r>
            <a:r>
              <a:rPr lang="en-US" sz="2600" dirty="0" err="1"/>
              <a:t>էներգետիկ</a:t>
            </a:r>
            <a:r>
              <a:rPr lang="en-US" sz="2600" dirty="0"/>
              <a:t> </a:t>
            </a:r>
            <a:r>
              <a:rPr lang="en-US" sz="2600" dirty="0" err="1"/>
              <a:t>ռեսուրսներ</a:t>
            </a:r>
            <a:r>
              <a:rPr lang="en-US" sz="2600" dirty="0"/>
              <a:t> </a:t>
            </a:r>
            <a:r>
              <a:rPr lang="en-US" sz="2600" dirty="0" err="1"/>
              <a:t>օգտագործող</a:t>
            </a:r>
            <a:r>
              <a:rPr lang="en-US" sz="2600" b="1" dirty="0"/>
              <a:t> </a:t>
            </a:r>
            <a:r>
              <a:rPr lang="en-US" sz="2600" b="1" dirty="0" err="1"/>
              <a:t>ինքնավար</a:t>
            </a:r>
            <a:r>
              <a:rPr lang="en-US" sz="2600" dirty="0"/>
              <a:t> </a:t>
            </a:r>
            <a:r>
              <a:rPr lang="en-US" sz="2600" dirty="0" err="1"/>
              <a:t>էներգաարտադրողի</a:t>
            </a:r>
            <a:r>
              <a:rPr lang="en-US" sz="2600" dirty="0"/>
              <a:t> </a:t>
            </a:r>
            <a:r>
              <a:rPr lang="en-US" sz="2600" dirty="0" err="1"/>
              <a:t>կողմից</a:t>
            </a:r>
            <a:r>
              <a:rPr lang="en-US" sz="2600" dirty="0"/>
              <a:t> </a:t>
            </a:r>
            <a:r>
              <a:rPr lang="en-US" sz="2600" dirty="0" err="1"/>
              <a:t>ցանցին</a:t>
            </a:r>
            <a:r>
              <a:rPr lang="en-US" sz="2600" dirty="0"/>
              <a:t> </a:t>
            </a:r>
            <a:r>
              <a:rPr lang="en-US" sz="2600" dirty="0" err="1"/>
              <a:t>առաքվող</a:t>
            </a:r>
            <a:r>
              <a:rPr lang="en-US" sz="2600" dirty="0"/>
              <a:t> </a:t>
            </a:r>
            <a:r>
              <a:rPr lang="en-US" sz="2600" dirty="0" err="1"/>
              <a:t>էլեկտրաէներգիայի</a:t>
            </a:r>
            <a:r>
              <a:rPr lang="en-US" sz="2600" dirty="0"/>
              <a:t> </a:t>
            </a:r>
            <a:r>
              <a:rPr lang="en-US" sz="2600" b="1" dirty="0" err="1"/>
              <a:t>փոխատուցման</a:t>
            </a:r>
            <a:r>
              <a:rPr lang="en-US" sz="2600" dirty="0"/>
              <a:t> </a:t>
            </a:r>
            <a:r>
              <a:rPr lang="en-US" sz="2600" dirty="0" err="1"/>
              <a:t>մեխանիզմ</a:t>
            </a:r>
            <a:r>
              <a:rPr lang="hy-AM" sz="2600" dirty="0"/>
              <a:t> մինչև </a:t>
            </a:r>
            <a:r>
              <a:rPr lang="ru-RU" sz="2600" dirty="0"/>
              <a:t>500 </a:t>
            </a:r>
            <a:r>
              <a:rPr lang="hy-AM" sz="2600" dirty="0"/>
              <a:t>կՎտ հզորության համար</a:t>
            </a:r>
            <a:endParaRPr sz="2600" dirty="0"/>
          </a:p>
          <a:p>
            <a:pPr marL="457200" lvl="0" indent="-393700" rtl="0">
              <a:spcBef>
                <a:spcPts val="0"/>
              </a:spcBef>
              <a:spcAft>
                <a:spcPts val="0"/>
              </a:spcAft>
              <a:buSzPts val="2600"/>
              <a:buAutoNum type="arabicPeriod" startAt="8"/>
            </a:pPr>
            <a:r>
              <a:rPr lang="en-US" sz="2600" b="1" dirty="0"/>
              <a:t>ՎԷ </a:t>
            </a:r>
            <a:r>
              <a:rPr lang="en-US" sz="2600" b="1" dirty="0" err="1"/>
              <a:t>ռեսուրսների</a:t>
            </a:r>
            <a:r>
              <a:rPr lang="en-US" sz="2600" b="1" dirty="0"/>
              <a:t> </a:t>
            </a:r>
            <a:r>
              <a:rPr lang="en-US" sz="2600" b="1" dirty="0" err="1"/>
              <a:t>ուսումնասիրություն</a:t>
            </a:r>
            <a:r>
              <a:rPr lang="en-US" sz="2600" b="1" dirty="0"/>
              <a:t> և </a:t>
            </a:r>
            <a:r>
              <a:rPr lang="en-US" sz="2600" b="1" dirty="0" err="1"/>
              <a:t>հրապարակում</a:t>
            </a:r>
            <a:r>
              <a:rPr lang="en-US" sz="2600" dirty="0"/>
              <a:t>․ </a:t>
            </a:r>
            <a:r>
              <a:rPr lang="en-US" sz="2600" dirty="0" err="1"/>
              <a:t>Հայաստանում</a:t>
            </a:r>
            <a:r>
              <a:rPr lang="en-US" sz="2600" dirty="0"/>
              <a:t> ՎԷ </a:t>
            </a:r>
            <a:r>
              <a:rPr lang="en-US" sz="2600" b="1" dirty="0" err="1"/>
              <a:t>ռեսուրսների</a:t>
            </a:r>
            <a:r>
              <a:rPr lang="en-US" sz="2600" dirty="0"/>
              <a:t> </a:t>
            </a:r>
            <a:r>
              <a:rPr lang="en-US" sz="2600" dirty="0" err="1"/>
              <a:t>քարտեզագրում</a:t>
            </a:r>
            <a:r>
              <a:rPr lang="en-US" sz="2600" dirty="0"/>
              <a:t> և </a:t>
            </a:r>
            <a:r>
              <a:rPr lang="en-US" sz="2600" dirty="0" err="1"/>
              <a:t>վերլուծություն</a:t>
            </a:r>
            <a:r>
              <a:rPr lang="en-US" sz="2600" dirty="0"/>
              <a:t> </a:t>
            </a:r>
            <a:r>
              <a:rPr lang="en-US" sz="2600" dirty="0" err="1"/>
              <a:t>իրականացվել</a:t>
            </a:r>
            <a:r>
              <a:rPr lang="en-US" sz="2600" dirty="0"/>
              <a:t> է </a:t>
            </a:r>
            <a:r>
              <a:rPr lang="en-US" sz="2600" dirty="0" err="1"/>
              <a:t>դեռևս</a:t>
            </a:r>
            <a:r>
              <a:rPr lang="en-US" sz="2600" dirty="0"/>
              <a:t> </a:t>
            </a:r>
            <a:r>
              <a:rPr lang="en-US" sz="2600" dirty="0" err="1"/>
              <a:t>Խորհրդային</a:t>
            </a:r>
            <a:r>
              <a:rPr lang="en-US" sz="2600" dirty="0"/>
              <a:t> </a:t>
            </a:r>
            <a:r>
              <a:rPr lang="en-US" sz="2600" dirty="0" err="1"/>
              <a:t>Միության</a:t>
            </a:r>
            <a:r>
              <a:rPr lang="en-US" sz="2600" dirty="0"/>
              <a:t> </a:t>
            </a:r>
            <a:r>
              <a:rPr lang="en-US" sz="2600" dirty="0" err="1"/>
              <a:t>տարիներին</a:t>
            </a:r>
            <a:r>
              <a:rPr lang="en-US" sz="2600" dirty="0"/>
              <a:t>։ </a:t>
            </a:r>
            <a:r>
              <a:rPr lang="en-US" sz="2600" dirty="0" err="1"/>
              <a:t>Դրանք</a:t>
            </a:r>
            <a:r>
              <a:rPr lang="en-US" sz="2600" dirty="0"/>
              <a:t> </a:t>
            </a:r>
            <a:r>
              <a:rPr lang="en-US" sz="2600" b="1" dirty="0" err="1"/>
              <a:t>շարունակվում</a:t>
            </a:r>
            <a:r>
              <a:rPr lang="en-US" sz="2600" b="1" dirty="0"/>
              <a:t> </a:t>
            </a:r>
            <a:r>
              <a:rPr lang="en-US" sz="2600" dirty="0" err="1"/>
              <a:t>են</a:t>
            </a:r>
            <a:r>
              <a:rPr lang="en-US" sz="2600" dirty="0"/>
              <a:t> </a:t>
            </a:r>
            <a:r>
              <a:rPr lang="en-US" sz="2600" dirty="0" err="1"/>
              <a:t>իրականացվել</a:t>
            </a:r>
            <a:r>
              <a:rPr lang="en-US" sz="2600" dirty="0"/>
              <a:t> </a:t>
            </a:r>
            <a:r>
              <a:rPr lang="en-US" sz="2600" dirty="0" err="1"/>
              <a:t>նաև</a:t>
            </a:r>
            <a:r>
              <a:rPr lang="en-US" sz="2600" dirty="0"/>
              <a:t> </a:t>
            </a:r>
            <a:r>
              <a:rPr lang="en-US" sz="2600" dirty="0" err="1"/>
              <a:t>միջազգային</a:t>
            </a:r>
            <a:r>
              <a:rPr lang="en-US" sz="2600" dirty="0"/>
              <a:t> </a:t>
            </a:r>
            <a:r>
              <a:rPr lang="en-US" sz="2600" dirty="0" err="1"/>
              <a:t>կազմակերպությունների</a:t>
            </a:r>
            <a:r>
              <a:rPr lang="en-US" sz="2600" dirty="0"/>
              <a:t> </a:t>
            </a:r>
            <a:r>
              <a:rPr lang="en-US" sz="2600" dirty="0" err="1"/>
              <a:t>կողմից</a:t>
            </a:r>
            <a:r>
              <a:rPr lang="en-US" sz="2600" dirty="0"/>
              <a:t> </a:t>
            </a:r>
            <a:r>
              <a:rPr lang="en-US" sz="2600" dirty="0" err="1"/>
              <a:t>տրամադրվող</a:t>
            </a:r>
            <a:r>
              <a:rPr lang="en-US" sz="2600" dirty="0"/>
              <a:t> </a:t>
            </a:r>
            <a:r>
              <a:rPr lang="en-US" sz="2600" dirty="0" err="1"/>
              <a:t>աջակցության</a:t>
            </a:r>
            <a:r>
              <a:rPr lang="en-US" sz="2600" dirty="0"/>
              <a:t> </a:t>
            </a:r>
            <a:r>
              <a:rPr lang="en-US" sz="2600" dirty="0" err="1"/>
              <a:t>շնորհիվ</a:t>
            </a:r>
            <a:r>
              <a:rPr lang="en-US" sz="2600" dirty="0"/>
              <a:t>։</a:t>
            </a:r>
            <a:endParaRPr sz="2600" dirty="0"/>
          </a:p>
        </p:txBody>
      </p:sp>
      <p:sp>
        <p:nvSpPr>
          <p:cNvPr id="2" name="Slide Number Placeholder 1">
            <a:extLst>
              <a:ext uri="{FF2B5EF4-FFF2-40B4-BE49-F238E27FC236}">
                <a16:creationId xmlns:a16="http://schemas.microsoft.com/office/drawing/2014/main" id="{23B319BD-22D5-44F4-92AB-D795257014C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latin typeface="Franklin Gothic Medium Cond" panose="020B0606030402020204" pitchFamily="34" charset="0"/>
                <a:ea typeface="+mj-ea"/>
              </a:rPr>
              <a:t>ԵՐԱԿԱՆԳՆՎՈՂ ԷՆԵՐԳԻԱՅԻ ՆԵՐԴՐՈՒՄՆԵՐԻ ԲՆԱՊԱՀՊԱՆԱԿԱՆ ԴԻՏԱՐԿՈՒՄ</a:t>
            </a:r>
            <a:endParaRPr sz="2800" kern="1200" dirty="0">
              <a:solidFill>
                <a:srgbClr val="5B9BD5">
                  <a:lumMod val="50000"/>
                </a:srgbClr>
              </a:solidFill>
              <a:latin typeface="Franklin Gothic Medium Cond" panose="020B0606030402020204" pitchFamily="34" charset="0"/>
              <a:ea typeface="+mj-ea"/>
            </a:endParaRPr>
          </a:p>
        </p:txBody>
      </p:sp>
      <p:sp>
        <p:nvSpPr>
          <p:cNvPr id="418" name="Shape 41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0" lvl="0" indent="0">
              <a:spcBef>
                <a:spcPts val="1000"/>
              </a:spcBef>
              <a:spcAft>
                <a:spcPts val="0"/>
              </a:spcAft>
              <a:buNone/>
            </a:pPr>
            <a:r>
              <a:rPr lang="en-US" dirty="0" err="1"/>
              <a:t>Վերականգնվող</a:t>
            </a:r>
            <a:r>
              <a:rPr lang="en-US" dirty="0"/>
              <a:t> </a:t>
            </a:r>
            <a:r>
              <a:rPr lang="en-US" dirty="0" err="1"/>
              <a:t>էներգիայի</a:t>
            </a:r>
            <a:r>
              <a:rPr lang="en-US" dirty="0"/>
              <a:t> </a:t>
            </a:r>
            <a:r>
              <a:rPr lang="en-US" dirty="0" err="1"/>
              <a:t>արտադրության</a:t>
            </a:r>
            <a:r>
              <a:rPr lang="en-US" dirty="0"/>
              <a:t> </a:t>
            </a:r>
            <a:r>
              <a:rPr lang="en-US" dirty="0" err="1"/>
              <a:t>նպատակով</a:t>
            </a:r>
            <a:r>
              <a:rPr lang="en-US" dirty="0"/>
              <a:t> </a:t>
            </a:r>
            <a:r>
              <a:rPr lang="en-US" dirty="0" err="1"/>
              <a:t>ներդրումային</a:t>
            </a:r>
            <a:r>
              <a:rPr lang="en-US" dirty="0"/>
              <a:t> </a:t>
            </a:r>
            <a:r>
              <a:rPr lang="en-US" dirty="0" err="1"/>
              <a:t>ծրագրերի</a:t>
            </a:r>
            <a:r>
              <a:rPr lang="en-US" dirty="0"/>
              <a:t> </a:t>
            </a:r>
            <a:r>
              <a:rPr lang="en-US" dirty="0" err="1"/>
              <a:t>ընթացքում</a:t>
            </a:r>
            <a:r>
              <a:rPr lang="en-US" dirty="0"/>
              <a:t> </a:t>
            </a:r>
            <a:r>
              <a:rPr lang="en-US" dirty="0" err="1"/>
              <a:t>յուրաքանչյուր</a:t>
            </a:r>
            <a:r>
              <a:rPr lang="en-US" dirty="0"/>
              <a:t> </a:t>
            </a:r>
            <a:r>
              <a:rPr lang="en-US" b="1" dirty="0" err="1"/>
              <a:t>առանձին</a:t>
            </a:r>
            <a:r>
              <a:rPr lang="en-US" dirty="0"/>
              <a:t> </a:t>
            </a:r>
            <a:r>
              <a:rPr lang="en-US" dirty="0" err="1"/>
              <a:t>դեպքում</a:t>
            </a:r>
            <a:r>
              <a:rPr lang="en-US" dirty="0"/>
              <a:t> </a:t>
            </a:r>
            <a:r>
              <a:rPr lang="en-US" dirty="0" err="1"/>
              <a:t>պետք</a:t>
            </a:r>
            <a:r>
              <a:rPr lang="en-US" dirty="0"/>
              <a:t> է </a:t>
            </a:r>
            <a:r>
              <a:rPr lang="en-US" dirty="0" err="1"/>
              <a:t>դիտարկվեն</a:t>
            </a:r>
            <a:r>
              <a:rPr lang="en-US" dirty="0"/>
              <a:t> </a:t>
            </a:r>
            <a:r>
              <a:rPr lang="en-US" dirty="0" err="1"/>
              <a:t>այն</a:t>
            </a:r>
            <a:r>
              <a:rPr lang="en-US" dirty="0"/>
              <a:t> </a:t>
            </a:r>
            <a:r>
              <a:rPr lang="en-US" b="1" dirty="0" err="1"/>
              <a:t>բնապահպանական</a:t>
            </a:r>
            <a:r>
              <a:rPr lang="en-US" b="1" dirty="0"/>
              <a:t> </a:t>
            </a:r>
            <a:r>
              <a:rPr lang="en-US" b="1" dirty="0" err="1"/>
              <a:t>ռիսկերը</a:t>
            </a:r>
            <a:r>
              <a:rPr lang="en-US" dirty="0"/>
              <a:t>, </a:t>
            </a:r>
            <a:r>
              <a:rPr lang="en-US" dirty="0" err="1"/>
              <a:t>որոնք</a:t>
            </a:r>
            <a:r>
              <a:rPr lang="en-US" dirty="0"/>
              <a:t> </a:t>
            </a:r>
            <a:r>
              <a:rPr lang="en-US" dirty="0" err="1"/>
              <a:t>կարող</a:t>
            </a:r>
            <a:r>
              <a:rPr lang="en-US" dirty="0"/>
              <a:t> </a:t>
            </a:r>
            <a:r>
              <a:rPr lang="en-US" dirty="0" err="1"/>
              <a:t>են</a:t>
            </a:r>
            <a:r>
              <a:rPr lang="en-US" dirty="0"/>
              <a:t> </a:t>
            </a:r>
            <a:r>
              <a:rPr lang="en-US" dirty="0" err="1"/>
              <a:t>առաջանալ</a:t>
            </a:r>
            <a:r>
              <a:rPr lang="en-US" dirty="0"/>
              <a:t> </a:t>
            </a:r>
            <a:r>
              <a:rPr lang="en-US" dirty="0" err="1"/>
              <a:t>տվյալ</a:t>
            </a:r>
            <a:r>
              <a:rPr lang="en-US" dirty="0"/>
              <a:t> </a:t>
            </a:r>
            <a:r>
              <a:rPr lang="en-US" dirty="0" err="1"/>
              <a:t>ծրագրի</a:t>
            </a:r>
            <a:r>
              <a:rPr lang="en-US" dirty="0"/>
              <a:t> </a:t>
            </a:r>
            <a:r>
              <a:rPr lang="en-US" dirty="0" err="1"/>
              <a:t>իրականացման</a:t>
            </a:r>
            <a:r>
              <a:rPr lang="en-US" dirty="0"/>
              <a:t> </a:t>
            </a:r>
            <a:r>
              <a:rPr lang="en-US" b="1" dirty="0" err="1"/>
              <a:t>ընթացքում</a:t>
            </a:r>
            <a:r>
              <a:rPr lang="en-US" b="1" dirty="0"/>
              <a:t> և </a:t>
            </a:r>
            <a:r>
              <a:rPr lang="en-US" b="1" dirty="0" err="1"/>
              <a:t>արդյունքում</a:t>
            </a:r>
            <a:r>
              <a:rPr lang="en-US" dirty="0"/>
              <a:t>։ </a:t>
            </a:r>
            <a:endParaRPr dirty="0"/>
          </a:p>
          <a:p>
            <a:pPr marL="0" lvl="0" indent="0" rtl="0">
              <a:spcBef>
                <a:spcPts val="1000"/>
              </a:spcBef>
              <a:spcAft>
                <a:spcPts val="0"/>
              </a:spcAft>
              <a:buNone/>
            </a:pPr>
            <a:r>
              <a:rPr lang="en-US" dirty="0" err="1"/>
              <a:t>Հայաստանում</a:t>
            </a:r>
            <a:r>
              <a:rPr lang="en-US" dirty="0"/>
              <a:t> </a:t>
            </a:r>
            <a:r>
              <a:rPr lang="en-US" dirty="0" err="1"/>
              <a:t>այդպիսի</a:t>
            </a:r>
            <a:r>
              <a:rPr lang="en-US" dirty="0"/>
              <a:t> </a:t>
            </a:r>
            <a:r>
              <a:rPr lang="en-US" dirty="0" err="1"/>
              <a:t>ծրագրերի</a:t>
            </a:r>
            <a:r>
              <a:rPr lang="en-US" dirty="0"/>
              <a:t> </a:t>
            </a:r>
            <a:r>
              <a:rPr lang="en-US" dirty="0" err="1"/>
              <a:t>բնապահպանական</a:t>
            </a:r>
            <a:r>
              <a:rPr lang="en-US" dirty="0"/>
              <a:t> </a:t>
            </a:r>
            <a:r>
              <a:rPr lang="en-US" b="1" dirty="0" err="1"/>
              <a:t>գնահատման</a:t>
            </a:r>
            <a:r>
              <a:rPr lang="en-US" b="1" dirty="0"/>
              <a:t> </a:t>
            </a:r>
            <a:r>
              <a:rPr lang="en-US" b="1" dirty="0" err="1"/>
              <a:t>գործընթացները</a:t>
            </a:r>
            <a:r>
              <a:rPr lang="en-US" dirty="0"/>
              <a:t> </a:t>
            </a:r>
            <a:r>
              <a:rPr lang="en-US" dirty="0" err="1"/>
              <a:t>կարգավորվում</a:t>
            </a:r>
            <a:r>
              <a:rPr lang="en-US" dirty="0"/>
              <a:t> </a:t>
            </a:r>
            <a:r>
              <a:rPr lang="en-US" dirty="0" err="1"/>
              <a:t>են</a:t>
            </a:r>
            <a:r>
              <a:rPr lang="en-US" dirty="0"/>
              <a:t> «</a:t>
            </a:r>
            <a:r>
              <a:rPr lang="en-US" dirty="0" err="1"/>
              <a:t>Շրջակա</a:t>
            </a:r>
            <a:r>
              <a:rPr lang="en-US" dirty="0"/>
              <a:t> </a:t>
            </a:r>
            <a:r>
              <a:rPr lang="en-US" dirty="0" err="1"/>
              <a:t>միջավայրի</a:t>
            </a:r>
            <a:r>
              <a:rPr lang="en-US" dirty="0"/>
              <a:t> </a:t>
            </a:r>
            <a:r>
              <a:rPr lang="en-US" dirty="0" err="1"/>
              <a:t>վրա</a:t>
            </a:r>
            <a:r>
              <a:rPr lang="en-US" dirty="0"/>
              <a:t> </a:t>
            </a:r>
            <a:r>
              <a:rPr lang="en-US" dirty="0" err="1"/>
              <a:t>ազդեցության</a:t>
            </a:r>
            <a:r>
              <a:rPr lang="en-US" dirty="0"/>
              <a:t> </a:t>
            </a:r>
            <a:r>
              <a:rPr lang="en-US" dirty="0" err="1"/>
              <a:t>գնահատման</a:t>
            </a:r>
            <a:r>
              <a:rPr lang="en-US" dirty="0"/>
              <a:t> </a:t>
            </a:r>
            <a:r>
              <a:rPr lang="en-US" dirty="0" err="1"/>
              <a:t>մասին</a:t>
            </a:r>
            <a:r>
              <a:rPr lang="en-US" dirty="0"/>
              <a:t>» ՀՀ </a:t>
            </a:r>
            <a:r>
              <a:rPr lang="en-US" dirty="0" err="1"/>
              <a:t>օրենքով</a:t>
            </a:r>
            <a:r>
              <a:rPr lang="en-US" dirty="0"/>
              <a:t> և </a:t>
            </a:r>
            <a:r>
              <a:rPr lang="en-US" dirty="0" err="1"/>
              <a:t>այլ</a:t>
            </a:r>
            <a:r>
              <a:rPr lang="en-US" dirty="0"/>
              <a:t> </a:t>
            </a:r>
            <a:r>
              <a:rPr lang="en-US" dirty="0" err="1"/>
              <a:t>իրավական</a:t>
            </a:r>
            <a:r>
              <a:rPr lang="en-US" dirty="0"/>
              <a:t> </a:t>
            </a:r>
            <a:r>
              <a:rPr lang="en-US" dirty="0" err="1"/>
              <a:t>ակտերով</a:t>
            </a:r>
            <a:endParaRPr dirty="0"/>
          </a:p>
        </p:txBody>
      </p:sp>
      <p:sp>
        <p:nvSpPr>
          <p:cNvPr id="2" name="Slide Number Placeholder 1">
            <a:extLst>
              <a:ext uri="{FF2B5EF4-FFF2-40B4-BE49-F238E27FC236}">
                <a16:creationId xmlns:a16="http://schemas.microsoft.com/office/drawing/2014/main" id="{7BE629E0-C659-435F-8918-BC3DD8D1DE8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1751744" y="365125"/>
            <a:ext cx="9602056" cy="1011612"/>
          </a:xfrm>
          <a:prstGeom prst="rect">
            <a:avLst/>
          </a:prstGeom>
        </p:spPr>
        <p:txBody>
          <a:bodyPr spcFirstLastPara="1" wrap="square" lIns="91425" tIns="91425" rIns="91425" bIns="91425" anchor="ctr" anchorCtr="0">
            <a:noAutofit/>
          </a:bodyPr>
          <a:lstStyle/>
          <a:p>
            <a:pPr marL="457200" lvl="0" indent="457200" rtl="0">
              <a:spcBef>
                <a:spcPts val="0"/>
              </a:spcBef>
              <a:spcAft>
                <a:spcPts val="0"/>
              </a:spcAft>
              <a:buNone/>
            </a:pPr>
            <a:r>
              <a:rPr lang="en-US" sz="2800" kern="1200" dirty="0" err="1">
                <a:solidFill>
                  <a:srgbClr val="5B9BD5">
                    <a:lumMod val="50000"/>
                  </a:srgbClr>
                </a:solidFill>
                <a:latin typeface="Franklin Gothic Medium Cond" panose="020B0606030402020204" pitchFamily="34" charset="0"/>
                <a:ea typeface="+mj-ea"/>
              </a:rPr>
              <a:t>Բն</a:t>
            </a:r>
            <a:r>
              <a:rPr lang="hy-AM" sz="2800" kern="1200" dirty="0">
                <a:solidFill>
                  <a:srgbClr val="5B9BD5">
                    <a:lumMod val="50000"/>
                  </a:srgbClr>
                </a:solidFill>
                <a:latin typeface="Franklin Gothic Medium Cond" panose="020B0606030402020204" pitchFamily="34" charset="0"/>
                <a:ea typeface="+mj-ea"/>
              </a:rPr>
              <a:t>ԱՊԱՀՊԱՆԱԿԱՆ ՌԻՍԿԵՐԻ ԴԻՏԱՐԿՈՒՄ</a:t>
            </a:r>
            <a:endParaRPr sz="2800" dirty="0"/>
          </a:p>
        </p:txBody>
      </p:sp>
      <p:sp>
        <p:nvSpPr>
          <p:cNvPr id="425" name="Shape 425"/>
          <p:cNvSpPr txBox="1">
            <a:spLocks noGrp="1"/>
          </p:cNvSpPr>
          <p:nvPr>
            <p:ph type="body" idx="1"/>
          </p:nvPr>
        </p:nvSpPr>
        <p:spPr>
          <a:xfrm>
            <a:off x="534256" y="1232900"/>
            <a:ext cx="10819544" cy="4943926"/>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SzPts val="2800"/>
              <a:buChar char="•"/>
            </a:pPr>
            <a:r>
              <a:rPr lang="en-US" dirty="0" err="1"/>
              <a:t>Շինարարության</a:t>
            </a:r>
            <a:r>
              <a:rPr lang="en-US" dirty="0"/>
              <a:t> </a:t>
            </a:r>
            <a:r>
              <a:rPr lang="en-US" dirty="0" err="1"/>
              <a:t>փուլում</a:t>
            </a:r>
            <a:endParaRPr lang="hy-AM" dirty="0"/>
          </a:p>
          <a:p>
            <a:pPr marL="457200" lvl="0" indent="-406400" rtl="0">
              <a:spcBef>
                <a:spcPts val="1000"/>
              </a:spcBef>
              <a:spcAft>
                <a:spcPts val="0"/>
              </a:spcAft>
              <a:buSzPts val="2800"/>
              <a:buChar char="•"/>
            </a:pPr>
            <a:r>
              <a:rPr lang="hy-AM" dirty="0"/>
              <a:t>Շահագործման փուլում</a:t>
            </a:r>
          </a:p>
          <a:p>
            <a:pPr marL="457200" lvl="0" indent="-406400" rtl="0">
              <a:spcBef>
                <a:spcPts val="1000"/>
              </a:spcBef>
              <a:spcAft>
                <a:spcPts val="0"/>
              </a:spcAft>
              <a:buSzPts val="2800"/>
              <a:buChar char="•"/>
            </a:pPr>
            <a:r>
              <a:rPr lang="hy-AM" dirty="0"/>
              <a:t>Կոնսերվացիայի փուլում </a:t>
            </a:r>
            <a:endParaRPr lang="en-US" dirty="0"/>
          </a:p>
          <a:p>
            <a:pPr marL="50800" lvl="0" indent="0" rtl="0">
              <a:spcBef>
                <a:spcPts val="0"/>
              </a:spcBef>
              <a:spcAft>
                <a:spcPts val="0"/>
              </a:spcAft>
              <a:buSzPts val="2800"/>
              <a:buNone/>
            </a:pPr>
            <a:endParaRPr lang="hy-AM" b="1" dirty="0"/>
          </a:p>
          <a:p>
            <a:pPr marL="50800" lvl="0" indent="0" rtl="0">
              <a:spcBef>
                <a:spcPts val="0"/>
              </a:spcBef>
              <a:spcAft>
                <a:spcPts val="0"/>
              </a:spcAft>
              <a:buSzPts val="2800"/>
              <a:buNone/>
            </a:pPr>
            <a:r>
              <a:rPr lang="hy-AM" b="1" dirty="0"/>
              <a:t> </a:t>
            </a:r>
            <a:endParaRPr dirty="0"/>
          </a:p>
        </p:txBody>
      </p:sp>
      <p:sp>
        <p:nvSpPr>
          <p:cNvPr id="2" name="Slide Number Placeholder 1">
            <a:extLst>
              <a:ext uri="{FF2B5EF4-FFF2-40B4-BE49-F238E27FC236}">
                <a16:creationId xmlns:a16="http://schemas.microsoft.com/office/drawing/2014/main" id="{56492503-5F7A-4998-8D11-7784B057163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2800" kern="1200" dirty="0" err="1">
                <a:solidFill>
                  <a:srgbClr val="5B9BD5">
                    <a:lumMod val="50000"/>
                  </a:srgbClr>
                </a:solidFill>
                <a:latin typeface="Franklin Gothic Medium Cond" panose="020B0606030402020204" pitchFamily="34" charset="0"/>
                <a:ea typeface="+mj-ea"/>
              </a:rPr>
              <a:t>Արդյունաբերական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մասշտաբի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արևային</a:t>
            </a:r>
            <a:r>
              <a:rPr lang="en-US" sz="2800" kern="1200" dirty="0">
                <a:solidFill>
                  <a:srgbClr val="5B9BD5">
                    <a:lumMod val="50000"/>
                  </a:srgbClr>
                </a:solidFill>
                <a:latin typeface="Franklin Gothic Medium Cond" panose="020B0606030402020204" pitchFamily="34" charset="0"/>
                <a:ea typeface="+mj-ea"/>
              </a:rPr>
              <a:t> ՖՎ </a:t>
            </a:r>
            <a:r>
              <a:rPr lang="en-US" sz="2800" kern="1200" dirty="0" err="1">
                <a:solidFill>
                  <a:srgbClr val="5B9BD5">
                    <a:lumMod val="50000"/>
                  </a:srgbClr>
                </a:solidFill>
                <a:latin typeface="Franklin Gothic Medium Cond" panose="020B0606030402020204" pitchFamily="34" charset="0"/>
                <a:ea typeface="+mj-ea"/>
              </a:rPr>
              <a:t>կայան</a:t>
            </a:r>
            <a:br>
              <a:rPr lang="hy-AM" sz="2800" kern="1200" dirty="0">
                <a:solidFill>
                  <a:srgbClr val="5B9BD5">
                    <a:lumMod val="50000"/>
                  </a:srgbClr>
                </a:solidFill>
                <a:latin typeface="Franklin Gothic Medium Cond" panose="020B0606030402020204" pitchFamily="34" charset="0"/>
                <a:ea typeface="+mj-ea"/>
              </a:rPr>
            </a:b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32" name="Shape 43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Ողողաշերտ տարածքներում </a:t>
            </a:r>
            <a:r>
              <a:rPr lang="en-US" b="1"/>
              <a:t>բուսականության մաքրումը</a:t>
            </a:r>
            <a:r>
              <a:rPr lang="en-US"/>
              <a:t> շինարարության ընթացքում կարող է մեծացնել ջրհավաք տարածքի </a:t>
            </a:r>
            <a:r>
              <a:rPr lang="en-US" b="1"/>
              <a:t>հեղեղման հավանականությունը</a:t>
            </a:r>
            <a:r>
              <a:rPr lang="en-US"/>
              <a:t>։</a:t>
            </a:r>
            <a:endParaRPr/>
          </a:p>
          <a:p>
            <a:pPr marL="457200" lvl="0" indent="-406400" rtl="0">
              <a:spcBef>
                <a:spcPts val="0"/>
              </a:spcBef>
              <a:spcAft>
                <a:spcPts val="0"/>
              </a:spcAft>
              <a:buSzPts val="2800"/>
              <a:buChar char="•"/>
            </a:pPr>
            <a:r>
              <a:rPr lang="en-US"/>
              <a:t>Հաղորդման ցանցերի տեղակայման հետևանքով խիստ տեղայնացված </a:t>
            </a:r>
            <a:r>
              <a:rPr lang="en-US" b="1"/>
              <a:t>երկրաբանական վնասներ</a:t>
            </a:r>
            <a:r>
              <a:rPr lang="en-US"/>
              <a:t>։</a:t>
            </a:r>
            <a:endParaRPr/>
          </a:p>
          <a:p>
            <a:pPr marL="457200" lvl="0" indent="-406400" rtl="0">
              <a:spcBef>
                <a:spcPts val="0"/>
              </a:spcBef>
              <a:spcAft>
                <a:spcPts val="0"/>
              </a:spcAft>
              <a:buSzPts val="2800"/>
              <a:buChar char="•"/>
            </a:pPr>
            <a:r>
              <a:rPr lang="en-US"/>
              <a:t>Էկոլոգիական ազդեցությունների ներուժ տեղական </a:t>
            </a:r>
            <a:r>
              <a:rPr lang="en-US" b="1"/>
              <a:t>ջրային մարմիններ</a:t>
            </a:r>
            <a:r>
              <a:rPr lang="en-US"/>
              <a:t>ի վրա՝ ի հետևանք հեղեղաջրերի ողողումներից առաջացած </a:t>
            </a:r>
            <a:r>
              <a:rPr lang="en-US" b="1"/>
              <a:t>նստվածքների</a:t>
            </a:r>
            <a:r>
              <a:rPr lang="en-US"/>
              <a:t>։</a:t>
            </a:r>
            <a:endParaRPr/>
          </a:p>
        </p:txBody>
      </p:sp>
      <p:sp>
        <p:nvSpPr>
          <p:cNvPr id="2" name="Slide Number Placeholder 1">
            <a:extLst>
              <a:ext uri="{FF2B5EF4-FFF2-40B4-BE49-F238E27FC236}">
                <a16:creationId xmlns:a16="http://schemas.microsoft.com/office/drawing/2014/main" id="{34C09C6A-8446-4F54-827D-E42F1ECB4EF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kern="1200" dirty="0" err="1">
                <a:solidFill>
                  <a:srgbClr val="5B9BD5">
                    <a:lumMod val="50000"/>
                  </a:srgbClr>
                </a:solidFill>
                <a:latin typeface="Franklin Gothic Medium Cond" panose="020B0606030402020204" pitchFamily="34" charset="0"/>
                <a:ea typeface="+mj-ea"/>
              </a:rPr>
              <a:t>Արդյունաբերական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մասշտաբի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արևային</a:t>
            </a:r>
            <a:r>
              <a:rPr lang="en-US" sz="2800" kern="1200" dirty="0">
                <a:solidFill>
                  <a:srgbClr val="5B9BD5">
                    <a:lumMod val="50000"/>
                  </a:srgbClr>
                </a:solidFill>
                <a:latin typeface="Franklin Gothic Medium Cond" panose="020B0606030402020204" pitchFamily="34" charset="0"/>
                <a:ea typeface="+mj-ea"/>
              </a:rPr>
              <a:t> ՖՎ </a:t>
            </a:r>
            <a:r>
              <a:rPr lang="en-US" sz="2800" kern="1200" dirty="0" err="1">
                <a:solidFill>
                  <a:srgbClr val="5B9BD5">
                    <a:lumMod val="50000"/>
                  </a:srgbClr>
                </a:solidFill>
                <a:latin typeface="Franklin Gothic Medium Cond" panose="020B0606030402020204" pitchFamily="34" charset="0"/>
                <a:ea typeface="+mj-ea"/>
              </a:rPr>
              <a:t>կայան</a:t>
            </a:r>
            <a:br>
              <a:rPr lang="hy-AM" sz="2800" kern="1200" dirty="0">
                <a:solidFill>
                  <a:srgbClr val="5B9BD5">
                    <a:lumMod val="50000"/>
                  </a:srgbClr>
                </a:solidFill>
                <a:latin typeface="Franklin Gothic Medium Cond" panose="020B0606030402020204" pitchFamily="34" charset="0"/>
                <a:ea typeface="+mj-ea"/>
              </a:rPr>
            </a:b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39" name="Shape 43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Զբաղեցված խոշոր հողամասերը կազդեն </a:t>
            </a:r>
            <a:r>
              <a:rPr lang="en-US" b="1"/>
              <a:t>լանդշաֆտի բնութագրի</a:t>
            </a:r>
            <a:r>
              <a:rPr lang="en-US"/>
              <a:t> վրա ընդարձակ տարածքներում։</a:t>
            </a:r>
            <a:endParaRPr/>
          </a:p>
          <a:p>
            <a:pPr marL="457200" lvl="0" indent="-406400" rtl="0">
              <a:spcBef>
                <a:spcPts val="0"/>
              </a:spcBef>
              <a:spcAft>
                <a:spcPts val="0"/>
              </a:spcAft>
              <a:buSzPts val="2800"/>
              <a:buChar char="•"/>
            </a:pPr>
            <a:r>
              <a:rPr lang="en-US"/>
              <a:t>Բնական միջավայրի </a:t>
            </a:r>
            <a:r>
              <a:rPr lang="en-US" b="1"/>
              <a:t>սահմանափակ վերաճի </a:t>
            </a:r>
            <a:r>
              <a:rPr lang="en-US"/>
              <a:t>հավանականություն՝ ՖՎ-երի ներկայության պատճառով։</a:t>
            </a:r>
            <a:endParaRPr/>
          </a:p>
          <a:p>
            <a:pPr marL="457200" lvl="0" indent="-406400" rtl="0">
              <a:spcBef>
                <a:spcPts val="0"/>
              </a:spcBef>
              <a:spcAft>
                <a:spcPts val="0"/>
              </a:spcAft>
              <a:buSzPts val="2800"/>
              <a:buChar char="•"/>
            </a:pPr>
            <a:r>
              <a:rPr lang="en-US"/>
              <a:t>Հողերի զբաղեցումը և ծածկումը ազդում են ցամաքային բուսա- և </a:t>
            </a:r>
            <a:r>
              <a:rPr lang="en-US" b="1"/>
              <a:t>կենդանատեսակների</a:t>
            </a:r>
            <a:r>
              <a:rPr lang="en-US"/>
              <a:t> վրա։</a:t>
            </a:r>
            <a:endParaRPr/>
          </a:p>
          <a:p>
            <a:pPr marL="457200" lvl="0" indent="-406400" rtl="0">
              <a:spcBef>
                <a:spcPts val="0"/>
              </a:spcBef>
              <a:spcAft>
                <a:spcPts val="0"/>
              </a:spcAft>
              <a:buSzPts val="2800"/>
              <a:buChar char="•"/>
            </a:pPr>
            <a:r>
              <a:rPr lang="en-US"/>
              <a:t>Չպահպանվող բնական միջավայրերի կորուստներ ծածկված հողատարածքների տեղերում կարող են հանգեցնել էկոհամակարգի </a:t>
            </a:r>
            <a:r>
              <a:rPr lang="en-US" b="1"/>
              <a:t>ծառայությունների</a:t>
            </a:r>
            <a:r>
              <a:rPr lang="en-US"/>
              <a:t> տեղայնացված </a:t>
            </a:r>
            <a:r>
              <a:rPr lang="en-US" b="1"/>
              <a:t>կրճատմանը</a:t>
            </a:r>
            <a:r>
              <a:rPr lang="en-US"/>
              <a:t>։</a:t>
            </a:r>
            <a:endParaRPr/>
          </a:p>
        </p:txBody>
      </p:sp>
      <p:sp>
        <p:nvSpPr>
          <p:cNvPr id="2" name="Slide Number Placeholder 1">
            <a:extLst>
              <a:ext uri="{FF2B5EF4-FFF2-40B4-BE49-F238E27FC236}">
                <a16:creationId xmlns:a16="http://schemas.microsoft.com/office/drawing/2014/main" id="{2ADA30B3-84DB-4BD2-AE71-97013CEB232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kern="1200" dirty="0" err="1">
                <a:solidFill>
                  <a:srgbClr val="5B9BD5">
                    <a:lumMod val="50000"/>
                  </a:srgbClr>
                </a:solidFill>
                <a:latin typeface="Franklin Gothic Medium Cond" panose="020B0606030402020204" pitchFamily="34" charset="0"/>
                <a:ea typeface="+mj-ea"/>
              </a:rPr>
              <a:t>Արդյունաբերական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մասշտաբի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արևային</a:t>
            </a:r>
            <a:r>
              <a:rPr lang="en-US" sz="2800" kern="1200" dirty="0">
                <a:solidFill>
                  <a:srgbClr val="5B9BD5">
                    <a:lumMod val="50000"/>
                  </a:srgbClr>
                </a:solidFill>
                <a:latin typeface="Franklin Gothic Medium Cond" panose="020B0606030402020204" pitchFamily="34" charset="0"/>
                <a:ea typeface="+mj-ea"/>
              </a:rPr>
              <a:t> ՖՎ </a:t>
            </a:r>
            <a:r>
              <a:rPr lang="en-US" sz="2800" kern="1200" dirty="0" err="1">
                <a:solidFill>
                  <a:srgbClr val="5B9BD5">
                    <a:lumMod val="50000"/>
                  </a:srgbClr>
                </a:solidFill>
                <a:latin typeface="Franklin Gothic Medium Cond" panose="020B0606030402020204" pitchFamily="34" charset="0"/>
                <a:ea typeface="+mj-ea"/>
              </a:rPr>
              <a:t>կայան</a:t>
            </a:r>
            <a:br>
              <a:rPr lang="hy-AM" sz="2800" kern="1200" dirty="0">
                <a:solidFill>
                  <a:srgbClr val="5B9BD5">
                    <a:lumMod val="50000"/>
                  </a:srgbClr>
                </a:solidFill>
                <a:latin typeface="Franklin Gothic Medium Cond" panose="020B0606030402020204" pitchFamily="34" charset="0"/>
                <a:ea typeface="+mj-ea"/>
              </a:rPr>
            </a:b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46" name="Shape 446"/>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Օգտակար գործողության ժամկետի </a:t>
            </a:r>
            <a:r>
              <a:rPr lang="en-US" b="1"/>
              <a:t>ավարտից</a:t>
            </a:r>
            <a:r>
              <a:rPr lang="en-US"/>
              <a:t> հետո արևային ՖՎ հանգույցների ոչնչացումը զգալի բնապահպանական հիմնահարց է՝ հիմնականում հանգույցներում առկա </a:t>
            </a:r>
            <a:r>
              <a:rPr lang="en-US" b="1"/>
              <a:t>թունավոր քիմիկատների</a:t>
            </a:r>
            <a:r>
              <a:rPr lang="en-US"/>
              <a:t> պատճառով։ </a:t>
            </a:r>
            <a:endParaRPr/>
          </a:p>
        </p:txBody>
      </p:sp>
      <p:sp>
        <p:nvSpPr>
          <p:cNvPr id="2" name="Slide Number Placeholder 1">
            <a:extLst>
              <a:ext uri="{FF2B5EF4-FFF2-40B4-BE49-F238E27FC236}">
                <a16:creationId xmlns:a16="http://schemas.microsoft.com/office/drawing/2014/main" id="{1B763FF3-96DD-45CD-B099-93AC07FB02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US" sz="2800" kern="1200" dirty="0" err="1">
                <a:solidFill>
                  <a:srgbClr val="5B9BD5">
                    <a:lumMod val="50000"/>
                  </a:srgbClr>
                </a:solidFill>
                <a:latin typeface="Franklin Gothic Medium Cond" panose="020B0606030402020204" pitchFamily="34" charset="0"/>
                <a:ea typeface="+mj-ea"/>
              </a:rPr>
              <a:t>Արդյունաբերական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մասշտաբի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արևային</a:t>
            </a:r>
            <a:r>
              <a:rPr lang="en-US" sz="2800" kern="1200" dirty="0">
                <a:solidFill>
                  <a:srgbClr val="5B9BD5">
                    <a:lumMod val="50000"/>
                  </a:srgbClr>
                </a:solidFill>
                <a:latin typeface="Franklin Gothic Medium Cond" panose="020B0606030402020204" pitchFamily="34" charset="0"/>
                <a:ea typeface="+mj-ea"/>
              </a:rPr>
              <a:t> ՖՎ </a:t>
            </a:r>
            <a:r>
              <a:rPr lang="en-US" sz="2800" kern="1200" dirty="0" err="1">
                <a:solidFill>
                  <a:srgbClr val="5B9BD5">
                    <a:lumMod val="50000"/>
                  </a:srgbClr>
                </a:solidFill>
                <a:latin typeface="Franklin Gothic Medium Cond" panose="020B0606030402020204" pitchFamily="34" charset="0"/>
                <a:ea typeface="+mj-ea"/>
              </a:rPr>
              <a:t>կայան</a:t>
            </a:r>
            <a:br>
              <a:rPr lang="hy-AM" sz="2800" kern="1200" dirty="0">
                <a:solidFill>
                  <a:srgbClr val="5B9BD5">
                    <a:lumMod val="50000"/>
                  </a:srgbClr>
                </a:solidFill>
                <a:latin typeface="Franklin Gothic Medium Cond" panose="020B0606030402020204" pitchFamily="34" charset="0"/>
                <a:ea typeface="+mj-ea"/>
              </a:rPr>
            </a:br>
            <a:r>
              <a:rPr lang="en-US" sz="2800" kern="1200" dirty="0" err="1">
                <a:solidFill>
                  <a:srgbClr val="5B9BD5">
                    <a:lumMod val="50000"/>
                  </a:srgbClr>
                </a:solidFill>
                <a:latin typeface="Franklin Gothic Medium Cond" panose="020B0606030402020204" pitchFamily="34" charset="0"/>
                <a:ea typeface="+mj-ea"/>
              </a:rPr>
              <a:t>Սոցիալական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53" name="Shape 453"/>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Քանի որ արևային ՖՎ-ը </a:t>
            </a:r>
            <a:r>
              <a:rPr lang="en-US" b="1"/>
              <a:t>նոր</a:t>
            </a:r>
            <a:r>
              <a:rPr lang="en-US"/>
              <a:t> տեխնոլոգիա է Հայաստանում, ապա հնարավոր է, որ տեխնոլոգիան կիրառելու համար զգացվի տեղական </a:t>
            </a:r>
            <a:r>
              <a:rPr lang="en-US" b="1"/>
              <a:t>աշխատուժի պակաս</a:t>
            </a:r>
            <a:r>
              <a:rPr lang="en-US"/>
              <a:t>:</a:t>
            </a:r>
            <a:endParaRPr/>
          </a:p>
          <a:p>
            <a:pPr marL="457200" lvl="0" indent="-406400" rtl="0">
              <a:spcBef>
                <a:spcPts val="0"/>
              </a:spcBef>
              <a:spcAft>
                <a:spcPts val="0"/>
              </a:spcAft>
              <a:buSzPts val="2800"/>
              <a:buChar char="•"/>
            </a:pPr>
            <a:r>
              <a:rPr lang="en-US"/>
              <a:t>Արևային ՖՎ կայանները ծածկում են </a:t>
            </a:r>
            <a:r>
              <a:rPr lang="en-US" b="1"/>
              <a:t>ընդարձակ</a:t>
            </a:r>
            <a:r>
              <a:rPr lang="en-US"/>
              <a:t> հողատարածքներ՝ իրենց արտադրած էներգիայի քանակի համեմատ։ Այսպիսով, խոշորամասշտաբ արեգակնային կայանը կազդի</a:t>
            </a:r>
            <a:r>
              <a:rPr lang="en-US" b="1"/>
              <a:t> լանդշաֆտի բնութագրի</a:t>
            </a:r>
            <a:r>
              <a:rPr lang="en-US"/>
              <a:t> վրա ընդարձակ տարածքներում:</a:t>
            </a:r>
            <a:endParaRPr/>
          </a:p>
          <a:p>
            <a:pPr marL="0" lvl="0" indent="0" rtl="0">
              <a:spcBef>
                <a:spcPts val="1000"/>
              </a:spcBef>
              <a:spcAft>
                <a:spcPts val="0"/>
              </a:spcAft>
              <a:buNone/>
            </a:pPr>
            <a:endParaRPr/>
          </a:p>
        </p:txBody>
      </p:sp>
      <p:sp>
        <p:nvSpPr>
          <p:cNvPr id="2" name="Slide Number Placeholder 1">
            <a:extLst>
              <a:ext uri="{FF2B5EF4-FFF2-40B4-BE49-F238E27FC236}">
                <a16:creationId xmlns:a16="http://schemas.microsoft.com/office/drawing/2014/main" id="{FA823EAB-8335-467D-8D8E-3E8C58005D8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8200" y="365125"/>
            <a:ext cx="10515600" cy="862637"/>
          </a:xfrm>
          <a:prstGeom prst="rect">
            <a:avLst/>
          </a:prstGeom>
        </p:spPr>
        <p:txBody>
          <a:bodyPr spcFirstLastPara="1" wrap="square" lIns="91425" tIns="91425" rIns="91425" bIns="91425" anchor="ctr" anchorCtr="0">
            <a:noAutofit/>
          </a:bodyPr>
          <a:lstStyle/>
          <a:p>
            <a:pPr algn="ctr">
              <a:lnSpc>
                <a:spcPct val="100000"/>
              </a:lnSpc>
              <a:buClr>
                <a:srgbClr val="000000"/>
              </a:buClr>
            </a:pPr>
            <a:r>
              <a:rPr lang="en-US" sz="2800" dirty="0">
                <a:solidFill>
                  <a:schemeClr val="accent1">
                    <a:lumMod val="50000"/>
                  </a:schemeClr>
                </a:solidFill>
                <a:sym typeface="Arial"/>
              </a:rPr>
              <a:t>ՀՀ </a:t>
            </a:r>
            <a:r>
              <a:rPr lang="hy-AM" sz="2800" dirty="0">
                <a:solidFill>
                  <a:schemeClr val="accent1">
                    <a:lumMod val="50000"/>
                  </a:schemeClr>
                </a:solidFill>
                <a:sym typeface="Arial"/>
              </a:rPr>
              <a:t>էՆԵՐԳԵՏԻԿ ՀԱՄԱԿԱՐԳ</a:t>
            </a:r>
            <a:r>
              <a:rPr lang="en-US" sz="2800" dirty="0">
                <a:solidFill>
                  <a:schemeClr val="accent1">
                    <a:lumMod val="50000"/>
                  </a:schemeClr>
                </a:solidFill>
                <a:sym typeface="Arial"/>
              </a:rPr>
              <a:t>`</a:t>
            </a:r>
            <a:r>
              <a:rPr lang="hy-AM" sz="2800" dirty="0">
                <a:solidFill>
                  <a:schemeClr val="accent1">
                    <a:lumMod val="50000"/>
                  </a:schemeClr>
                </a:solidFill>
                <a:sym typeface="Arial"/>
              </a:rPr>
              <a:t> ԲՆԱԿԱՆ ԳԱԶ</a:t>
            </a:r>
            <a:endParaRPr sz="2800" dirty="0">
              <a:solidFill>
                <a:schemeClr val="accent1">
                  <a:lumMod val="50000"/>
                </a:schemeClr>
              </a:solidFill>
              <a:sym typeface="Arial"/>
            </a:endParaRPr>
          </a:p>
        </p:txBody>
      </p:sp>
      <p:sp>
        <p:nvSpPr>
          <p:cNvPr id="159" name="Shape 159"/>
          <p:cNvSpPr txBox="1">
            <a:spLocks noGrp="1"/>
          </p:cNvSpPr>
          <p:nvPr>
            <p:ph type="body" idx="1"/>
          </p:nvPr>
        </p:nvSpPr>
        <p:spPr>
          <a:xfrm>
            <a:off x="549667" y="1279133"/>
            <a:ext cx="10804133" cy="5306602"/>
          </a:xfrm>
          <a:prstGeom prst="rect">
            <a:avLst/>
          </a:prstGeom>
        </p:spPr>
        <p:txBody>
          <a:bodyPr spcFirstLastPara="1" wrap="square" lIns="91425" tIns="91425" rIns="91425" bIns="91425" anchor="ctr" anchorCtr="0">
            <a:noAutofit/>
          </a:bodyPr>
          <a:lstStyle/>
          <a:p>
            <a:pPr marL="0" lvl="0" indent="0">
              <a:spcBef>
                <a:spcPts val="1000"/>
              </a:spcBef>
              <a:spcAft>
                <a:spcPts val="0"/>
              </a:spcAft>
              <a:buNone/>
            </a:pPr>
            <a:r>
              <a:rPr lang="en-US" dirty="0" err="1"/>
              <a:t>Հայաստանում</a:t>
            </a:r>
            <a:r>
              <a:rPr lang="en-US" dirty="0"/>
              <a:t> </a:t>
            </a:r>
            <a:r>
              <a:rPr lang="en-US" dirty="0" err="1"/>
              <a:t>ճանապարհային</a:t>
            </a:r>
            <a:r>
              <a:rPr lang="en-US" dirty="0"/>
              <a:t> </a:t>
            </a:r>
            <a:r>
              <a:rPr lang="en-US" b="1" dirty="0" err="1"/>
              <a:t>տրանսպորտի</a:t>
            </a:r>
            <a:r>
              <a:rPr lang="en-US" b="1" dirty="0"/>
              <a:t> </a:t>
            </a:r>
            <a:r>
              <a:rPr lang="en-US" b="1" dirty="0" err="1"/>
              <a:t>մեծ</a:t>
            </a:r>
            <a:r>
              <a:rPr lang="en-US" dirty="0"/>
              <a:t> </a:t>
            </a:r>
            <a:r>
              <a:rPr lang="en-US" dirty="0" err="1"/>
              <a:t>մասը</a:t>
            </a:r>
            <a:r>
              <a:rPr lang="en-US" dirty="0"/>
              <a:t> </a:t>
            </a:r>
            <a:r>
              <a:rPr lang="en-US" dirty="0" err="1"/>
              <a:t>շահագործվում</a:t>
            </a:r>
            <a:r>
              <a:rPr lang="en-US" dirty="0"/>
              <a:t> է </a:t>
            </a:r>
            <a:r>
              <a:rPr lang="en-US" dirty="0" err="1"/>
              <a:t>բնական</a:t>
            </a:r>
            <a:r>
              <a:rPr lang="en-US" dirty="0"/>
              <a:t> </a:t>
            </a:r>
            <a:r>
              <a:rPr lang="en-US" dirty="0" err="1"/>
              <a:t>գազով</a:t>
            </a:r>
            <a:r>
              <a:rPr lang="en-US" dirty="0"/>
              <a:t>, </a:t>
            </a:r>
            <a:r>
              <a:rPr lang="en-US" dirty="0" err="1"/>
              <a:t>քանի</a:t>
            </a:r>
            <a:r>
              <a:rPr lang="en-US" dirty="0"/>
              <a:t> </a:t>
            </a:r>
            <a:r>
              <a:rPr lang="en-US" dirty="0" err="1"/>
              <a:t>որ</a:t>
            </a:r>
            <a:r>
              <a:rPr lang="en-US" dirty="0"/>
              <a:t> </a:t>
            </a:r>
            <a:r>
              <a:rPr lang="en-US" dirty="0" err="1"/>
              <a:t>այն</a:t>
            </a:r>
            <a:r>
              <a:rPr lang="en-US" dirty="0"/>
              <a:t> </a:t>
            </a:r>
            <a:r>
              <a:rPr lang="en-US" dirty="0" err="1"/>
              <a:t>առավել</a:t>
            </a:r>
            <a:r>
              <a:rPr lang="en-US" dirty="0"/>
              <a:t> </a:t>
            </a:r>
            <a:r>
              <a:rPr lang="en-US" b="1" dirty="0" err="1"/>
              <a:t>մատչելի</a:t>
            </a:r>
            <a:r>
              <a:rPr lang="en-US" dirty="0"/>
              <a:t> է: </a:t>
            </a:r>
            <a:endParaRPr dirty="0"/>
          </a:p>
          <a:p>
            <a:pPr marL="457200" lvl="0" indent="-406400" rtl="0">
              <a:spcBef>
                <a:spcPts val="1000"/>
              </a:spcBef>
              <a:spcAft>
                <a:spcPts val="0"/>
              </a:spcAft>
              <a:buSzPts val="2800"/>
              <a:buChar char="•"/>
            </a:pPr>
            <a:r>
              <a:rPr lang="en-US" dirty="0" err="1"/>
              <a:t>Բնական</a:t>
            </a:r>
            <a:r>
              <a:rPr lang="en-US" dirty="0"/>
              <a:t> </a:t>
            </a:r>
            <a:r>
              <a:rPr lang="hy-AM" dirty="0"/>
              <a:t>գ</a:t>
            </a:r>
            <a:r>
              <a:rPr lang="en-US" dirty="0" err="1"/>
              <a:t>ազով</a:t>
            </a:r>
            <a:r>
              <a:rPr lang="en-US" dirty="0"/>
              <a:t> </a:t>
            </a:r>
            <a:r>
              <a:rPr lang="en-US" dirty="0" err="1"/>
              <a:t>շահագործվող</a:t>
            </a:r>
            <a:r>
              <a:rPr lang="en-US" dirty="0"/>
              <a:t> </a:t>
            </a:r>
            <a:r>
              <a:rPr lang="en-US" dirty="0" err="1"/>
              <a:t>մեքենան</a:t>
            </a:r>
            <a:r>
              <a:rPr lang="en-US" dirty="0"/>
              <a:t> </a:t>
            </a:r>
            <a:r>
              <a:rPr lang="en-US" b="1" dirty="0"/>
              <a:t>5 </a:t>
            </a:r>
            <a:r>
              <a:rPr lang="en-US" b="1" dirty="0" err="1"/>
              <a:t>անգամ</a:t>
            </a:r>
            <a:r>
              <a:rPr lang="en-US" dirty="0"/>
              <a:t> </a:t>
            </a:r>
            <a:r>
              <a:rPr lang="en-US" dirty="0" err="1"/>
              <a:t>ավելի</a:t>
            </a:r>
            <a:r>
              <a:rPr lang="en-US" dirty="0"/>
              <a:t> </a:t>
            </a:r>
            <a:r>
              <a:rPr lang="en-US" dirty="0" err="1"/>
              <a:t>քիչ</a:t>
            </a:r>
            <a:r>
              <a:rPr lang="en-US" dirty="0"/>
              <a:t> </a:t>
            </a:r>
            <a:r>
              <a:rPr lang="en-US" dirty="0" err="1"/>
              <a:t>վնասակար</a:t>
            </a:r>
            <a:r>
              <a:rPr lang="en-US" dirty="0"/>
              <a:t> </a:t>
            </a:r>
            <a:r>
              <a:rPr lang="en-US" dirty="0" err="1"/>
              <a:t>նյութեր</a:t>
            </a:r>
            <a:r>
              <a:rPr lang="en-US" dirty="0"/>
              <a:t> է </a:t>
            </a:r>
            <a:r>
              <a:rPr lang="en-US" dirty="0" err="1"/>
              <a:t>արտանետում</a:t>
            </a:r>
            <a:endParaRPr dirty="0"/>
          </a:p>
          <a:p>
            <a:pPr marL="457200" lvl="0" indent="-406400" rtl="0">
              <a:spcBef>
                <a:spcPts val="0"/>
              </a:spcBef>
              <a:spcAft>
                <a:spcPts val="0"/>
              </a:spcAft>
              <a:buSzPts val="2800"/>
              <a:buChar char="•"/>
            </a:pPr>
            <a:r>
              <a:rPr lang="en-US" dirty="0" err="1"/>
              <a:t>Հայաստանում</a:t>
            </a:r>
            <a:r>
              <a:rPr lang="en-US" dirty="0"/>
              <a:t> </a:t>
            </a:r>
            <a:r>
              <a:rPr lang="en-US" dirty="0" err="1"/>
              <a:t>շահագործվում</a:t>
            </a:r>
            <a:r>
              <a:rPr lang="en-US" dirty="0"/>
              <a:t> է </a:t>
            </a:r>
            <a:r>
              <a:rPr lang="en-US" dirty="0" err="1"/>
              <a:t>մոտ</a:t>
            </a:r>
            <a:r>
              <a:rPr lang="en-US" dirty="0"/>
              <a:t> </a:t>
            </a:r>
            <a:r>
              <a:rPr lang="en-US" b="1" dirty="0"/>
              <a:t>335 ԱԳԼՃԿ</a:t>
            </a:r>
            <a:endParaRPr b="1" dirty="0"/>
          </a:p>
          <a:p>
            <a:pPr marL="457200" lvl="0" indent="-406400" rtl="0">
              <a:spcBef>
                <a:spcPts val="0"/>
              </a:spcBef>
              <a:spcAft>
                <a:spcPts val="0"/>
              </a:spcAft>
              <a:buSzPts val="2800"/>
              <a:buChar char="•"/>
            </a:pPr>
            <a:r>
              <a:rPr lang="en-US" dirty="0"/>
              <a:t>ԱԳԼՃԿ </a:t>
            </a:r>
            <a:r>
              <a:rPr lang="en-US" dirty="0" err="1"/>
              <a:t>սպառված</a:t>
            </a:r>
            <a:r>
              <a:rPr lang="en-US" dirty="0"/>
              <a:t> </a:t>
            </a:r>
            <a:r>
              <a:rPr lang="en-US" dirty="0" err="1"/>
              <a:t>գազի</a:t>
            </a:r>
            <a:r>
              <a:rPr lang="en-US" dirty="0"/>
              <a:t> </a:t>
            </a:r>
            <a:r>
              <a:rPr lang="en-US" dirty="0" err="1"/>
              <a:t>ծավալը</a:t>
            </a:r>
            <a:r>
              <a:rPr lang="en-US" dirty="0"/>
              <a:t> </a:t>
            </a:r>
            <a:r>
              <a:rPr lang="en-US" dirty="0" err="1"/>
              <a:t>կազմում</a:t>
            </a:r>
            <a:r>
              <a:rPr lang="en-US" dirty="0"/>
              <a:t> է </a:t>
            </a:r>
            <a:r>
              <a:rPr lang="en-US" dirty="0" err="1"/>
              <a:t>մոտ</a:t>
            </a:r>
            <a:r>
              <a:rPr lang="en-US" dirty="0"/>
              <a:t> </a:t>
            </a:r>
            <a:r>
              <a:rPr lang="en-US" b="1" dirty="0"/>
              <a:t>455 </a:t>
            </a:r>
            <a:r>
              <a:rPr lang="en-US" b="1" dirty="0" err="1"/>
              <a:t>մլն</a:t>
            </a:r>
            <a:r>
              <a:rPr lang="en-US" b="1" dirty="0"/>
              <a:t> </a:t>
            </a:r>
            <a:r>
              <a:rPr lang="en-US" b="1" dirty="0" err="1"/>
              <a:t>խմ</a:t>
            </a:r>
            <a:r>
              <a:rPr lang="en-US" dirty="0"/>
              <a:t>:</a:t>
            </a:r>
            <a:endParaRPr dirty="0"/>
          </a:p>
          <a:p>
            <a:pPr marL="457200" lvl="0" indent="-406400" rtl="0">
              <a:spcBef>
                <a:spcPts val="0"/>
              </a:spcBef>
              <a:spcAft>
                <a:spcPts val="0"/>
              </a:spcAft>
              <a:buSzPts val="2800"/>
              <a:buChar char="•"/>
            </a:pPr>
            <a:r>
              <a:rPr lang="en-US" dirty="0" err="1"/>
              <a:t>Տրանսպորտային</a:t>
            </a:r>
            <a:r>
              <a:rPr lang="en-US" dirty="0"/>
              <a:t> </a:t>
            </a:r>
            <a:r>
              <a:rPr lang="en-US" dirty="0" err="1"/>
              <a:t>ոլորտը</a:t>
            </a:r>
            <a:r>
              <a:rPr lang="en-US" dirty="0"/>
              <a:t> </a:t>
            </a:r>
            <a:r>
              <a:rPr lang="en-US" dirty="0" err="1"/>
              <a:t>ծախսում</a:t>
            </a:r>
            <a:r>
              <a:rPr lang="en-US" dirty="0"/>
              <a:t> է </a:t>
            </a:r>
            <a:r>
              <a:rPr lang="en-US" dirty="0" err="1"/>
              <a:t>բնական</a:t>
            </a:r>
            <a:r>
              <a:rPr lang="en-US" dirty="0"/>
              <a:t> </a:t>
            </a:r>
            <a:r>
              <a:rPr lang="en-US" dirty="0" err="1"/>
              <a:t>գազի</a:t>
            </a:r>
            <a:r>
              <a:rPr lang="en-US" dirty="0"/>
              <a:t> 22%-ը</a:t>
            </a:r>
            <a:endParaRPr dirty="0"/>
          </a:p>
          <a:p>
            <a:pPr marL="457200" lvl="0" indent="-406400" rtl="0">
              <a:spcBef>
                <a:spcPts val="0"/>
              </a:spcBef>
              <a:spcAft>
                <a:spcPts val="0"/>
              </a:spcAft>
              <a:buSzPts val="2800"/>
              <a:buChar char="•"/>
            </a:pPr>
            <a:r>
              <a:rPr lang="en-US" dirty="0" err="1"/>
              <a:t>Արդյունաբերությունը</a:t>
            </a:r>
            <a:r>
              <a:rPr lang="en-US" dirty="0"/>
              <a:t>՝ 18%-ը</a:t>
            </a:r>
            <a:endParaRPr dirty="0"/>
          </a:p>
          <a:p>
            <a:pPr marL="457200" lvl="0" indent="-406400">
              <a:spcBef>
                <a:spcPts val="0"/>
              </a:spcBef>
              <a:spcAft>
                <a:spcPts val="0"/>
              </a:spcAft>
              <a:buSzPts val="2800"/>
              <a:buChar char="•"/>
            </a:pPr>
            <a:r>
              <a:rPr lang="en-US" dirty="0" err="1"/>
              <a:t>Ամենամեծ</a:t>
            </a:r>
            <a:r>
              <a:rPr lang="en-US" dirty="0"/>
              <a:t> </a:t>
            </a:r>
            <a:r>
              <a:rPr lang="en-US" dirty="0" err="1"/>
              <a:t>բնական</a:t>
            </a:r>
            <a:r>
              <a:rPr lang="en-US" dirty="0"/>
              <a:t> </a:t>
            </a:r>
            <a:r>
              <a:rPr lang="en-US" dirty="0" err="1"/>
              <a:t>գազի</a:t>
            </a:r>
            <a:r>
              <a:rPr lang="en-US" dirty="0"/>
              <a:t> </a:t>
            </a:r>
            <a:r>
              <a:rPr lang="hy-AM" dirty="0"/>
              <a:t>սպառողը</a:t>
            </a:r>
            <a:r>
              <a:rPr lang="en-US" dirty="0"/>
              <a:t> </a:t>
            </a:r>
            <a:r>
              <a:rPr lang="en-US" b="1" dirty="0" err="1"/>
              <a:t>բնակչությունն</a:t>
            </a:r>
            <a:r>
              <a:rPr lang="en-US" b="1" dirty="0"/>
              <a:t> է</a:t>
            </a:r>
            <a:endParaRPr b="1" dirty="0"/>
          </a:p>
        </p:txBody>
      </p:sp>
      <p:sp>
        <p:nvSpPr>
          <p:cNvPr id="2" name="Slide Number Placeholder 1">
            <a:extLst>
              <a:ext uri="{FF2B5EF4-FFF2-40B4-BE49-F238E27FC236}">
                <a16:creationId xmlns:a16="http://schemas.microsoft.com/office/drawing/2014/main" id="{F2F3A046-9CF6-466C-B258-C360E6F75E3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007633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kern="1200" dirty="0" err="1">
                <a:solidFill>
                  <a:srgbClr val="5B9BD5">
                    <a:lumMod val="50000"/>
                  </a:srgbClr>
                </a:solidFill>
                <a:latin typeface="Franklin Gothic Medium Cond" panose="020B0606030402020204" pitchFamily="34" charset="0"/>
                <a:ea typeface="+mj-ea"/>
              </a:rPr>
              <a:t>Արդյունաբերական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մասշտաբի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արևային</a:t>
            </a:r>
            <a:r>
              <a:rPr lang="en-US" sz="2800" kern="1200" dirty="0">
                <a:solidFill>
                  <a:srgbClr val="5B9BD5">
                    <a:lumMod val="50000"/>
                  </a:srgbClr>
                </a:solidFill>
                <a:latin typeface="Franklin Gothic Medium Cond" panose="020B0606030402020204" pitchFamily="34" charset="0"/>
                <a:ea typeface="+mj-ea"/>
              </a:rPr>
              <a:t> ՖՎ </a:t>
            </a:r>
            <a:r>
              <a:rPr lang="en-US" sz="2800" kern="1200" dirty="0" err="1">
                <a:solidFill>
                  <a:srgbClr val="5B9BD5">
                    <a:lumMod val="50000"/>
                  </a:srgbClr>
                </a:solidFill>
                <a:latin typeface="Franklin Gothic Medium Cond" panose="020B0606030402020204" pitchFamily="34" charset="0"/>
                <a:ea typeface="+mj-ea"/>
              </a:rPr>
              <a:t>կայան</a:t>
            </a:r>
            <a:br>
              <a:rPr lang="hy-AM" sz="2800" kern="1200" dirty="0">
                <a:solidFill>
                  <a:srgbClr val="5B9BD5">
                    <a:lumMod val="50000"/>
                  </a:srgbClr>
                </a:solidFill>
                <a:latin typeface="Franklin Gothic Medium Cond" panose="020B0606030402020204" pitchFamily="34" charset="0"/>
                <a:ea typeface="+mj-ea"/>
              </a:rPr>
            </a:br>
            <a:r>
              <a:rPr lang="en-US" sz="2800" kern="1200" dirty="0" err="1">
                <a:solidFill>
                  <a:srgbClr val="5B9BD5">
                    <a:lumMod val="50000"/>
                  </a:srgbClr>
                </a:solidFill>
                <a:latin typeface="Franklin Gothic Medium Cond" panose="020B0606030402020204" pitchFamily="34" charset="0"/>
                <a:ea typeface="+mj-ea"/>
              </a:rPr>
              <a:t>Սոցիալական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60" name="Shape 460"/>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SzPts val="2800"/>
              <a:buChar char="•"/>
            </a:pPr>
            <a:r>
              <a:rPr lang="en-US"/>
              <a:t>Հավանական </a:t>
            </a:r>
            <a:r>
              <a:rPr lang="en-US" b="1"/>
              <a:t>խաթարումներ</a:t>
            </a:r>
            <a:r>
              <a:rPr lang="en-US"/>
              <a:t> շինարարության ընթացքում առաջացած աղմուկի և փոշու հետևանքով, օրինակ, գործարկման </a:t>
            </a:r>
            <a:r>
              <a:rPr lang="en-US" b="1"/>
              <a:t>աղմուկ</a:t>
            </a:r>
            <a:r>
              <a:rPr lang="en-US"/>
              <a:t> և տատանումներ:</a:t>
            </a:r>
            <a:endParaRPr/>
          </a:p>
          <a:p>
            <a:pPr marL="457200" lvl="0" indent="-406400" rtl="0">
              <a:spcBef>
                <a:spcPts val="0"/>
              </a:spcBef>
              <a:spcAft>
                <a:spcPts val="0"/>
              </a:spcAft>
              <a:buSzPts val="2800"/>
              <a:buChar char="•"/>
            </a:pPr>
            <a:r>
              <a:rPr lang="en-US"/>
              <a:t>Եթե կայանը կառուցված է մի վայրում, որտեղ կա հողի այլ </a:t>
            </a:r>
            <a:r>
              <a:rPr lang="en-US" b="1"/>
              <a:t>գործածությունների </a:t>
            </a:r>
            <a:r>
              <a:rPr lang="en-US"/>
              <a:t>ներուժ:</a:t>
            </a:r>
            <a:endParaRPr/>
          </a:p>
          <a:p>
            <a:pPr marL="457200" lvl="0" indent="-406400" rtl="0">
              <a:spcBef>
                <a:spcPts val="0"/>
              </a:spcBef>
              <a:spcAft>
                <a:spcPts val="0"/>
              </a:spcAft>
              <a:buSzPts val="2800"/>
              <a:buChar char="•"/>
            </a:pPr>
            <a:r>
              <a:rPr lang="en-US"/>
              <a:t>Նախագծի տեղանքի մոտակայքում իրականացվող շինարարության ընթացքում մարդկանց և սարքավորումների </a:t>
            </a:r>
            <a:r>
              <a:rPr lang="en-US" b="1"/>
              <a:t>փոխադրումը </a:t>
            </a:r>
            <a:r>
              <a:rPr lang="en-US"/>
              <a:t>կարող է ազդել երթևեկության օրինաչափությունների վրա:</a:t>
            </a:r>
            <a:endParaRPr/>
          </a:p>
        </p:txBody>
      </p:sp>
      <p:sp>
        <p:nvSpPr>
          <p:cNvPr id="2" name="Slide Number Placeholder 1">
            <a:extLst>
              <a:ext uri="{FF2B5EF4-FFF2-40B4-BE49-F238E27FC236}">
                <a16:creationId xmlns:a16="http://schemas.microsoft.com/office/drawing/2014/main" id="{C934F605-3D1A-4116-968C-13D083018F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2800" kern="1200" dirty="0" err="1">
                <a:solidFill>
                  <a:srgbClr val="5B9BD5">
                    <a:lumMod val="50000"/>
                  </a:srgbClr>
                </a:solidFill>
                <a:latin typeface="Franklin Gothic Medium Cond" panose="020B0606030402020204" pitchFamily="34" charset="0"/>
                <a:ea typeface="+mj-ea"/>
              </a:rPr>
              <a:t>Երկրաջերմային</a:t>
            </a:r>
            <a:r>
              <a:rPr lang="en-US" sz="2800" kern="1200" dirty="0">
                <a:solidFill>
                  <a:srgbClr val="5B9BD5">
                    <a:lumMod val="50000"/>
                  </a:srgbClr>
                </a:solidFill>
                <a:latin typeface="Franklin Gothic Medium Cond" panose="020B0606030402020204" pitchFamily="34" charset="0"/>
                <a:ea typeface="+mj-ea"/>
              </a:rPr>
              <a:t> </a:t>
            </a:r>
            <a:r>
              <a:rPr lang="hy-AM" sz="2800" kern="1200" dirty="0">
                <a:solidFill>
                  <a:srgbClr val="5B9BD5">
                    <a:lumMod val="50000"/>
                  </a:srgbClr>
                </a:solidFill>
                <a:latin typeface="Franklin Gothic Medium Cond" panose="020B0606030402020204" pitchFamily="34" charset="0"/>
                <a:ea typeface="+mj-ea"/>
              </a:rPr>
              <a:t>կ</a:t>
            </a:r>
            <a:r>
              <a:rPr lang="en-US" sz="2800" kern="1200" dirty="0" err="1">
                <a:solidFill>
                  <a:srgbClr val="5B9BD5">
                    <a:lumMod val="50000"/>
                  </a:srgbClr>
                </a:solidFill>
                <a:latin typeface="Franklin Gothic Medium Cond" panose="020B0606030402020204" pitchFamily="34" charset="0"/>
                <a:ea typeface="+mj-ea"/>
              </a:rPr>
              <a:t>այան</a:t>
            </a:r>
            <a:r>
              <a:rPr lang="en-US" sz="2800" kern="1200" dirty="0">
                <a:solidFill>
                  <a:srgbClr val="5B9BD5">
                    <a:lumMod val="50000"/>
                  </a:srgbClr>
                </a:solidFill>
                <a:latin typeface="Franklin Gothic Medium Cond" panose="020B0606030402020204" pitchFamily="34" charset="0"/>
                <a:ea typeface="+mj-ea"/>
              </a:rPr>
              <a:t> </a:t>
            </a:r>
            <a:r>
              <a:rPr lang="hy-AM"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67" name="Shape 46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Հողի նստում, ապարների </a:t>
            </a:r>
            <a:r>
              <a:rPr lang="en-US" b="1"/>
              <a:t>սեղմում</a:t>
            </a:r>
            <a:r>
              <a:rPr lang="en-US"/>
              <a:t>-խտացում։</a:t>
            </a:r>
            <a:endParaRPr/>
          </a:p>
          <a:p>
            <a:pPr marL="457200" lvl="0" indent="-406400" rtl="0">
              <a:spcBef>
                <a:spcPts val="0"/>
              </a:spcBef>
              <a:spcAft>
                <a:spcPts val="0"/>
              </a:spcAft>
              <a:buSzPts val="2800"/>
              <a:buChar char="•"/>
            </a:pPr>
            <a:r>
              <a:rPr lang="en-US" b="1"/>
              <a:t>Միկրոսեյսմիկ</a:t>
            </a:r>
            <a:r>
              <a:rPr lang="en-US"/>
              <a:t> ակտիվության բարձրացում տեղական տարածքի մոտակայքում։</a:t>
            </a:r>
            <a:endParaRPr/>
          </a:p>
          <a:p>
            <a:pPr marL="457200" lvl="0" indent="-406400" rtl="0">
              <a:spcBef>
                <a:spcPts val="0"/>
              </a:spcBef>
              <a:spcAft>
                <a:spcPts val="0"/>
              </a:spcAft>
              <a:buSzPts val="2800"/>
              <a:buChar char="•"/>
            </a:pPr>
            <a:r>
              <a:rPr lang="en-US" b="1"/>
              <a:t>Ստորգետնյա ջրերի</a:t>
            </a:r>
            <a:r>
              <a:rPr lang="en-US"/>
              <a:t> փոփոխված վերահոսքի/արտահոսքի ռեժիմ։</a:t>
            </a:r>
            <a:endParaRPr/>
          </a:p>
          <a:p>
            <a:pPr marL="457200" lvl="0" indent="-406400" rtl="0">
              <a:spcBef>
                <a:spcPts val="0"/>
              </a:spcBef>
              <a:spcAft>
                <a:spcPts val="0"/>
              </a:spcAft>
              <a:buSzPts val="2800"/>
              <a:buChar char="•"/>
            </a:pPr>
            <a:r>
              <a:rPr lang="en-US"/>
              <a:t>Գործառնությունների ընթացքում </a:t>
            </a:r>
            <a:r>
              <a:rPr lang="en-US" b="1"/>
              <a:t>ջրի օգտագործում</a:t>
            </a:r>
            <a:r>
              <a:rPr lang="en-US"/>
              <a:t>, որը պատճառ է դառնում մակերևութային ջրերի արտուղղման։</a:t>
            </a:r>
            <a:endParaRPr/>
          </a:p>
          <a:p>
            <a:pPr marL="457200" lvl="0" indent="-406400">
              <a:spcBef>
                <a:spcPts val="0"/>
              </a:spcBef>
              <a:spcAft>
                <a:spcPts val="0"/>
              </a:spcAft>
              <a:buSzPts val="2800"/>
              <a:buChar char="•"/>
            </a:pPr>
            <a:r>
              <a:rPr lang="en-US" b="1"/>
              <a:t>Աղտոտիչների ներթափանցում</a:t>
            </a:r>
            <a:r>
              <a:rPr lang="en-US"/>
              <a:t> ստորգետնյա ջրերի մեջ շինարարության և գործարկման ընթացքում։</a:t>
            </a:r>
            <a:endParaRPr/>
          </a:p>
        </p:txBody>
      </p:sp>
      <p:sp>
        <p:nvSpPr>
          <p:cNvPr id="2" name="Slide Number Placeholder 1">
            <a:extLst>
              <a:ext uri="{FF2B5EF4-FFF2-40B4-BE49-F238E27FC236}">
                <a16:creationId xmlns:a16="http://schemas.microsoft.com/office/drawing/2014/main" id="{BB9FEA5D-E98D-4316-8D91-B252E7E9879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kern="1200" dirty="0" err="1">
                <a:solidFill>
                  <a:srgbClr val="5B9BD5">
                    <a:lumMod val="50000"/>
                  </a:srgbClr>
                </a:solidFill>
                <a:latin typeface="Franklin Gothic Medium Cond" panose="020B0606030402020204" pitchFamily="34" charset="0"/>
                <a:ea typeface="+mj-ea"/>
              </a:rPr>
              <a:t>Երկրաջերմային</a:t>
            </a:r>
            <a:r>
              <a:rPr lang="en-US" sz="2800" kern="1200" dirty="0">
                <a:solidFill>
                  <a:srgbClr val="5B9BD5">
                    <a:lumMod val="50000"/>
                  </a:srgbClr>
                </a:solidFill>
                <a:latin typeface="Franklin Gothic Medium Cond" panose="020B0606030402020204" pitchFamily="34" charset="0"/>
                <a:ea typeface="+mj-ea"/>
              </a:rPr>
              <a:t> </a:t>
            </a:r>
            <a:r>
              <a:rPr lang="hy-AM" sz="2800" kern="1200" dirty="0">
                <a:solidFill>
                  <a:srgbClr val="5B9BD5">
                    <a:lumMod val="50000"/>
                  </a:srgbClr>
                </a:solidFill>
                <a:latin typeface="Franklin Gothic Medium Cond" panose="020B0606030402020204" pitchFamily="34" charset="0"/>
                <a:ea typeface="+mj-ea"/>
              </a:rPr>
              <a:t>կ</a:t>
            </a:r>
            <a:r>
              <a:rPr lang="en-US" sz="2800" kern="1200" dirty="0" err="1">
                <a:solidFill>
                  <a:srgbClr val="5B9BD5">
                    <a:lumMod val="50000"/>
                  </a:srgbClr>
                </a:solidFill>
                <a:latin typeface="Franklin Gothic Medium Cond" panose="020B0606030402020204" pitchFamily="34" charset="0"/>
                <a:ea typeface="+mj-ea"/>
              </a:rPr>
              <a:t>այան</a:t>
            </a:r>
            <a:r>
              <a:rPr lang="hy-AM" sz="2800" kern="1200" dirty="0">
                <a:solidFill>
                  <a:srgbClr val="5B9BD5">
                    <a:lumMod val="50000"/>
                  </a:srgbClr>
                </a:solidFill>
                <a:latin typeface="Franklin Gothic Medium Cond" panose="020B0606030402020204" pitchFamily="34" charset="0"/>
                <a:ea typeface="+mj-ea"/>
              </a:rPr>
              <a:t> -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74" name="Shape 474"/>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Երկրաջերմային հորի </a:t>
            </a:r>
            <a:r>
              <a:rPr lang="en-US" b="1"/>
              <a:t>փորման </a:t>
            </a:r>
            <a:r>
              <a:rPr lang="en-US"/>
              <a:t>աշխատանքների տեղակայման հետևանքով տեղայնացված երկրաբանական վնասների ներուժ։</a:t>
            </a:r>
            <a:endParaRPr/>
          </a:p>
          <a:p>
            <a:pPr marL="457200" lvl="0" indent="-406400" rtl="0">
              <a:spcBef>
                <a:spcPts val="0"/>
              </a:spcBef>
              <a:spcAft>
                <a:spcPts val="0"/>
              </a:spcAft>
              <a:buSzPts val="2800"/>
              <a:buChar char="•"/>
            </a:pPr>
            <a:r>
              <a:rPr lang="en-US"/>
              <a:t>Ակնկալվում է, որ շինարարության փուլում կլինեն </a:t>
            </a:r>
            <a:r>
              <a:rPr lang="en-US" b="1"/>
              <a:t>արտանետումներ՝ </a:t>
            </a:r>
            <a:r>
              <a:rPr lang="en-US"/>
              <a:t>նյութերի տեղափոխման ետևանքով։</a:t>
            </a:r>
            <a:endParaRPr/>
          </a:p>
          <a:p>
            <a:pPr marL="457200" lvl="0" indent="-406400" rtl="0">
              <a:spcBef>
                <a:spcPts val="0"/>
              </a:spcBef>
              <a:spcAft>
                <a:spcPts val="0"/>
              </a:spcAft>
              <a:buSzPts val="2800"/>
              <a:buChar char="•"/>
            </a:pPr>
            <a:r>
              <a:rPr lang="en-US"/>
              <a:t>Շինարարական աշխատանքներն ունեն հողերի </a:t>
            </a:r>
            <a:r>
              <a:rPr lang="en-US" b="1"/>
              <a:t>էրոզիա</a:t>
            </a:r>
            <a:r>
              <a:rPr lang="en-US"/>
              <a:t> և սեղմում-խտացում առաջացնելու ներուժ։ </a:t>
            </a:r>
            <a:endParaRPr/>
          </a:p>
        </p:txBody>
      </p:sp>
      <p:sp>
        <p:nvSpPr>
          <p:cNvPr id="2" name="Slide Number Placeholder 1">
            <a:extLst>
              <a:ext uri="{FF2B5EF4-FFF2-40B4-BE49-F238E27FC236}">
                <a16:creationId xmlns:a16="http://schemas.microsoft.com/office/drawing/2014/main" id="{2CD29D4E-4B1F-4AB2-8FEA-8DB207E05E8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lgn="ctr"/>
            <a:r>
              <a:rPr lang="en-US" sz="2800" kern="1200" dirty="0" err="1">
                <a:solidFill>
                  <a:srgbClr val="5B9BD5">
                    <a:lumMod val="50000"/>
                  </a:srgbClr>
                </a:solidFill>
                <a:latin typeface="Franklin Gothic Medium Cond" panose="020B0606030402020204" pitchFamily="34" charset="0"/>
                <a:ea typeface="+mj-ea"/>
              </a:rPr>
              <a:t>Երկրաջերմային</a:t>
            </a:r>
            <a:r>
              <a:rPr lang="en-US" sz="2800" kern="1200" dirty="0">
                <a:solidFill>
                  <a:srgbClr val="5B9BD5">
                    <a:lumMod val="50000"/>
                  </a:srgbClr>
                </a:solidFill>
                <a:latin typeface="Franklin Gothic Medium Cond" panose="020B0606030402020204" pitchFamily="34" charset="0"/>
                <a:ea typeface="+mj-ea"/>
              </a:rPr>
              <a:t> </a:t>
            </a:r>
            <a:r>
              <a:rPr lang="hy-AM" sz="2800" kern="1200" dirty="0">
                <a:solidFill>
                  <a:srgbClr val="5B9BD5">
                    <a:lumMod val="50000"/>
                  </a:srgbClr>
                </a:solidFill>
                <a:latin typeface="Franklin Gothic Medium Cond" panose="020B0606030402020204" pitchFamily="34" charset="0"/>
                <a:ea typeface="+mj-ea"/>
              </a:rPr>
              <a:t>կ</a:t>
            </a:r>
            <a:r>
              <a:rPr lang="en-US" sz="2800" kern="1200" dirty="0" err="1">
                <a:solidFill>
                  <a:srgbClr val="5B9BD5">
                    <a:lumMod val="50000"/>
                  </a:srgbClr>
                </a:solidFill>
                <a:latin typeface="Franklin Gothic Medium Cond" panose="020B0606030402020204" pitchFamily="34" charset="0"/>
                <a:ea typeface="+mj-ea"/>
              </a:rPr>
              <a:t>այան</a:t>
            </a:r>
            <a:r>
              <a:rPr lang="hy-AM" sz="2800" kern="1200" dirty="0">
                <a:solidFill>
                  <a:srgbClr val="5B9BD5">
                    <a:lumMod val="50000"/>
                  </a:srgbClr>
                </a:solidFill>
                <a:latin typeface="Franklin Gothic Medium Cond" panose="020B0606030402020204" pitchFamily="34" charset="0"/>
                <a:ea typeface="+mj-ea"/>
              </a:rPr>
              <a:t> -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dirty="0"/>
          </a:p>
        </p:txBody>
      </p:sp>
      <p:sp>
        <p:nvSpPr>
          <p:cNvPr id="481" name="Shape 48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sz="3200" dirty="0" err="1"/>
              <a:t>Հողի</a:t>
            </a:r>
            <a:r>
              <a:rPr lang="en-US" sz="3200" dirty="0"/>
              <a:t> </a:t>
            </a:r>
            <a:r>
              <a:rPr lang="en-US" sz="3200" dirty="0" err="1"/>
              <a:t>տեղայնացված</a:t>
            </a:r>
            <a:r>
              <a:rPr lang="en-US" sz="3200" dirty="0"/>
              <a:t> </a:t>
            </a:r>
            <a:r>
              <a:rPr lang="en-US" sz="3200" b="1" dirty="0" err="1"/>
              <a:t>զբաղեցում</a:t>
            </a:r>
            <a:r>
              <a:rPr lang="en-US" sz="3200" b="1" dirty="0"/>
              <a:t>՝ </a:t>
            </a:r>
            <a:r>
              <a:rPr lang="en-US" sz="3200" dirty="0" err="1"/>
              <a:t>էլեկտրաէներգիայի</a:t>
            </a:r>
            <a:r>
              <a:rPr lang="en-US" sz="3200" dirty="0"/>
              <a:t> </a:t>
            </a:r>
            <a:r>
              <a:rPr lang="en-US" sz="3200" dirty="0" err="1"/>
              <a:t>արտադրության</a:t>
            </a:r>
            <a:r>
              <a:rPr lang="en-US" sz="3200" dirty="0"/>
              <a:t> </a:t>
            </a:r>
            <a:r>
              <a:rPr lang="en-US" sz="3200" dirty="0" err="1"/>
              <a:t>ենթակառուցվածքների</a:t>
            </a:r>
            <a:r>
              <a:rPr lang="en-US" sz="3200" dirty="0"/>
              <a:t> </a:t>
            </a:r>
            <a:r>
              <a:rPr lang="en-US" sz="3200" b="1" dirty="0" err="1"/>
              <a:t>ծածկած</a:t>
            </a:r>
            <a:r>
              <a:rPr lang="en-US" sz="3200" b="1" dirty="0"/>
              <a:t> </a:t>
            </a:r>
            <a:r>
              <a:rPr lang="en-US" sz="3200" dirty="0" err="1"/>
              <a:t>տարածքների</a:t>
            </a:r>
            <a:r>
              <a:rPr lang="en-US" sz="3200" dirty="0"/>
              <a:t> </a:t>
            </a:r>
            <a:r>
              <a:rPr lang="en-US" sz="3200" dirty="0" err="1"/>
              <a:t>պատճառով</a:t>
            </a:r>
            <a:r>
              <a:rPr lang="en-US" sz="3200" dirty="0"/>
              <a:t>։</a:t>
            </a:r>
            <a:endParaRPr sz="3200" dirty="0"/>
          </a:p>
          <a:p>
            <a:pPr marL="457200" lvl="0" indent="-406400" rtl="0">
              <a:spcBef>
                <a:spcPts val="0"/>
              </a:spcBef>
              <a:spcAft>
                <a:spcPts val="0"/>
              </a:spcAft>
              <a:buSzPts val="2800"/>
              <a:buChar char="•"/>
            </a:pPr>
            <a:r>
              <a:rPr lang="en-US" sz="3200" dirty="0" err="1"/>
              <a:t>Չպահպանվող</a:t>
            </a:r>
            <a:r>
              <a:rPr lang="en-US" sz="3200" dirty="0"/>
              <a:t> </a:t>
            </a:r>
            <a:r>
              <a:rPr lang="en-US" sz="3200" dirty="0" err="1"/>
              <a:t>բնական</a:t>
            </a:r>
            <a:r>
              <a:rPr lang="en-US" sz="3200" dirty="0"/>
              <a:t> </a:t>
            </a:r>
            <a:r>
              <a:rPr lang="en-US" sz="3200" b="1" dirty="0" err="1"/>
              <a:t>միջավայրերի</a:t>
            </a:r>
            <a:r>
              <a:rPr lang="en-US" sz="3200" b="1" dirty="0"/>
              <a:t> </a:t>
            </a:r>
            <a:r>
              <a:rPr lang="en-US" sz="3200" b="1" dirty="0" err="1"/>
              <a:t>կորուստներ</a:t>
            </a:r>
            <a:r>
              <a:rPr lang="en-US" sz="3200" dirty="0"/>
              <a:t> </a:t>
            </a:r>
            <a:r>
              <a:rPr lang="en-US" sz="3200" dirty="0" err="1"/>
              <a:t>ծածկված</a:t>
            </a:r>
            <a:r>
              <a:rPr lang="en-US" sz="3200" dirty="0"/>
              <a:t> </a:t>
            </a:r>
            <a:r>
              <a:rPr lang="en-US" sz="3200" dirty="0" err="1"/>
              <a:t>հողատարածքների</a:t>
            </a:r>
            <a:r>
              <a:rPr lang="en-US" sz="3200" dirty="0"/>
              <a:t> </a:t>
            </a:r>
            <a:r>
              <a:rPr lang="en-US" sz="3200" dirty="0" err="1"/>
              <a:t>տեղերում</a:t>
            </a:r>
            <a:endParaRPr sz="3200" dirty="0"/>
          </a:p>
        </p:txBody>
      </p:sp>
      <p:sp>
        <p:nvSpPr>
          <p:cNvPr id="2" name="Slide Number Placeholder 1">
            <a:extLst>
              <a:ext uri="{FF2B5EF4-FFF2-40B4-BE49-F238E27FC236}">
                <a16:creationId xmlns:a16="http://schemas.microsoft.com/office/drawing/2014/main" id="{4B1A66A3-E5E1-4DCC-918E-A315E7BD1A0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indent="0" algn="ctr"/>
            <a:r>
              <a:rPr lang="en-US" sz="2800" kern="1200" dirty="0" err="1">
                <a:solidFill>
                  <a:srgbClr val="5B9BD5">
                    <a:lumMod val="50000"/>
                  </a:srgbClr>
                </a:solidFill>
                <a:latin typeface="Franklin Gothic Medium Cond" panose="020B0606030402020204" pitchFamily="34" charset="0"/>
                <a:ea typeface="+mj-ea"/>
              </a:rPr>
              <a:t>Երկրաջերմային</a:t>
            </a:r>
            <a:r>
              <a:rPr lang="en-US" sz="2800" kern="1200" dirty="0">
                <a:solidFill>
                  <a:srgbClr val="5B9BD5">
                    <a:lumMod val="50000"/>
                  </a:srgbClr>
                </a:solidFill>
                <a:latin typeface="Franklin Gothic Medium Cond" panose="020B0606030402020204" pitchFamily="34" charset="0"/>
                <a:ea typeface="+mj-ea"/>
              </a:rPr>
              <a:t> </a:t>
            </a:r>
            <a:r>
              <a:rPr lang="hy-AM" sz="2800" kern="1200" dirty="0">
                <a:solidFill>
                  <a:srgbClr val="5B9BD5">
                    <a:lumMod val="50000"/>
                  </a:srgbClr>
                </a:solidFill>
                <a:latin typeface="Franklin Gothic Medium Cond" panose="020B0606030402020204" pitchFamily="34" charset="0"/>
                <a:ea typeface="+mj-ea"/>
              </a:rPr>
              <a:t>կ</a:t>
            </a:r>
            <a:r>
              <a:rPr lang="en-US" sz="2800" kern="1200" dirty="0" err="1">
                <a:solidFill>
                  <a:srgbClr val="5B9BD5">
                    <a:lumMod val="50000"/>
                  </a:srgbClr>
                </a:solidFill>
                <a:latin typeface="Franklin Gothic Medium Cond" panose="020B0606030402020204" pitchFamily="34" charset="0"/>
                <a:ea typeface="+mj-ea"/>
              </a:rPr>
              <a:t>այան</a:t>
            </a:r>
            <a:r>
              <a:rPr lang="en-US" sz="2800" kern="1200" dirty="0">
                <a:solidFill>
                  <a:srgbClr val="5B9BD5">
                    <a:lumMod val="50000"/>
                  </a:srgbClr>
                </a:solidFill>
                <a:latin typeface="Franklin Gothic Medium Cond" panose="020B0606030402020204" pitchFamily="34" charset="0"/>
                <a:ea typeface="+mj-ea"/>
              </a:rPr>
              <a:t> </a:t>
            </a:r>
            <a:r>
              <a:rPr lang="hy-AM"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Սոցիալական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88" name="Shape 48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dirty="0" err="1"/>
              <a:t>Հողի</a:t>
            </a:r>
            <a:r>
              <a:rPr lang="en-US" dirty="0"/>
              <a:t> </a:t>
            </a:r>
            <a:r>
              <a:rPr lang="en-US" b="1" dirty="0" err="1"/>
              <a:t>այլընտրանքային</a:t>
            </a:r>
            <a:r>
              <a:rPr lang="en-US" b="1" dirty="0"/>
              <a:t> </a:t>
            </a:r>
            <a:r>
              <a:rPr lang="en-US" dirty="0" err="1"/>
              <a:t>օգտագործման</a:t>
            </a:r>
            <a:r>
              <a:rPr lang="en-US" dirty="0"/>
              <a:t> </a:t>
            </a:r>
            <a:r>
              <a:rPr lang="en-US" dirty="0" err="1"/>
              <a:t>հնարավորությունների</a:t>
            </a:r>
            <a:r>
              <a:rPr lang="en-US" dirty="0"/>
              <a:t> </a:t>
            </a:r>
            <a:r>
              <a:rPr lang="en-US" dirty="0" err="1"/>
              <a:t>կորուստ</a:t>
            </a:r>
            <a:r>
              <a:rPr lang="en-US" dirty="0"/>
              <a:t>, </a:t>
            </a:r>
            <a:r>
              <a:rPr lang="en-US" dirty="0" err="1"/>
              <a:t>ներառյալ</a:t>
            </a:r>
            <a:r>
              <a:rPr lang="en-US" dirty="0"/>
              <a:t> </a:t>
            </a:r>
            <a:r>
              <a:rPr lang="en-US" dirty="0" err="1"/>
              <a:t>գյուղատնտեսության</a:t>
            </a:r>
            <a:r>
              <a:rPr lang="en-US" dirty="0"/>
              <a:t> </a:t>
            </a:r>
            <a:r>
              <a:rPr lang="en-US" dirty="0" err="1"/>
              <a:t>համար</a:t>
            </a:r>
            <a:r>
              <a:rPr lang="en-US" dirty="0"/>
              <a:t>։ </a:t>
            </a:r>
            <a:endParaRPr dirty="0"/>
          </a:p>
          <a:p>
            <a:pPr marL="457200" lvl="0" indent="-406400" rtl="0">
              <a:spcBef>
                <a:spcPts val="0"/>
              </a:spcBef>
              <a:spcAft>
                <a:spcPts val="0"/>
              </a:spcAft>
              <a:buSzPts val="2800"/>
              <a:buChar char="•"/>
            </a:pPr>
            <a:r>
              <a:rPr lang="en-US" dirty="0" err="1"/>
              <a:t>Կայանները</a:t>
            </a:r>
            <a:r>
              <a:rPr lang="en-US" dirty="0"/>
              <a:t> </a:t>
            </a:r>
            <a:r>
              <a:rPr lang="en-US" dirty="0" err="1"/>
              <a:t>շահագործելու</a:t>
            </a:r>
            <a:r>
              <a:rPr lang="en-US" dirty="0"/>
              <a:t> և </a:t>
            </a:r>
            <a:r>
              <a:rPr lang="en-US" dirty="0" err="1"/>
              <a:t>պահպանելու</a:t>
            </a:r>
            <a:r>
              <a:rPr lang="en-US" dirty="0"/>
              <a:t> </a:t>
            </a:r>
            <a:r>
              <a:rPr lang="en-US" dirty="0" err="1"/>
              <a:t>համար</a:t>
            </a:r>
            <a:r>
              <a:rPr lang="en-US" dirty="0"/>
              <a:t> </a:t>
            </a:r>
            <a:r>
              <a:rPr lang="en-US" dirty="0" err="1"/>
              <a:t>անհրաժեշտ</a:t>
            </a:r>
            <a:r>
              <a:rPr lang="en-US" dirty="0"/>
              <a:t> </a:t>
            </a:r>
            <a:r>
              <a:rPr lang="en-US" dirty="0" err="1"/>
              <a:t>գիտելիքներ</a:t>
            </a:r>
            <a:r>
              <a:rPr lang="en-US" dirty="0"/>
              <a:t> և </a:t>
            </a:r>
            <a:r>
              <a:rPr lang="en-US" dirty="0" err="1"/>
              <a:t>հմտություններ</a:t>
            </a:r>
            <a:r>
              <a:rPr lang="en-US" dirty="0"/>
              <a:t> </a:t>
            </a:r>
            <a:r>
              <a:rPr lang="en-US" dirty="0" err="1"/>
              <a:t>ունեցող</a:t>
            </a:r>
            <a:r>
              <a:rPr lang="en-US" dirty="0"/>
              <a:t> </a:t>
            </a:r>
            <a:r>
              <a:rPr lang="en-US" dirty="0" err="1"/>
              <a:t>տեղական</a:t>
            </a:r>
            <a:r>
              <a:rPr lang="en-US" dirty="0"/>
              <a:t> </a:t>
            </a:r>
            <a:r>
              <a:rPr lang="en-US" b="1" dirty="0" err="1"/>
              <a:t>աշխատուժի</a:t>
            </a:r>
            <a:r>
              <a:rPr lang="en-US" b="1" dirty="0"/>
              <a:t> </a:t>
            </a:r>
            <a:r>
              <a:rPr lang="en-US" b="1" dirty="0" err="1"/>
              <a:t>պակաս</a:t>
            </a:r>
            <a:r>
              <a:rPr lang="en-US" dirty="0"/>
              <a:t>։</a:t>
            </a:r>
            <a:endParaRPr dirty="0"/>
          </a:p>
          <a:p>
            <a:pPr marL="457200" lvl="0" indent="-406400" rtl="0">
              <a:spcBef>
                <a:spcPts val="0"/>
              </a:spcBef>
              <a:spcAft>
                <a:spcPts val="0"/>
              </a:spcAft>
              <a:buSzPts val="2800"/>
              <a:buChar char="•"/>
            </a:pPr>
            <a:r>
              <a:rPr lang="en-US" dirty="0" err="1"/>
              <a:t>Ազդեցություններ</a:t>
            </a:r>
            <a:r>
              <a:rPr lang="en-US" dirty="0"/>
              <a:t> </a:t>
            </a:r>
            <a:r>
              <a:rPr lang="en-US" b="1" dirty="0" err="1"/>
              <a:t>լանդշաֆտի</a:t>
            </a:r>
            <a:r>
              <a:rPr lang="en-US" b="1" dirty="0"/>
              <a:t> </a:t>
            </a:r>
            <a:r>
              <a:rPr lang="en-US" dirty="0" err="1"/>
              <a:t>բնութագրի</a:t>
            </a:r>
            <a:r>
              <a:rPr lang="en-US" dirty="0"/>
              <a:t> և </a:t>
            </a:r>
            <a:r>
              <a:rPr lang="en-US" dirty="0" err="1"/>
              <a:t>տեսքի</a:t>
            </a:r>
            <a:r>
              <a:rPr lang="en-US" dirty="0"/>
              <a:t> </a:t>
            </a:r>
            <a:r>
              <a:rPr lang="en-US" dirty="0" err="1"/>
              <a:t>հաճելիության</a:t>
            </a:r>
            <a:r>
              <a:rPr lang="en-US" dirty="0"/>
              <a:t> </a:t>
            </a:r>
            <a:r>
              <a:rPr lang="en-US" dirty="0" err="1"/>
              <a:t>վրա</a:t>
            </a:r>
            <a:r>
              <a:rPr lang="en-US" dirty="0"/>
              <a:t>։</a:t>
            </a:r>
            <a:endParaRPr dirty="0"/>
          </a:p>
        </p:txBody>
      </p:sp>
      <p:sp>
        <p:nvSpPr>
          <p:cNvPr id="2" name="Slide Number Placeholder 1">
            <a:extLst>
              <a:ext uri="{FF2B5EF4-FFF2-40B4-BE49-F238E27FC236}">
                <a16:creationId xmlns:a16="http://schemas.microsoft.com/office/drawing/2014/main" id="{2E88D7FA-92B7-4F4B-A9F6-B8FDFCC946F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lgn="ctr"/>
            <a:r>
              <a:rPr lang="en-US" sz="2800" kern="1200" dirty="0" err="1">
                <a:solidFill>
                  <a:srgbClr val="5B9BD5">
                    <a:lumMod val="50000"/>
                  </a:srgbClr>
                </a:solidFill>
                <a:latin typeface="Franklin Gothic Medium Cond" panose="020B0606030402020204" pitchFamily="34" charset="0"/>
                <a:ea typeface="+mj-ea"/>
              </a:rPr>
              <a:t>Երկրաջերմային</a:t>
            </a:r>
            <a:r>
              <a:rPr lang="en-US" sz="2800" kern="1200" dirty="0">
                <a:solidFill>
                  <a:srgbClr val="5B9BD5">
                    <a:lumMod val="50000"/>
                  </a:srgbClr>
                </a:solidFill>
                <a:latin typeface="Franklin Gothic Medium Cond" panose="020B0606030402020204" pitchFamily="34" charset="0"/>
                <a:ea typeface="+mj-ea"/>
              </a:rPr>
              <a:t> </a:t>
            </a:r>
            <a:r>
              <a:rPr lang="hy-AM" sz="2800" kern="1200" dirty="0">
                <a:solidFill>
                  <a:srgbClr val="5B9BD5">
                    <a:lumMod val="50000"/>
                  </a:srgbClr>
                </a:solidFill>
                <a:latin typeface="Franklin Gothic Medium Cond" panose="020B0606030402020204" pitchFamily="34" charset="0"/>
                <a:ea typeface="+mj-ea"/>
              </a:rPr>
              <a:t>կ</a:t>
            </a:r>
            <a:r>
              <a:rPr lang="en-US" sz="2800" kern="1200" dirty="0" err="1">
                <a:solidFill>
                  <a:srgbClr val="5B9BD5">
                    <a:lumMod val="50000"/>
                  </a:srgbClr>
                </a:solidFill>
                <a:latin typeface="Franklin Gothic Medium Cond" panose="020B0606030402020204" pitchFamily="34" charset="0"/>
                <a:ea typeface="+mj-ea"/>
              </a:rPr>
              <a:t>այան</a:t>
            </a:r>
            <a:r>
              <a:rPr lang="hy-AM" sz="2800" kern="1200" dirty="0">
                <a:solidFill>
                  <a:srgbClr val="5B9BD5">
                    <a:lumMod val="50000"/>
                  </a:srgbClr>
                </a:solidFill>
                <a:latin typeface="Franklin Gothic Medium Cond" panose="020B0606030402020204" pitchFamily="34" charset="0"/>
                <a:ea typeface="+mj-ea"/>
              </a:rPr>
              <a:t>-</a:t>
            </a:r>
            <a:r>
              <a:rPr lang="en-US" sz="2800" kern="1200" dirty="0" err="1">
                <a:solidFill>
                  <a:srgbClr val="5B9BD5">
                    <a:lumMod val="50000"/>
                  </a:srgbClr>
                </a:solidFill>
                <a:latin typeface="Franklin Gothic Medium Cond" panose="020B0606030402020204" pitchFamily="34" charset="0"/>
                <a:ea typeface="+mj-ea"/>
              </a:rPr>
              <a:t>Սոցիալական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495" name="Shape 49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dirty="0" err="1"/>
              <a:t>Ազդեցություններ</a:t>
            </a:r>
            <a:r>
              <a:rPr lang="en-US" dirty="0"/>
              <a:t> </a:t>
            </a:r>
            <a:r>
              <a:rPr lang="en-US" dirty="0" err="1"/>
              <a:t>լանդշաֆտի</a:t>
            </a:r>
            <a:r>
              <a:rPr lang="en-US" dirty="0"/>
              <a:t> </a:t>
            </a:r>
            <a:r>
              <a:rPr lang="en-US" b="1" dirty="0" err="1"/>
              <a:t>բնութագրի</a:t>
            </a:r>
            <a:r>
              <a:rPr lang="en-US" b="1" dirty="0"/>
              <a:t> </a:t>
            </a:r>
            <a:r>
              <a:rPr lang="en-US" dirty="0"/>
              <a:t>և </a:t>
            </a:r>
            <a:r>
              <a:rPr lang="en-US" dirty="0" err="1"/>
              <a:t>տեսքի</a:t>
            </a:r>
            <a:r>
              <a:rPr lang="en-US" dirty="0"/>
              <a:t> </a:t>
            </a:r>
            <a:r>
              <a:rPr lang="en-US" dirty="0" err="1"/>
              <a:t>հաճելիության</a:t>
            </a:r>
            <a:r>
              <a:rPr lang="en-US" dirty="0"/>
              <a:t> </a:t>
            </a:r>
            <a:r>
              <a:rPr lang="en-US" dirty="0" err="1"/>
              <a:t>վրա</a:t>
            </a:r>
            <a:r>
              <a:rPr lang="en-US" dirty="0"/>
              <a:t>։</a:t>
            </a:r>
            <a:endParaRPr dirty="0"/>
          </a:p>
          <a:p>
            <a:pPr marL="457200" lvl="0" indent="-406400" rtl="0">
              <a:spcBef>
                <a:spcPts val="0"/>
              </a:spcBef>
              <a:spcAft>
                <a:spcPts val="0"/>
              </a:spcAft>
              <a:buSzPts val="2800"/>
              <a:buChar char="•"/>
            </a:pPr>
            <a:r>
              <a:rPr lang="en-US" b="1" dirty="0" err="1"/>
              <a:t>Էթնիկական</a:t>
            </a:r>
            <a:r>
              <a:rPr lang="en-US" b="1" dirty="0"/>
              <a:t> </a:t>
            </a:r>
            <a:r>
              <a:rPr lang="en-US" dirty="0" err="1"/>
              <a:t>վեճերի</a:t>
            </a:r>
            <a:r>
              <a:rPr lang="en-US" dirty="0"/>
              <a:t> </a:t>
            </a:r>
            <a:r>
              <a:rPr lang="en-US" dirty="0" err="1"/>
              <a:t>հավանականություն</a:t>
            </a:r>
            <a:r>
              <a:rPr lang="en-US" dirty="0"/>
              <a:t> </a:t>
            </a:r>
            <a:r>
              <a:rPr lang="en-US" dirty="0" err="1"/>
              <a:t>էներգիա</a:t>
            </a:r>
            <a:r>
              <a:rPr lang="en-US" dirty="0"/>
              <a:t> </a:t>
            </a:r>
            <a:r>
              <a:rPr lang="en-US" dirty="0" err="1"/>
              <a:t>արտադրող</a:t>
            </a:r>
            <a:r>
              <a:rPr lang="en-US" dirty="0"/>
              <a:t> </a:t>
            </a:r>
            <a:r>
              <a:rPr lang="en-US" dirty="0" err="1"/>
              <a:t>սարքավորումների</a:t>
            </a:r>
            <a:r>
              <a:rPr lang="en-US" dirty="0"/>
              <a:t> և </a:t>
            </a:r>
            <a:r>
              <a:rPr lang="en-US" dirty="0" err="1"/>
              <a:t>օժանդակ</a:t>
            </a:r>
            <a:r>
              <a:rPr lang="en-US" dirty="0"/>
              <a:t> </a:t>
            </a:r>
            <a:r>
              <a:rPr lang="en-US" b="1" dirty="0" err="1"/>
              <a:t>ենթակառուցվածքների</a:t>
            </a:r>
            <a:r>
              <a:rPr lang="en-US" b="1" dirty="0"/>
              <a:t> </a:t>
            </a:r>
            <a:r>
              <a:rPr lang="en-US" dirty="0" err="1"/>
              <a:t>տեղակայման</a:t>
            </a:r>
            <a:r>
              <a:rPr lang="en-US" dirty="0"/>
              <a:t> </a:t>
            </a:r>
            <a:r>
              <a:rPr lang="en-US" dirty="0" err="1"/>
              <a:t>շուրջ</a:t>
            </a:r>
            <a:r>
              <a:rPr lang="en-US" dirty="0"/>
              <a:t>։ </a:t>
            </a:r>
            <a:endParaRPr dirty="0"/>
          </a:p>
          <a:p>
            <a:pPr marL="457200" lvl="0" indent="-406400" rtl="0">
              <a:spcBef>
                <a:spcPts val="0"/>
              </a:spcBef>
              <a:spcAft>
                <a:spcPts val="0"/>
              </a:spcAft>
              <a:buSzPts val="2800"/>
              <a:buChar char="•"/>
            </a:pPr>
            <a:r>
              <a:rPr lang="en-US" dirty="0" err="1"/>
              <a:t>Հավանական</a:t>
            </a:r>
            <a:r>
              <a:rPr lang="en-US" dirty="0"/>
              <a:t> </a:t>
            </a:r>
            <a:r>
              <a:rPr lang="en-US" b="1" dirty="0" err="1"/>
              <a:t>խաթարումներ</a:t>
            </a:r>
            <a:r>
              <a:rPr lang="en-US" b="1" dirty="0"/>
              <a:t> </a:t>
            </a:r>
            <a:r>
              <a:rPr lang="en-US" dirty="0" err="1"/>
              <a:t>շինարարության</a:t>
            </a:r>
            <a:r>
              <a:rPr lang="en-US" dirty="0"/>
              <a:t> </a:t>
            </a:r>
            <a:r>
              <a:rPr lang="en-US" dirty="0" err="1"/>
              <a:t>ընթացքում</a:t>
            </a:r>
            <a:r>
              <a:rPr lang="en-US" dirty="0"/>
              <a:t> </a:t>
            </a:r>
            <a:r>
              <a:rPr lang="en-US" dirty="0" err="1"/>
              <a:t>առաջացած</a:t>
            </a:r>
            <a:r>
              <a:rPr lang="en-US" dirty="0"/>
              <a:t> </a:t>
            </a:r>
            <a:r>
              <a:rPr lang="en-US" dirty="0" err="1"/>
              <a:t>աղմուկի</a:t>
            </a:r>
            <a:r>
              <a:rPr lang="en-US" dirty="0"/>
              <a:t> և </a:t>
            </a:r>
            <a:r>
              <a:rPr lang="en-US" dirty="0" err="1"/>
              <a:t>փոշու</a:t>
            </a:r>
            <a:r>
              <a:rPr lang="en-US" dirty="0"/>
              <a:t> </a:t>
            </a:r>
            <a:r>
              <a:rPr lang="en-US" dirty="0" err="1"/>
              <a:t>հետևանքով</a:t>
            </a:r>
            <a:r>
              <a:rPr lang="en-US" dirty="0"/>
              <a:t>։</a:t>
            </a:r>
            <a:endParaRPr dirty="0"/>
          </a:p>
        </p:txBody>
      </p:sp>
      <p:sp>
        <p:nvSpPr>
          <p:cNvPr id="2" name="Slide Number Placeholder 1">
            <a:extLst>
              <a:ext uri="{FF2B5EF4-FFF2-40B4-BE49-F238E27FC236}">
                <a16:creationId xmlns:a16="http://schemas.microsoft.com/office/drawing/2014/main" id="{6A1CBE00-0135-4553-A7B2-DACC3CC4C2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lgn="ctr"/>
            <a:r>
              <a:rPr lang="en-US" sz="2800" kern="1200" dirty="0" err="1">
                <a:solidFill>
                  <a:srgbClr val="5B9BD5">
                    <a:lumMod val="50000"/>
                  </a:srgbClr>
                </a:solidFill>
                <a:latin typeface="Franklin Gothic Medium Cond" panose="020B0606030402020204" pitchFamily="34" charset="0"/>
                <a:ea typeface="+mj-ea"/>
              </a:rPr>
              <a:t>Երկրաջերմային</a:t>
            </a:r>
            <a:r>
              <a:rPr lang="en-US" sz="2800" kern="1200" dirty="0">
                <a:solidFill>
                  <a:srgbClr val="5B9BD5">
                    <a:lumMod val="50000"/>
                  </a:srgbClr>
                </a:solidFill>
                <a:latin typeface="Franklin Gothic Medium Cond" panose="020B0606030402020204" pitchFamily="34" charset="0"/>
                <a:ea typeface="+mj-ea"/>
              </a:rPr>
              <a:t> </a:t>
            </a:r>
            <a:r>
              <a:rPr lang="hy-AM" sz="2800" kern="1200" dirty="0">
                <a:solidFill>
                  <a:srgbClr val="5B9BD5">
                    <a:lumMod val="50000"/>
                  </a:srgbClr>
                </a:solidFill>
                <a:latin typeface="Franklin Gothic Medium Cond" panose="020B0606030402020204" pitchFamily="34" charset="0"/>
                <a:ea typeface="+mj-ea"/>
              </a:rPr>
              <a:t>կ</a:t>
            </a:r>
            <a:r>
              <a:rPr lang="en-US" sz="2800" kern="1200" dirty="0" err="1">
                <a:solidFill>
                  <a:srgbClr val="5B9BD5">
                    <a:lumMod val="50000"/>
                  </a:srgbClr>
                </a:solidFill>
                <a:latin typeface="Franklin Gothic Medium Cond" panose="020B0606030402020204" pitchFamily="34" charset="0"/>
                <a:ea typeface="+mj-ea"/>
              </a:rPr>
              <a:t>այան</a:t>
            </a:r>
            <a:r>
              <a:rPr lang="hy-AM" sz="2800" kern="1200" dirty="0">
                <a:solidFill>
                  <a:srgbClr val="5B9BD5">
                    <a:lumMod val="50000"/>
                  </a:srgbClr>
                </a:solidFill>
                <a:latin typeface="Franklin Gothic Medium Cond" panose="020B0606030402020204" pitchFamily="34" charset="0"/>
                <a:ea typeface="+mj-ea"/>
              </a:rPr>
              <a:t>-</a:t>
            </a:r>
            <a:r>
              <a:rPr lang="en-US" sz="2800" kern="1200" dirty="0" err="1">
                <a:solidFill>
                  <a:srgbClr val="5B9BD5">
                    <a:lumMod val="50000"/>
                  </a:srgbClr>
                </a:solidFill>
                <a:latin typeface="Franklin Gothic Medium Cond" panose="020B0606030402020204" pitchFamily="34" charset="0"/>
                <a:ea typeface="+mj-ea"/>
              </a:rPr>
              <a:t>Սոցիալական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dirty="0"/>
          </a:p>
        </p:txBody>
      </p:sp>
      <p:sp>
        <p:nvSpPr>
          <p:cNvPr id="502" name="Shape 50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Ոչ-նյութական մշակութային ժառանգության ռեսուրսի կորուստ</a:t>
            </a:r>
            <a:endParaRPr/>
          </a:p>
          <a:p>
            <a:pPr marL="457200" lvl="0" indent="-406400" rtl="0">
              <a:spcBef>
                <a:spcPts val="0"/>
              </a:spcBef>
              <a:spcAft>
                <a:spcPts val="0"/>
              </a:spcAft>
              <a:buSzPts val="2800"/>
              <a:buChar char="•"/>
            </a:pPr>
            <a:r>
              <a:rPr lang="en-US"/>
              <a:t>Ազդեցություն </a:t>
            </a:r>
            <a:r>
              <a:rPr lang="en-US" b="1"/>
              <a:t>հանգստի</a:t>
            </a:r>
            <a:r>
              <a:rPr lang="en-US"/>
              <a:t> կազմակերպման աշխատանքների վրա։</a:t>
            </a:r>
            <a:endParaRPr/>
          </a:p>
          <a:p>
            <a:pPr marL="457200" lvl="0" indent="-406400" rtl="0">
              <a:spcBef>
                <a:spcPts val="0"/>
              </a:spcBef>
              <a:spcAft>
                <a:spcPts val="0"/>
              </a:spcAft>
              <a:buSzPts val="2800"/>
              <a:buChar char="•"/>
            </a:pPr>
            <a:r>
              <a:rPr lang="en-US"/>
              <a:t>Զդեցություններ </a:t>
            </a:r>
            <a:r>
              <a:rPr lang="en-US" b="1"/>
              <a:t>երթևեկության </a:t>
            </a:r>
            <a:r>
              <a:rPr lang="en-US"/>
              <a:t>օրինաչափությունների վրա շինարարության և շահագործման ընթացքում։</a:t>
            </a:r>
            <a:endParaRPr/>
          </a:p>
        </p:txBody>
      </p:sp>
      <p:sp>
        <p:nvSpPr>
          <p:cNvPr id="2" name="Slide Number Placeholder 1">
            <a:extLst>
              <a:ext uri="{FF2B5EF4-FFF2-40B4-BE49-F238E27FC236}">
                <a16:creationId xmlns:a16="http://schemas.microsoft.com/office/drawing/2014/main" id="{AE1D5E28-A7D0-4217-8F17-E13CCABEE4C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kern="1200" dirty="0" err="1">
                <a:solidFill>
                  <a:srgbClr val="5B9BD5">
                    <a:lumMod val="50000"/>
                  </a:srgbClr>
                </a:solidFill>
                <a:latin typeface="Franklin Gothic Medium Cond" panose="020B0606030402020204" pitchFamily="34" charset="0"/>
                <a:ea typeface="+mj-ea"/>
              </a:rPr>
              <a:t>Փոքր</a:t>
            </a:r>
            <a:r>
              <a:rPr lang="en-US" sz="2800" kern="1200" dirty="0">
                <a:solidFill>
                  <a:srgbClr val="5B9BD5">
                    <a:lumMod val="50000"/>
                  </a:srgbClr>
                </a:solidFill>
                <a:latin typeface="Franklin Gothic Medium Cond" panose="020B0606030402020204" pitchFamily="34" charset="0"/>
                <a:ea typeface="+mj-ea"/>
              </a:rPr>
              <a:t> ՀԵԿ-</a:t>
            </a:r>
            <a:r>
              <a:rPr lang="en-US" sz="2800" kern="1200" dirty="0" err="1">
                <a:solidFill>
                  <a:srgbClr val="5B9BD5">
                    <a:lumMod val="50000"/>
                  </a:srgbClr>
                </a:solidFill>
                <a:latin typeface="Franklin Gothic Medium Cond" panose="020B0606030402020204" pitchFamily="34" charset="0"/>
                <a:ea typeface="+mj-ea"/>
              </a:rPr>
              <a:t>երի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ազդեցություն</a:t>
            </a:r>
            <a:endParaRPr sz="2800" kern="1200" dirty="0">
              <a:solidFill>
                <a:srgbClr val="5B9BD5">
                  <a:lumMod val="50000"/>
                </a:srgbClr>
              </a:solidFill>
              <a:latin typeface="Franklin Gothic Medium Cond" panose="020B0606030402020204" pitchFamily="34" charset="0"/>
              <a:ea typeface="+mj-ea"/>
            </a:endParaRPr>
          </a:p>
        </p:txBody>
      </p:sp>
      <p:sp>
        <p:nvSpPr>
          <p:cNvPr id="509" name="Shape 50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Շինհրապարակում օդի, հողի, մակերևութային և ստորգետնյա ջրերի </a:t>
            </a:r>
            <a:r>
              <a:rPr lang="en-US" b="1"/>
              <a:t>աղտոտում</a:t>
            </a:r>
            <a:r>
              <a:rPr lang="en-US"/>
              <a:t>։</a:t>
            </a:r>
            <a:endParaRPr/>
          </a:p>
          <a:p>
            <a:pPr marL="457200" lvl="0" indent="-406400" rtl="0">
              <a:spcBef>
                <a:spcPts val="0"/>
              </a:spcBef>
              <a:spcAft>
                <a:spcPts val="0"/>
              </a:spcAft>
              <a:buSzPts val="2800"/>
              <a:buChar char="•"/>
            </a:pPr>
            <a:r>
              <a:rPr lang="en-US"/>
              <a:t>Շինարարական </a:t>
            </a:r>
            <a:r>
              <a:rPr lang="en-US" b="1"/>
              <a:t>աղբի</a:t>
            </a:r>
            <a:r>
              <a:rPr lang="en-US"/>
              <a:t> և մեքենաների յուղի, նավթամթերքի թափում։</a:t>
            </a:r>
            <a:endParaRPr/>
          </a:p>
          <a:p>
            <a:pPr marL="457200" lvl="0" indent="-406400" rtl="0">
              <a:spcBef>
                <a:spcPts val="0"/>
              </a:spcBef>
              <a:spcAft>
                <a:spcPts val="0"/>
              </a:spcAft>
              <a:buSzPts val="2800"/>
              <a:buChar char="•"/>
            </a:pPr>
            <a:r>
              <a:rPr lang="en-US" b="1"/>
              <a:t>Չթույլատրվող </a:t>
            </a:r>
            <a:r>
              <a:rPr lang="en-US"/>
              <a:t>վայրում աղբի թափում։</a:t>
            </a:r>
            <a:endParaRPr/>
          </a:p>
          <a:p>
            <a:pPr marL="457200" lvl="0" indent="-406400" rtl="0">
              <a:spcBef>
                <a:spcPts val="0"/>
              </a:spcBef>
              <a:spcAft>
                <a:spcPts val="0"/>
              </a:spcAft>
              <a:buSzPts val="2800"/>
              <a:buChar char="•"/>
            </a:pPr>
            <a:r>
              <a:rPr lang="en-US"/>
              <a:t>Զգայուն </a:t>
            </a:r>
            <a:r>
              <a:rPr lang="en-US" b="1"/>
              <a:t>էկոհամակարգերի խաթարում</a:t>
            </a:r>
            <a:r>
              <a:rPr lang="en-US"/>
              <a:t>, բուսական և կենդանական տեսակների համար վտանգների առաջացում։</a:t>
            </a:r>
            <a:endParaRPr/>
          </a:p>
        </p:txBody>
      </p:sp>
      <p:sp>
        <p:nvSpPr>
          <p:cNvPr id="2" name="Slide Number Placeholder 1">
            <a:extLst>
              <a:ext uri="{FF2B5EF4-FFF2-40B4-BE49-F238E27FC236}">
                <a16:creationId xmlns:a16="http://schemas.microsoft.com/office/drawing/2014/main" id="{FE0C33D2-2A17-4E9E-AE6D-246E4E0C1C0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algn="ctr"/>
            <a:r>
              <a:rPr lang="en-US" sz="2800" kern="1200" dirty="0" err="1">
                <a:solidFill>
                  <a:srgbClr val="5B9BD5">
                    <a:lumMod val="50000"/>
                  </a:srgbClr>
                </a:solidFill>
                <a:latin typeface="Franklin Gothic Medium Cond" panose="020B0606030402020204" pitchFamily="34" charset="0"/>
                <a:ea typeface="+mj-ea"/>
              </a:rPr>
              <a:t>Փոքր</a:t>
            </a:r>
            <a:r>
              <a:rPr lang="en-US" sz="2800" kern="1200" dirty="0">
                <a:solidFill>
                  <a:srgbClr val="5B9BD5">
                    <a:lumMod val="50000"/>
                  </a:srgbClr>
                </a:solidFill>
                <a:latin typeface="Franklin Gothic Medium Cond" panose="020B0606030402020204" pitchFamily="34" charset="0"/>
                <a:ea typeface="+mj-ea"/>
              </a:rPr>
              <a:t> ՀԵԿ-</a:t>
            </a:r>
            <a:r>
              <a:rPr lang="en-US" sz="2800" kern="1200" dirty="0" err="1">
                <a:solidFill>
                  <a:srgbClr val="5B9BD5">
                    <a:lumMod val="50000"/>
                  </a:srgbClr>
                </a:solidFill>
                <a:latin typeface="Franklin Gothic Medium Cond" panose="020B0606030402020204" pitchFamily="34" charset="0"/>
                <a:ea typeface="+mj-ea"/>
              </a:rPr>
              <a:t>երի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ազդեցություն</a:t>
            </a:r>
            <a:endParaRPr sz="2800" kern="1200" dirty="0">
              <a:solidFill>
                <a:srgbClr val="5B9BD5">
                  <a:lumMod val="50000"/>
                </a:srgbClr>
              </a:solidFill>
              <a:latin typeface="Franklin Gothic Medium Cond" panose="020B0606030402020204" pitchFamily="34" charset="0"/>
              <a:ea typeface="+mj-ea"/>
            </a:endParaRPr>
          </a:p>
        </p:txBody>
      </p:sp>
      <p:sp>
        <p:nvSpPr>
          <p:cNvPr id="516" name="Shape 516"/>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Հողի </a:t>
            </a:r>
            <a:r>
              <a:rPr lang="en-US" b="1"/>
              <a:t>արտաքին շերտի</a:t>
            </a:r>
            <a:r>
              <a:rPr lang="en-US"/>
              <a:t> խաթարում  էրոզիայի պատճառով։</a:t>
            </a:r>
            <a:endParaRPr/>
          </a:p>
          <a:p>
            <a:pPr marL="457200" lvl="0" indent="-406400" rtl="0">
              <a:spcBef>
                <a:spcPts val="0"/>
              </a:spcBef>
              <a:spcAft>
                <a:spcPts val="0"/>
              </a:spcAft>
              <a:buSzPts val="2800"/>
              <a:buChar char="•"/>
            </a:pPr>
            <a:r>
              <a:rPr lang="en-US"/>
              <a:t>Պատմամշակութային և ճարտարապետական </a:t>
            </a:r>
            <a:r>
              <a:rPr lang="en-US" b="1"/>
              <a:t>հուշարձանների </a:t>
            </a:r>
            <a:r>
              <a:rPr lang="en-US"/>
              <a:t>վնասման ռիսկեր։</a:t>
            </a:r>
            <a:endParaRPr/>
          </a:p>
          <a:p>
            <a:pPr marL="457200" lvl="0" indent="-406400" rtl="0">
              <a:spcBef>
                <a:spcPts val="0"/>
              </a:spcBef>
              <a:spcAft>
                <a:spcPts val="0"/>
              </a:spcAft>
              <a:buSzPts val="2800"/>
              <a:buChar char="•"/>
            </a:pPr>
            <a:r>
              <a:rPr lang="en-US"/>
              <a:t>Շինարարության տարածքին մոտ գտնվող </a:t>
            </a:r>
            <a:r>
              <a:rPr lang="en-US" b="1"/>
              <a:t>շինությունների </a:t>
            </a:r>
            <a:r>
              <a:rPr lang="en-US"/>
              <a:t>վնասման ռիսկեր։</a:t>
            </a:r>
            <a:endParaRPr/>
          </a:p>
          <a:p>
            <a:pPr marL="457200" lvl="0" indent="-406400" rtl="0">
              <a:spcBef>
                <a:spcPts val="0"/>
              </a:spcBef>
              <a:spcAft>
                <a:spcPts val="0"/>
              </a:spcAft>
              <a:buSzPts val="2800"/>
              <a:buChar char="•"/>
            </a:pPr>
            <a:r>
              <a:rPr lang="en-US"/>
              <a:t>Տեղի բնակչության </a:t>
            </a:r>
            <a:r>
              <a:rPr lang="en-US" b="1"/>
              <a:t>ապրելակերպի </a:t>
            </a:r>
            <a:r>
              <a:rPr lang="en-US"/>
              <a:t>վրա բացասական ազդեցություն աղմուկի պատճառով։</a:t>
            </a:r>
            <a:endParaRPr/>
          </a:p>
        </p:txBody>
      </p:sp>
      <p:sp>
        <p:nvSpPr>
          <p:cNvPr id="2" name="Slide Number Placeholder 1">
            <a:extLst>
              <a:ext uri="{FF2B5EF4-FFF2-40B4-BE49-F238E27FC236}">
                <a16:creationId xmlns:a16="http://schemas.microsoft.com/office/drawing/2014/main" id="{03AAF1FF-9827-4685-86C3-2E6A3AEE43A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algn="ctr"/>
            <a:r>
              <a:rPr lang="en-US" sz="2800" kern="1200" dirty="0" err="1">
                <a:solidFill>
                  <a:srgbClr val="5B9BD5">
                    <a:lumMod val="50000"/>
                  </a:srgbClr>
                </a:solidFill>
                <a:latin typeface="Franklin Gothic Medium Cond" panose="020B0606030402020204" pitchFamily="34" charset="0"/>
                <a:ea typeface="+mj-ea"/>
              </a:rPr>
              <a:t>Փոքր</a:t>
            </a:r>
            <a:r>
              <a:rPr lang="en-US" sz="2800" kern="1200" dirty="0">
                <a:solidFill>
                  <a:srgbClr val="5B9BD5">
                    <a:lumMod val="50000"/>
                  </a:srgbClr>
                </a:solidFill>
                <a:latin typeface="Franklin Gothic Medium Cond" panose="020B0606030402020204" pitchFamily="34" charset="0"/>
                <a:ea typeface="+mj-ea"/>
              </a:rPr>
              <a:t> ՀԵԿ-</a:t>
            </a:r>
            <a:r>
              <a:rPr lang="en-US" sz="2800" kern="1200" dirty="0" err="1">
                <a:solidFill>
                  <a:srgbClr val="5B9BD5">
                    <a:lumMod val="50000"/>
                  </a:srgbClr>
                </a:solidFill>
                <a:latin typeface="Franklin Gothic Medium Cond" panose="020B0606030402020204" pitchFamily="34" charset="0"/>
                <a:ea typeface="+mj-ea"/>
              </a:rPr>
              <a:t>երի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ազդեցություն</a:t>
            </a:r>
            <a:endParaRPr sz="2800" kern="1200" dirty="0">
              <a:solidFill>
                <a:srgbClr val="5B9BD5">
                  <a:lumMod val="50000"/>
                </a:srgbClr>
              </a:solidFill>
              <a:latin typeface="Franklin Gothic Medium Cond" panose="020B0606030402020204" pitchFamily="34" charset="0"/>
              <a:ea typeface="+mj-ea"/>
            </a:endParaRPr>
          </a:p>
        </p:txBody>
      </p:sp>
      <p:sp>
        <p:nvSpPr>
          <p:cNvPr id="523" name="Shape 523"/>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Աշխատակիցների </a:t>
            </a:r>
            <a:r>
              <a:rPr lang="en-US" b="1"/>
              <a:t>առողջությանը </a:t>
            </a:r>
            <a:r>
              <a:rPr lang="en-US"/>
              <a:t>վնասի ռիսկեր, եթե անվտանգության կանոնները չեն պահպանվում։</a:t>
            </a:r>
            <a:endParaRPr/>
          </a:p>
          <a:p>
            <a:pPr marL="457200" lvl="0" indent="-406400" rtl="0">
              <a:spcBef>
                <a:spcPts val="0"/>
              </a:spcBef>
              <a:spcAft>
                <a:spcPts val="0"/>
              </a:spcAft>
              <a:buSzPts val="2800"/>
              <a:buChar char="•"/>
            </a:pPr>
            <a:r>
              <a:rPr lang="en-US"/>
              <a:t>Գյուղատնտեսական հողատարածքներում </a:t>
            </a:r>
            <a:r>
              <a:rPr lang="en-US" b="1"/>
              <a:t>ջրհեղեղի </a:t>
            </a:r>
            <a:r>
              <a:rPr lang="en-US"/>
              <a:t>ռիսկ։</a:t>
            </a:r>
            <a:endParaRPr/>
          </a:p>
          <a:p>
            <a:pPr marL="457200" lvl="0" indent="-406400" rtl="0">
              <a:spcBef>
                <a:spcPts val="0"/>
              </a:spcBef>
              <a:spcAft>
                <a:spcPts val="0"/>
              </a:spcAft>
              <a:buSzPts val="2800"/>
              <a:buChar char="•"/>
            </a:pPr>
            <a:r>
              <a:rPr lang="en-US"/>
              <a:t>Ջրային էկոհամակարգրերի վնասման վտանգ, եթե գետում նվազագույն </a:t>
            </a:r>
            <a:r>
              <a:rPr lang="en-US" b="1"/>
              <a:t>հոսքի պայմանները</a:t>
            </a:r>
            <a:r>
              <a:rPr lang="en-US"/>
              <a:t> չեն ապահովում և չափից ավելլի ջուր է հոսում խողովակներով։</a:t>
            </a:r>
            <a:endParaRPr/>
          </a:p>
          <a:p>
            <a:pPr marL="457200" lvl="0" indent="-406400" rtl="0">
              <a:spcBef>
                <a:spcPts val="0"/>
              </a:spcBef>
              <a:spcAft>
                <a:spcPts val="0"/>
              </a:spcAft>
              <a:buSzPts val="2800"/>
              <a:buChar char="•"/>
            </a:pPr>
            <a:r>
              <a:rPr lang="en-US"/>
              <a:t>Ձկների </a:t>
            </a:r>
            <a:r>
              <a:rPr lang="en-US" b="1"/>
              <a:t>վտառների միգրացիայի</a:t>
            </a:r>
            <a:r>
              <a:rPr lang="en-US"/>
              <a:t> խաթարման ռիսկ, եթե ձկնանցարաններ չեն կառուցվում, որտեղ հարկն է։</a:t>
            </a:r>
            <a:endParaRPr/>
          </a:p>
        </p:txBody>
      </p:sp>
      <p:sp>
        <p:nvSpPr>
          <p:cNvPr id="2" name="Slide Number Placeholder 1">
            <a:extLst>
              <a:ext uri="{FF2B5EF4-FFF2-40B4-BE49-F238E27FC236}">
                <a16:creationId xmlns:a16="http://schemas.microsoft.com/office/drawing/2014/main" id="{4FA64627-7044-4222-A946-3E87A145823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395948" y="365125"/>
            <a:ext cx="9957851" cy="722416"/>
          </a:xfrm>
          <a:prstGeom prst="rect">
            <a:avLst/>
          </a:prstGeom>
        </p:spPr>
        <p:txBody>
          <a:bodyPr spcFirstLastPara="1" wrap="square" lIns="91425" tIns="91425" rIns="91425" bIns="91425" anchor="ctr" anchorCtr="0">
            <a:noAutofit/>
          </a:bodyPr>
          <a:lstStyle/>
          <a:p>
            <a:pPr algn="ctr">
              <a:lnSpc>
                <a:spcPct val="100000"/>
              </a:lnSpc>
              <a:buClr>
                <a:srgbClr val="000000"/>
              </a:buClr>
            </a:pPr>
            <a:r>
              <a:rPr lang="en-US" sz="2800" dirty="0">
                <a:solidFill>
                  <a:schemeClr val="accent1">
                    <a:lumMod val="50000"/>
                  </a:schemeClr>
                </a:solidFill>
                <a:sym typeface="Arial"/>
              </a:rPr>
              <a:t>ՀՀ </a:t>
            </a:r>
            <a:r>
              <a:rPr lang="hy-AM" sz="2800" dirty="0">
                <a:solidFill>
                  <a:schemeClr val="accent1">
                    <a:lumMod val="50000"/>
                  </a:schemeClr>
                </a:solidFill>
                <a:sym typeface="Arial"/>
              </a:rPr>
              <a:t>ԷԼԵԿՏՐԱէՆԵՐԳԵՏԻԿ ՀԱՄԱԿԱՐԳ</a:t>
            </a:r>
            <a:endParaRPr sz="2800" dirty="0">
              <a:solidFill>
                <a:schemeClr val="accent1">
                  <a:lumMod val="50000"/>
                </a:schemeClr>
              </a:solidFill>
              <a:sym typeface="Arial"/>
            </a:endParaRPr>
          </a:p>
        </p:txBody>
      </p:sp>
      <p:sp>
        <p:nvSpPr>
          <p:cNvPr id="145" name="Shape 145"/>
          <p:cNvSpPr txBox="1">
            <a:spLocks noGrp="1"/>
          </p:cNvSpPr>
          <p:nvPr>
            <p:ph type="body" idx="1"/>
          </p:nvPr>
        </p:nvSpPr>
        <p:spPr>
          <a:xfrm>
            <a:off x="522514" y="971006"/>
            <a:ext cx="10831286" cy="5490753"/>
          </a:xfrm>
          <a:prstGeom prst="rect">
            <a:avLst/>
          </a:prstGeom>
        </p:spPr>
        <p:txBody>
          <a:bodyPr spcFirstLastPara="1" wrap="square" lIns="91425" tIns="91425" rIns="91425" bIns="91425" anchor="ctr" anchorCtr="0">
            <a:noAutofit/>
          </a:bodyPr>
          <a:lstStyle/>
          <a:p>
            <a:pPr marL="0" indent="0">
              <a:spcBef>
                <a:spcPts val="0"/>
              </a:spcBef>
              <a:buNone/>
            </a:pPr>
            <a:endParaRPr lang="hy-AM" sz="1600" dirty="0"/>
          </a:p>
          <a:p>
            <a:pPr marL="342900" indent="-342900">
              <a:spcBef>
                <a:spcPts val="0"/>
              </a:spcBef>
            </a:pPr>
            <a:r>
              <a:rPr lang="hy-AM" sz="2200" dirty="0"/>
              <a:t>Հայաստանի էլեկտրաէներգետիկ համակարգի ընդամենը տեղակայված հզորությունը 4,200 մեգաՎատտ է (ՄՎտ), որի 55%-ն է (2,300 ՄՎտ)՝ գործող: </a:t>
            </a:r>
          </a:p>
          <a:p>
            <a:pPr marL="342900" indent="-342900">
              <a:spcBef>
                <a:spcPts val="0"/>
              </a:spcBef>
            </a:pPr>
            <a:r>
              <a:rPr lang="hy-AM" sz="2200" dirty="0"/>
              <a:t>Էլեկտրաէներգիայի արտադրական հզորությունը կազմված է հետևյալից․ </a:t>
            </a:r>
          </a:p>
          <a:p>
            <a:pPr marL="800100" lvl="1" indent="-342900">
              <a:spcBef>
                <a:spcPts val="0"/>
              </a:spcBef>
            </a:pPr>
            <a:r>
              <a:rPr lang="hy-AM" sz="2200" dirty="0"/>
              <a:t>2433 ՄՎտ ջերմային (գործում է 1380 ՄՎտ-ը),</a:t>
            </a:r>
          </a:p>
          <a:p>
            <a:pPr marL="800100" lvl="1" indent="-342900">
              <a:spcBef>
                <a:spcPts val="0"/>
              </a:spcBef>
            </a:pPr>
            <a:r>
              <a:rPr lang="hy-AM" sz="2200" dirty="0"/>
              <a:t>815 ՄՎտ միջուկային (գործում է 407.5 ՄՎտ), </a:t>
            </a:r>
          </a:p>
          <a:p>
            <a:pPr marL="800100" lvl="1" indent="-342900">
              <a:spcBef>
                <a:spcPts val="0"/>
              </a:spcBef>
            </a:pPr>
            <a:r>
              <a:rPr lang="hy-AM" sz="2200" dirty="0"/>
              <a:t>1182 ՄՎտ հիդրո </a:t>
            </a:r>
          </a:p>
          <a:p>
            <a:pPr marL="800100" lvl="1" indent="-342900">
              <a:spcBef>
                <a:spcPts val="0"/>
              </a:spcBef>
            </a:pPr>
            <a:r>
              <a:rPr lang="hy-AM" sz="2200" dirty="0"/>
              <a:t>2.6 ՄՎտ հողմային կայաններ։ </a:t>
            </a:r>
          </a:p>
          <a:p>
            <a:pPr marL="457200" lvl="1" indent="0">
              <a:spcBef>
                <a:spcPts val="0"/>
              </a:spcBef>
              <a:buNone/>
            </a:pPr>
            <a:r>
              <a:rPr lang="hy-AM" sz="2200" dirty="0"/>
              <a:t>Հզորությունների մոտ 50%-ն ունեն 40 տարվա հնություն և ենթակա են փակվելու կարճաժամկետ և միջնաժամկետ հեռանկարում։ Մեծամորի ատոմակայանի գործողությունը երկարաձգվել է մինչև 2026թ․։</a:t>
            </a:r>
          </a:p>
          <a:p>
            <a:pPr marL="342900" indent="-342900">
              <a:spcBef>
                <a:spcPts val="0"/>
              </a:spcBef>
            </a:pPr>
            <a:r>
              <a:rPr lang="hy-AM" sz="2200" dirty="0"/>
              <a:t>ԱԷԿ-ն ու հիդրոէլեկտակայանները ապահովում են բազային կարողությունները, մինչդեռ ջերմային էլեկտրակայաններն օգտագործվում են ձմեռային պիկերի պահանջարկը բավարարելու և բազային կարիքների ապահովման համար, երբ ԱԷԿ-ն անջատվում է ցանցից՝ վերազինման համար: </a:t>
            </a:r>
          </a:p>
          <a:p>
            <a:pPr marL="342900" indent="-342900">
              <a:spcBef>
                <a:spcPts val="0"/>
              </a:spcBef>
            </a:pPr>
            <a:r>
              <a:rPr lang="hy-AM" sz="2200" dirty="0"/>
              <a:t>Ջերմային էլեկտրակայաններն աշխատում են ներմուծվող բնական գազով: ԱԷԿ-ի լիցքավորման համար ուրանը ներմուծվում է Ռուսաստանի Դաշնությունից: </a:t>
            </a:r>
          </a:p>
        </p:txBody>
      </p:sp>
      <p:sp>
        <p:nvSpPr>
          <p:cNvPr id="2" name="Slide Number Placeholder 1">
            <a:extLst>
              <a:ext uri="{FF2B5EF4-FFF2-40B4-BE49-F238E27FC236}">
                <a16:creationId xmlns:a16="http://schemas.microsoft.com/office/drawing/2014/main" id="{25284E00-87BE-44CF-9A55-D04D98E0388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937369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algn="ctr"/>
            <a:r>
              <a:rPr lang="en-US" sz="2800" kern="1200" dirty="0" err="1">
                <a:solidFill>
                  <a:srgbClr val="5B9BD5">
                    <a:lumMod val="50000"/>
                  </a:srgbClr>
                </a:solidFill>
                <a:latin typeface="Franklin Gothic Medium Cond" panose="020B0606030402020204" pitchFamily="34" charset="0"/>
                <a:ea typeface="+mj-ea"/>
              </a:rPr>
              <a:t>Փոքր</a:t>
            </a:r>
            <a:r>
              <a:rPr lang="en-US" sz="2800" kern="1200" dirty="0">
                <a:solidFill>
                  <a:srgbClr val="5B9BD5">
                    <a:lumMod val="50000"/>
                  </a:srgbClr>
                </a:solidFill>
                <a:latin typeface="Franklin Gothic Medium Cond" panose="020B0606030402020204" pitchFamily="34" charset="0"/>
                <a:ea typeface="+mj-ea"/>
              </a:rPr>
              <a:t> ՀԵԿ-</a:t>
            </a:r>
            <a:r>
              <a:rPr lang="en-US" sz="2800" kern="1200" dirty="0" err="1">
                <a:solidFill>
                  <a:srgbClr val="5B9BD5">
                    <a:lumMod val="50000"/>
                  </a:srgbClr>
                </a:solidFill>
                <a:latin typeface="Franklin Gothic Medium Cond" panose="020B0606030402020204" pitchFamily="34" charset="0"/>
                <a:ea typeface="+mj-ea"/>
              </a:rPr>
              <a:t>երի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ազդեցություն</a:t>
            </a:r>
            <a:endParaRPr sz="2800" kern="1200" dirty="0">
              <a:solidFill>
                <a:srgbClr val="5B9BD5">
                  <a:lumMod val="50000"/>
                </a:srgbClr>
              </a:solidFill>
              <a:latin typeface="Franklin Gothic Medium Cond" panose="020B0606030402020204" pitchFamily="34" charset="0"/>
              <a:ea typeface="+mj-ea"/>
            </a:endParaRPr>
          </a:p>
        </p:txBody>
      </p:sp>
      <p:sp>
        <p:nvSpPr>
          <p:cNvPr id="530" name="Shape 530"/>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rtl="0">
              <a:spcBef>
                <a:spcPts val="1000"/>
              </a:spcBef>
              <a:spcAft>
                <a:spcPts val="0"/>
              </a:spcAft>
              <a:buSzPts val="2800"/>
              <a:buChar char="•"/>
            </a:pPr>
            <a:r>
              <a:rPr lang="en-US"/>
              <a:t>Ձկների </a:t>
            </a:r>
            <a:r>
              <a:rPr lang="en-US" b="1"/>
              <a:t>վտառների ոչնչացման</a:t>
            </a:r>
            <a:r>
              <a:rPr lang="en-US"/>
              <a:t> ռիսկ՝ տուրբինի կողմից ներքաշման դեմ միջոցներ չձեռնարկելու դեպքում։</a:t>
            </a:r>
            <a:endParaRPr/>
          </a:p>
          <a:p>
            <a:pPr marL="457200" lvl="0" indent="-406400" rtl="0">
              <a:spcBef>
                <a:spcPts val="0"/>
              </a:spcBef>
              <a:spcAft>
                <a:spcPts val="0"/>
              </a:spcAft>
              <a:buSzPts val="2800"/>
              <a:buChar char="•"/>
            </a:pPr>
            <a:r>
              <a:rPr lang="en-US"/>
              <a:t>Կեղտահավաքում կուտակվող </a:t>
            </a:r>
            <a:r>
              <a:rPr lang="en-US" b="1"/>
              <a:t>աղբի թափում</a:t>
            </a:r>
            <a:r>
              <a:rPr lang="en-US"/>
              <a:t> չթույլատրված վայրերում։</a:t>
            </a:r>
            <a:endParaRPr/>
          </a:p>
          <a:p>
            <a:pPr marL="457200" lvl="0" indent="-406400" rtl="0">
              <a:spcBef>
                <a:spcPts val="0"/>
              </a:spcBef>
              <a:spcAft>
                <a:spcPts val="0"/>
              </a:spcAft>
              <a:buSzPts val="2800"/>
              <a:buChar char="•"/>
            </a:pPr>
            <a:r>
              <a:rPr lang="en-US" b="1"/>
              <a:t>Աղմուկի </a:t>
            </a:r>
            <a:r>
              <a:rPr lang="en-US"/>
              <a:t>և վիբրացիայի բարձր մակարդակ։</a:t>
            </a:r>
            <a:endParaRPr/>
          </a:p>
          <a:p>
            <a:pPr marL="457200" lvl="0" indent="-406400" rtl="0">
              <a:spcBef>
                <a:spcPts val="0"/>
              </a:spcBef>
              <a:spcAft>
                <a:spcPts val="0"/>
              </a:spcAft>
              <a:buSzPts val="2800"/>
              <a:buChar char="•"/>
            </a:pPr>
            <a:r>
              <a:rPr lang="en-US"/>
              <a:t>Գետի և կայանի մոտակա </a:t>
            </a:r>
            <a:r>
              <a:rPr lang="en-US" b="1"/>
              <a:t>տարածքների աղտոտում</a:t>
            </a:r>
            <a:r>
              <a:rPr lang="en-US"/>
              <a:t> յուղանյութերով և կոյուղաջրերով, եթե համապատասխան միջոցներ չեն կիրառվում։</a:t>
            </a:r>
            <a:endParaRPr/>
          </a:p>
          <a:p>
            <a:pPr marL="457200" lvl="0" indent="-406400" rtl="0">
              <a:spcBef>
                <a:spcPts val="0"/>
              </a:spcBef>
              <a:spcAft>
                <a:spcPts val="0"/>
              </a:spcAft>
              <a:buSzPts val="2800"/>
              <a:buChar char="•"/>
            </a:pPr>
            <a:r>
              <a:rPr lang="en-US" b="1"/>
              <a:t>Տեսադաշտի </a:t>
            </a:r>
            <a:r>
              <a:rPr lang="en-US"/>
              <a:t>վրա բացասական ազդեցություն տգեղ նախագծման պատճառով։</a:t>
            </a:r>
            <a:endParaRPr/>
          </a:p>
        </p:txBody>
      </p:sp>
      <p:sp>
        <p:nvSpPr>
          <p:cNvPr id="2" name="Slide Number Placeholder 1">
            <a:extLst>
              <a:ext uri="{FF2B5EF4-FFF2-40B4-BE49-F238E27FC236}">
                <a16:creationId xmlns:a16="http://schemas.microsoft.com/office/drawing/2014/main" id="{19C1347D-4AB8-412F-9CDD-DF88EBE8356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algn="ctr"/>
            <a:r>
              <a:rPr lang="en-US" sz="2800" kern="1200" dirty="0" err="1">
                <a:solidFill>
                  <a:srgbClr val="5B9BD5">
                    <a:lumMod val="50000"/>
                  </a:srgbClr>
                </a:solidFill>
                <a:latin typeface="Franklin Gothic Medium Cond" panose="020B0606030402020204" pitchFamily="34" charset="0"/>
                <a:ea typeface="+mj-ea"/>
              </a:rPr>
              <a:t>Հողմակայանների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537" name="Shape 53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a:spcBef>
                <a:spcPts val="1000"/>
              </a:spcBef>
              <a:spcAft>
                <a:spcPts val="0"/>
              </a:spcAft>
              <a:buSzPts val="2800"/>
              <a:buChar char="•"/>
            </a:pPr>
            <a:r>
              <a:rPr lang="en-US"/>
              <a:t>Վայրի </a:t>
            </a:r>
            <a:r>
              <a:rPr lang="en-US" b="1"/>
              <a:t>բնության </a:t>
            </a:r>
            <a:r>
              <a:rPr lang="en-US"/>
              <a:t>վրա ազդեցություն հողմակայանի կառուցման և շահագործման ընթացքում, ներառյալ մոտեցնող ճանապարհի, հաղորդալարերի անցկացման, օժանդակ շինությունների կառուցումը։</a:t>
            </a:r>
            <a:endParaRPr/>
          </a:p>
          <a:p>
            <a:pPr marL="457200" lvl="0" indent="-406400">
              <a:spcBef>
                <a:spcPts val="0"/>
              </a:spcBef>
              <a:spcAft>
                <a:spcPts val="0"/>
              </a:spcAft>
              <a:buSzPts val="2800"/>
              <a:buChar char="•"/>
            </a:pPr>
            <a:r>
              <a:rPr lang="en-US" b="1"/>
              <a:t>Թռչունների վերացում</a:t>
            </a:r>
            <a:r>
              <a:rPr lang="en-US"/>
              <a:t> հողմակներին հարվածելու պատճառով։</a:t>
            </a:r>
            <a:endParaRPr/>
          </a:p>
          <a:p>
            <a:pPr marL="457200" lvl="0" indent="-406400">
              <a:spcBef>
                <a:spcPts val="0"/>
              </a:spcBef>
              <a:spcAft>
                <a:spcPts val="0"/>
              </a:spcAft>
              <a:buSzPts val="2800"/>
              <a:buChar char="•"/>
            </a:pPr>
            <a:r>
              <a:rPr lang="en-US"/>
              <a:t>Թռչունների </a:t>
            </a:r>
            <a:r>
              <a:rPr lang="en-US" b="1"/>
              <a:t>բների տեղափոխություն</a:t>
            </a:r>
            <a:r>
              <a:rPr lang="en-US"/>
              <a:t> աղմուկի մակարդակի բարձրացման պատճառով։</a:t>
            </a:r>
            <a:endParaRPr/>
          </a:p>
        </p:txBody>
      </p:sp>
      <p:sp>
        <p:nvSpPr>
          <p:cNvPr id="2" name="Slide Number Placeholder 1">
            <a:extLst>
              <a:ext uri="{FF2B5EF4-FFF2-40B4-BE49-F238E27FC236}">
                <a16:creationId xmlns:a16="http://schemas.microsoft.com/office/drawing/2014/main" id="{849B15F5-5CD5-4CE4-8FDE-F28C9D4B652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algn="ctr"/>
            <a:r>
              <a:rPr lang="en-US" sz="2800" kern="1200" dirty="0" err="1">
                <a:solidFill>
                  <a:srgbClr val="5B9BD5">
                    <a:lumMod val="50000"/>
                  </a:srgbClr>
                </a:solidFill>
                <a:latin typeface="Franklin Gothic Medium Cond" panose="020B0606030402020204" pitchFamily="34" charset="0"/>
                <a:ea typeface="+mj-ea"/>
              </a:rPr>
              <a:t>Հողմակայանների</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բնապահպանական</a:t>
            </a:r>
            <a:r>
              <a:rPr lang="en-US" sz="2800" kern="1200" dirty="0">
                <a:solidFill>
                  <a:srgbClr val="5B9BD5">
                    <a:lumMod val="50000"/>
                  </a:srgbClr>
                </a:solidFill>
                <a:latin typeface="Franklin Gothic Medium Cond" panose="020B0606030402020204" pitchFamily="34" charset="0"/>
                <a:ea typeface="+mj-ea"/>
              </a:rPr>
              <a:t> </a:t>
            </a:r>
            <a:r>
              <a:rPr lang="en-US" sz="2800" kern="1200" dirty="0" err="1">
                <a:solidFill>
                  <a:srgbClr val="5B9BD5">
                    <a:lumMod val="50000"/>
                  </a:srgbClr>
                </a:solidFill>
                <a:latin typeface="Franklin Gothic Medium Cond" panose="020B0606030402020204" pitchFamily="34" charset="0"/>
                <a:ea typeface="+mj-ea"/>
              </a:rPr>
              <a:t>ռիսկեր</a:t>
            </a:r>
            <a:endParaRPr sz="2800" kern="1200" dirty="0">
              <a:solidFill>
                <a:srgbClr val="5B9BD5">
                  <a:lumMod val="50000"/>
                </a:srgbClr>
              </a:solidFill>
              <a:latin typeface="Franklin Gothic Medium Cond" panose="020B0606030402020204" pitchFamily="34" charset="0"/>
              <a:ea typeface="+mj-ea"/>
            </a:endParaRPr>
          </a:p>
        </p:txBody>
      </p:sp>
      <p:sp>
        <p:nvSpPr>
          <p:cNvPr id="544" name="Shape 544"/>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457200" lvl="0" indent="-406400">
              <a:spcBef>
                <a:spcPts val="1000"/>
              </a:spcBef>
              <a:spcAft>
                <a:spcPts val="0"/>
              </a:spcAft>
              <a:buSzPts val="2800"/>
              <a:buChar char="•"/>
            </a:pPr>
            <a:r>
              <a:rPr lang="en-US"/>
              <a:t>Մոտակա </a:t>
            </a:r>
            <a:r>
              <a:rPr lang="en-US" b="1"/>
              <a:t>բնակչության անհանգստացման</a:t>
            </a:r>
            <a:r>
              <a:rPr lang="en-US"/>
              <a:t> ռիսկեր՝ տուրբինների շինարարության և շահագործման աղմուկի պատճառով </a:t>
            </a:r>
            <a:endParaRPr/>
          </a:p>
          <a:p>
            <a:pPr marL="457200" lvl="0" indent="-406400">
              <a:spcBef>
                <a:spcPts val="0"/>
              </a:spcBef>
              <a:spcAft>
                <a:spcPts val="0"/>
              </a:spcAft>
              <a:buSzPts val="2800"/>
              <a:buChar char="•"/>
            </a:pPr>
            <a:r>
              <a:rPr lang="en-US" b="1"/>
              <a:t>Հողի էրոզիա</a:t>
            </a:r>
            <a:r>
              <a:rPr lang="en-US"/>
              <a:t>, եթե շինհրապարակի հողի պաստառի պատշաճ վերականգնում չի արվել</a:t>
            </a:r>
            <a:endParaRPr/>
          </a:p>
          <a:p>
            <a:pPr marL="457200" lvl="0" indent="-406400">
              <a:spcBef>
                <a:spcPts val="0"/>
              </a:spcBef>
              <a:spcAft>
                <a:spcPts val="0"/>
              </a:spcAft>
              <a:buSzPts val="2800"/>
              <a:buChar char="•"/>
            </a:pPr>
            <a:r>
              <a:rPr lang="en-US"/>
              <a:t>Տեղանքի </a:t>
            </a:r>
            <a:r>
              <a:rPr lang="en-US" b="1"/>
              <a:t>աղտոտում</a:t>
            </a:r>
            <a:r>
              <a:rPr lang="en-US"/>
              <a:t> շինարարական և կենցաղային աղբով</a:t>
            </a:r>
            <a:endParaRPr/>
          </a:p>
          <a:p>
            <a:pPr marL="457200" lvl="0" indent="-406400" rtl="0">
              <a:spcBef>
                <a:spcPts val="0"/>
              </a:spcBef>
              <a:spcAft>
                <a:spcPts val="0"/>
              </a:spcAft>
              <a:buSzPts val="2800"/>
              <a:buChar char="•"/>
            </a:pPr>
            <a:r>
              <a:rPr lang="en-US"/>
              <a:t>Բնական </a:t>
            </a:r>
            <a:r>
              <a:rPr lang="en-US" b="1"/>
              <a:t>տեսադաշտի </a:t>
            </a:r>
            <a:r>
              <a:rPr lang="en-US"/>
              <a:t>խաթարում</a:t>
            </a:r>
            <a:endParaRPr/>
          </a:p>
        </p:txBody>
      </p:sp>
      <p:sp>
        <p:nvSpPr>
          <p:cNvPr id="2" name="Slide Number Placeholder 1">
            <a:extLst>
              <a:ext uri="{FF2B5EF4-FFF2-40B4-BE49-F238E27FC236}">
                <a16:creationId xmlns:a16="http://schemas.microsoft.com/office/drawing/2014/main" id="{4F0C5E46-03FA-4244-8EF2-C0994353D42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algn="ctr"/>
            <a:r>
              <a:rPr lang="en-US"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latin typeface="Franklin Gothic Medium Cond" panose="020B0606030402020204" pitchFamily="34" charset="0"/>
                <a:ea typeface="+mj-ea"/>
              </a:rPr>
              <a:t>ԵՐԱԿԱՆԳՆՎՈՂ ԷՆԵՐԳԻԱՆ ԵՎ ԷՆԵՐԳԵՏԻԿ ԱՆՎՏԱՆԳՈՒԹՅՈՒՆԸ</a:t>
            </a:r>
            <a:endParaRPr sz="2800" kern="1200" dirty="0">
              <a:solidFill>
                <a:srgbClr val="5B9BD5">
                  <a:lumMod val="50000"/>
                </a:srgbClr>
              </a:solidFill>
              <a:latin typeface="Franklin Gothic Medium Cond" panose="020B0606030402020204" pitchFamily="34" charset="0"/>
              <a:ea typeface="+mj-ea"/>
            </a:endParaRPr>
          </a:p>
        </p:txBody>
      </p:sp>
      <p:sp>
        <p:nvSpPr>
          <p:cNvPr id="551" name="Shape 55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0" lvl="0" indent="0">
              <a:spcBef>
                <a:spcPts val="1000"/>
              </a:spcBef>
              <a:spcAft>
                <a:spcPts val="0"/>
              </a:spcAft>
              <a:buNone/>
            </a:pPr>
            <a:r>
              <a:rPr lang="en-US" dirty="0" err="1"/>
              <a:t>Հայաստանը</a:t>
            </a:r>
            <a:r>
              <a:rPr lang="en-US" dirty="0"/>
              <a:t> </a:t>
            </a:r>
            <a:r>
              <a:rPr lang="en-US" dirty="0" err="1"/>
              <a:t>չունի</a:t>
            </a:r>
            <a:r>
              <a:rPr lang="en-US" dirty="0"/>
              <a:t> </a:t>
            </a:r>
            <a:r>
              <a:rPr lang="en-US" b="1" dirty="0" err="1"/>
              <a:t>նավթի</a:t>
            </a:r>
            <a:r>
              <a:rPr lang="en-US" dirty="0"/>
              <a:t> </a:t>
            </a:r>
            <a:r>
              <a:rPr lang="en-US" dirty="0" err="1"/>
              <a:t>կամ</a:t>
            </a:r>
            <a:r>
              <a:rPr lang="en-US" dirty="0"/>
              <a:t> </a:t>
            </a:r>
            <a:r>
              <a:rPr lang="en-US" b="1" dirty="0" err="1"/>
              <a:t>բնական</a:t>
            </a:r>
            <a:r>
              <a:rPr lang="en-US" b="1" dirty="0"/>
              <a:t> </a:t>
            </a:r>
            <a:r>
              <a:rPr lang="en-US" dirty="0" err="1"/>
              <a:t>գազի</a:t>
            </a:r>
            <a:r>
              <a:rPr lang="en-US" dirty="0"/>
              <a:t> </a:t>
            </a:r>
            <a:r>
              <a:rPr lang="en-US" dirty="0" err="1"/>
              <a:t>հաստատված</a:t>
            </a:r>
            <a:r>
              <a:rPr lang="en-US" dirty="0"/>
              <a:t> </a:t>
            </a:r>
            <a:r>
              <a:rPr lang="en-US" dirty="0" err="1"/>
              <a:t>պաշարներ</a:t>
            </a:r>
            <a:r>
              <a:rPr lang="en-US" dirty="0"/>
              <a:t>, </a:t>
            </a:r>
            <a:r>
              <a:rPr lang="en-US" dirty="0" err="1"/>
              <a:t>թեև</a:t>
            </a:r>
            <a:r>
              <a:rPr lang="en-US" dirty="0"/>
              <a:t> </a:t>
            </a:r>
            <a:r>
              <a:rPr lang="en-US" dirty="0" err="1"/>
              <a:t>Հայաստանն</a:t>
            </a:r>
            <a:r>
              <a:rPr lang="en-US" dirty="0"/>
              <a:t> </a:t>
            </a:r>
            <a:r>
              <a:rPr lang="en-US" dirty="0" err="1"/>
              <a:t>ունի</a:t>
            </a:r>
            <a:r>
              <a:rPr lang="en-US" dirty="0"/>
              <a:t> </a:t>
            </a:r>
            <a:r>
              <a:rPr lang="en-US" dirty="0" err="1"/>
              <a:t>վերականգնվող</a:t>
            </a:r>
            <a:r>
              <a:rPr lang="en-US" dirty="0"/>
              <a:t> </a:t>
            </a:r>
            <a:r>
              <a:rPr lang="en-US" dirty="0" err="1"/>
              <a:t>էներգիայի</a:t>
            </a:r>
            <a:r>
              <a:rPr lang="en-US" dirty="0"/>
              <a:t> </a:t>
            </a:r>
            <a:r>
              <a:rPr lang="en-US" dirty="0" err="1"/>
              <a:t>բավարար</a:t>
            </a:r>
            <a:r>
              <a:rPr lang="en-US" dirty="0"/>
              <a:t> </a:t>
            </a:r>
            <a:r>
              <a:rPr lang="en-US" dirty="0" err="1"/>
              <a:t>ներուժ</a:t>
            </a:r>
            <a:r>
              <a:rPr lang="en-US" dirty="0"/>
              <a:t>, </a:t>
            </a:r>
            <a:r>
              <a:rPr lang="en-US" dirty="0" err="1"/>
              <a:t>սակայն</a:t>
            </a:r>
            <a:r>
              <a:rPr lang="en-US" dirty="0"/>
              <a:t> </a:t>
            </a:r>
            <a:r>
              <a:rPr lang="en-US" b="1" dirty="0" err="1"/>
              <a:t>ապավինում</a:t>
            </a:r>
            <a:r>
              <a:rPr lang="en-US" b="1" dirty="0"/>
              <a:t> </a:t>
            </a:r>
            <a:r>
              <a:rPr lang="en-US" dirty="0"/>
              <a:t>է </a:t>
            </a:r>
            <a:r>
              <a:rPr lang="en-US" dirty="0" err="1"/>
              <a:t>ներկրված</a:t>
            </a:r>
            <a:r>
              <a:rPr lang="en-US" dirty="0"/>
              <a:t> </a:t>
            </a:r>
            <a:r>
              <a:rPr lang="en-US" b="1" dirty="0" err="1"/>
              <a:t>բնական</a:t>
            </a:r>
            <a:r>
              <a:rPr lang="en-US" b="1" dirty="0"/>
              <a:t> </a:t>
            </a:r>
            <a:r>
              <a:rPr lang="en-US" b="1" dirty="0" err="1"/>
              <a:t>գազին</a:t>
            </a:r>
            <a:r>
              <a:rPr lang="en-US" dirty="0"/>
              <a:t>։ </a:t>
            </a:r>
            <a:endParaRPr dirty="0"/>
          </a:p>
          <a:p>
            <a:pPr marL="0" lvl="0" indent="0">
              <a:spcBef>
                <a:spcPts val="1000"/>
              </a:spcBef>
              <a:spcAft>
                <a:spcPts val="0"/>
              </a:spcAft>
              <a:buNone/>
            </a:pPr>
            <a:r>
              <a:rPr lang="en-US" dirty="0" err="1"/>
              <a:t>Ներկրումներից</a:t>
            </a:r>
            <a:r>
              <a:rPr lang="en-US" dirty="0"/>
              <a:t> </a:t>
            </a:r>
            <a:r>
              <a:rPr lang="en-US" b="1" dirty="0" err="1"/>
              <a:t>կախվածությունը</a:t>
            </a:r>
            <a:r>
              <a:rPr lang="en-US" b="1" dirty="0"/>
              <a:t> </a:t>
            </a:r>
            <a:r>
              <a:rPr lang="en-US" dirty="0" err="1"/>
              <a:t>Հայաստանի</a:t>
            </a:r>
            <a:r>
              <a:rPr lang="en-US" dirty="0"/>
              <a:t> </a:t>
            </a:r>
            <a:r>
              <a:rPr lang="en-US" dirty="0" err="1"/>
              <a:t>էներգետիկ</a:t>
            </a:r>
            <a:r>
              <a:rPr lang="en-US" dirty="0"/>
              <a:t> </a:t>
            </a:r>
            <a:r>
              <a:rPr lang="en-US" dirty="0" err="1"/>
              <a:t>ոլորտը</a:t>
            </a:r>
            <a:r>
              <a:rPr lang="en-US" dirty="0"/>
              <a:t> </a:t>
            </a:r>
            <a:r>
              <a:rPr lang="en-US" dirty="0" err="1"/>
              <a:t>դարձնում</a:t>
            </a:r>
            <a:r>
              <a:rPr lang="en-US" dirty="0"/>
              <a:t> է </a:t>
            </a:r>
            <a:r>
              <a:rPr lang="en-US" dirty="0" err="1"/>
              <a:t>խիստ</a:t>
            </a:r>
            <a:r>
              <a:rPr lang="en-US" dirty="0"/>
              <a:t> </a:t>
            </a:r>
            <a:r>
              <a:rPr lang="en-US" b="1" dirty="0" err="1"/>
              <a:t>զգայուն</a:t>
            </a:r>
            <a:r>
              <a:rPr lang="en-US" b="1" dirty="0"/>
              <a:t> </a:t>
            </a:r>
            <a:r>
              <a:rPr lang="en-US" dirty="0" err="1"/>
              <a:t>վառելիքի</a:t>
            </a:r>
            <a:r>
              <a:rPr lang="en-US" dirty="0"/>
              <a:t> </a:t>
            </a:r>
            <a:r>
              <a:rPr lang="en-US" dirty="0" err="1"/>
              <a:t>մատակարարման</a:t>
            </a:r>
            <a:r>
              <a:rPr lang="en-US" dirty="0"/>
              <a:t> </a:t>
            </a:r>
            <a:r>
              <a:rPr lang="en-US" dirty="0" err="1"/>
              <a:t>ընդհատումների</a:t>
            </a:r>
            <a:r>
              <a:rPr lang="en-US" dirty="0"/>
              <a:t> և </a:t>
            </a:r>
            <a:r>
              <a:rPr lang="en-US" b="1" dirty="0" err="1"/>
              <a:t>գնի</a:t>
            </a:r>
            <a:r>
              <a:rPr lang="en-US" b="1" dirty="0"/>
              <a:t> </a:t>
            </a:r>
            <a:r>
              <a:rPr lang="en-US" dirty="0" err="1"/>
              <a:t>անկայունության</a:t>
            </a:r>
            <a:r>
              <a:rPr lang="en-US" dirty="0"/>
              <a:t> </a:t>
            </a:r>
            <a:r>
              <a:rPr lang="en-US" dirty="0" err="1"/>
              <a:t>նկատմամբ</a:t>
            </a:r>
            <a:r>
              <a:rPr lang="en-US" dirty="0"/>
              <a:t>։</a:t>
            </a:r>
            <a:endParaRPr dirty="0"/>
          </a:p>
          <a:p>
            <a:pPr marL="0" lvl="0" indent="0">
              <a:spcBef>
                <a:spcPts val="1000"/>
              </a:spcBef>
              <a:spcAft>
                <a:spcPts val="0"/>
              </a:spcAft>
              <a:buNone/>
            </a:pPr>
            <a:r>
              <a:rPr lang="en-US" dirty="0" err="1"/>
              <a:t>Հայաստանը</a:t>
            </a:r>
            <a:r>
              <a:rPr lang="en-US" dirty="0"/>
              <a:t> </a:t>
            </a:r>
            <a:r>
              <a:rPr lang="en-US" dirty="0" err="1"/>
              <a:t>խիստ</a:t>
            </a:r>
            <a:r>
              <a:rPr lang="en-US" dirty="0"/>
              <a:t> </a:t>
            </a:r>
            <a:r>
              <a:rPr lang="en-US" b="1" dirty="0" err="1"/>
              <a:t>զգայուն</a:t>
            </a:r>
            <a:r>
              <a:rPr lang="en-US" b="1" dirty="0"/>
              <a:t> </a:t>
            </a:r>
            <a:r>
              <a:rPr lang="en-US" dirty="0"/>
              <a:t>է </a:t>
            </a:r>
            <a:r>
              <a:rPr lang="en-US" dirty="0" err="1"/>
              <a:t>էներգակիրների</a:t>
            </a:r>
            <a:r>
              <a:rPr lang="en-US" dirty="0"/>
              <a:t> </a:t>
            </a:r>
            <a:r>
              <a:rPr lang="en-US" dirty="0" err="1"/>
              <a:t>ներկրման</a:t>
            </a:r>
            <a:r>
              <a:rPr lang="en-US" dirty="0"/>
              <a:t> </a:t>
            </a:r>
            <a:r>
              <a:rPr lang="en-US" dirty="0" err="1"/>
              <a:t>գների</a:t>
            </a:r>
            <a:r>
              <a:rPr lang="en-US" dirty="0"/>
              <a:t> և </a:t>
            </a:r>
            <a:r>
              <a:rPr lang="en-US" dirty="0" err="1"/>
              <a:t>մատակարարման</a:t>
            </a:r>
            <a:r>
              <a:rPr lang="en-US" dirty="0"/>
              <a:t> </a:t>
            </a:r>
            <a:r>
              <a:rPr lang="en-US" dirty="0" err="1"/>
              <a:t>առումով</a:t>
            </a:r>
            <a:r>
              <a:rPr lang="en-US" dirty="0"/>
              <a:t>։  </a:t>
            </a:r>
            <a:endParaRPr dirty="0"/>
          </a:p>
        </p:txBody>
      </p:sp>
      <p:sp>
        <p:nvSpPr>
          <p:cNvPr id="2" name="Slide Number Placeholder 1">
            <a:extLst>
              <a:ext uri="{FF2B5EF4-FFF2-40B4-BE49-F238E27FC236}">
                <a16:creationId xmlns:a16="http://schemas.microsoft.com/office/drawing/2014/main" id="{A8668CB7-5C36-4C5E-BD75-25DA8C5C155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BDDCC97-1565-43B6-B2AC-3D0DBB54ACD4}"/>
              </a:ext>
            </a:extLst>
          </p:cNvPr>
          <p:cNvSpPr>
            <a:spLocks noGrp="1" noChangeArrowheads="1"/>
          </p:cNvSpPr>
          <p:nvPr>
            <p:ph type="title"/>
          </p:nvPr>
        </p:nvSpPr>
        <p:spPr>
          <a:xfrm>
            <a:off x="1001731" y="214313"/>
            <a:ext cx="3808396" cy="3143250"/>
          </a:xfrm>
        </p:spPr>
        <p:txBody>
          <a:bodyPr spcFirstLastPara="1" vert="horz" wrap="square" lIns="88900" tIns="50799" rIns="88900" bIns="50799" rtlCol="0" anchor="ctr" anchorCtr="0">
            <a:normAutofit/>
          </a:bodyPr>
          <a:lstStyle/>
          <a:p>
            <a:pPr algn="ctr" defTabSz="914145"/>
            <a:r>
              <a:rPr lang="hy-AM" altLang="en-US" sz="2800" kern="1200" dirty="0">
                <a:solidFill>
                  <a:srgbClr val="5B9BD5">
                    <a:lumMod val="50000"/>
                  </a:srgbClr>
                </a:solidFill>
                <a:ea typeface="+mj-ea"/>
                <a:sym typeface="Helvetica" panose="020B0604020202020204" pitchFamily="34" charset="0"/>
              </a:rPr>
              <a:t>Անտառ</a:t>
            </a:r>
            <a:r>
              <a:rPr lang="ru-RU"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t>&lt;</a:t>
            </a:r>
            <a: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t>10% </a:t>
            </a:r>
            <a:b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br>
            <a:r>
              <a:rPr lang="hy-AM" altLang="en-US" sz="2800" kern="1200" dirty="0">
                <a:solidFill>
                  <a:srgbClr val="5B9BD5">
                    <a:lumMod val="50000"/>
                  </a:srgbClr>
                </a:solidFill>
                <a:ea typeface="+mj-ea"/>
                <a:sym typeface="Helvetica" panose="020B0604020202020204" pitchFamily="34" charset="0"/>
              </a:rPr>
              <a:t>Գազ</a:t>
            </a:r>
            <a: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t>-0%</a:t>
            </a:r>
            <a:b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br>
            <a:r>
              <a:rPr lang="hy-AM" altLang="en-US" sz="2800" kern="1200" dirty="0">
                <a:solidFill>
                  <a:srgbClr val="5B9BD5">
                    <a:lumMod val="50000"/>
                  </a:srgbClr>
                </a:solidFill>
                <a:ea typeface="+mj-ea"/>
                <a:sym typeface="Helvetica" panose="020B0604020202020204" pitchFamily="34" charset="0"/>
              </a:rPr>
              <a:t>Նավթ</a:t>
            </a:r>
            <a: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t>-0%</a:t>
            </a:r>
            <a:b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br>
            <a:r>
              <a:rPr lang="hy-AM" altLang="en-US" sz="2800" kern="1200" dirty="0">
                <a:solidFill>
                  <a:srgbClr val="5B9BD5">
                    <a:lumMod val="50000"/>
                  </a:srgbClr>
                </a:solidFill>
                <a:ea typeface="+mj-ea"/>
                <a:sym typeface="Helvetica" panose="020B0604020202020204" pitchFamily="34" charset="0"/>
              </a:rPr>
              <a:t>Ածուխ</a:t>
            </a:r>
            <a:r>
              <a:rPr lang="en-US" altLang="en-US" sz="2800" kern="1200" dirty="0">
                <a:solidFill>
                  <a:srgbClr val="5B9BD5">
                    <a:lumMod val="50000"/>
                  </a:srgbClr>
                </a:solidFill>
                <a:latin typeface="Franklin Gothic Medium Cond" panose="020B0606030402020204" pitchFamily="34" charset="0"/>
                <a:ea typeface="+mj-ea"/>
                <a:sym typeface="Helvetica" panose="020B0604020202020204" pitchFamily="34" charset="0"/>
              </a:rPr>
              <a:t>-0%</a:t>
            </a:r>
            <a:endParaRPr lang="en-US" altLang="en-US" sz="2800" kern="1200" dirty="0">
              <a:solidFill>
                <a:srgbClr val="5B9BD5">
                  <a:lumMod val="50000"/>
                </a:srgbClr>
              </a:solidFill>
              <a:latin typeface="Franklin Gothic Medium Cond" panose="020B0606030402020204" pitchFamily="34" charset="0"/>
              <a:ea typeface="+mj-ea"/>
            </a:endParaRPr>
          </a:p>
        </p:txBody>
      </p:sp>
      <p:pic>
        <p:nvPicPr>
          <p:cNvPr id="14339" name="Picture 2" descr="FOREST.jpg">
            <a:extLst>
              <a:ext uri="{FF2B5EF4-FFF2-40B4-BE49-F238E27FC236}">
                <a16:creationId xmlns:a16="http://schemas.microsoft.com/office/drawing/2014/main" id="{19253C7F-DE21-4286-AE1B-1528E2628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089" y="404069"/>
            <a:ext cx="5752951" cy="614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3">
            <a:extLst>
              <a:ext uri="{FF2B5EF4-FFF2-40B4-BE49-F238E27FC236}">
                <a16:creationId xmlns:a16="http://schemas.microsoft.com/office/drawing/2014/main" id="{0B7D5A0F-7A62-4D98-BC13-1ED502BFF527}"/>
              </a:ext>
            </a:extLst>
          </p:cNvPr>
          <p:cNvSpPr>
            <a:spLocks noGrp="1" noChangeArrowheads="1"/>
          </p:cNvSpPr>
          <p:nvPr>
            <p:ph type="body" idx="1"/>
          </p:nvPr>
        </p:nvSpPr>
        <p:spPr>
          <a:xfrm>
            <a:off x="485925" y="4000500"/>
            <a:ext cx="5752951" cy="2357438"/>
          </a:xfrm>
        </p:spPr>
        <p:txBody>
          <a:bodyPr spcFirstLastPara="1" vert="horz" wrap="square" lIns="88900" tIns="50799" rIns="88900" bIns="50799" rtlCol="0" anchor="t" anchorCtr="0">
            <a:normAutofit/>
          </a:bodyPr>
          <a:lstStyle/>
          <a:p>
            <a:pPr marL="50800" indent="0" algn="ctr" defTabSz="914145">
              <a:spcBef>
                <a:spcPts val="492"/>
              </a:spcBef>
              <a:buNone/>
            </a:pPr>
            <a:r>
              <a:rPr lang="hy-AM" altLang="en-US" sz="3164" dirty="0">
                <a:solidFill>
                  <a:srgbClr val="898989"/>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ՎԷ զարգացումը ոչ միայն էներգետիկ անվտանգության, այլև ազգային անվտանգության հարց է</a:t>
            </a:r>
            <a:endParaRPr lang="en-US" altLang="en-US" dirty="0"/>
          </a:p>
        </p:txBody>
      </p:sp>
      <p:sp>
        <p:nvSpPr>
          <p:cNvPr id="2" name="Slide Number Placeholder 1">
            <a:extLst>
              <a:ext uri="{FF2B5EF4-FFF2-40B4-BE49-F238E27FC236}">
                <a16:creationId xmlns:a16="http://schemas.microsoft.com/office/drawing/2014/main" id="{09FA0401-3575-43AD-A216-1D34BE0F8F7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64</a:t>
            </a:fld>
            <a:endParaRPr lang="en-US"/>
          </a:p>
        </p:txBody>
      </p:sp>
    </p:spTree>
    <p:extLst>
      <p:ext uri="{BB962C8B-B14F-4D97-AF65-F5344CB8AC3E}">
        <p14:creationId xmlns:p14="http://schemas.microsoft.com/office/powerpoint/2010/main" val="270644073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2023582" y="365125"/>
            <a:ext cx="9330217" cy="1325700"/>
          </a:xfrm>
          <a:prstGeom prst="rect">
            <a:avLst/>
          </a:prstGeom>
        </p:spPr>
        <p:txBody>
          <a:bodyPr spcFirstLastPara="1" wrap="square" lIns="91425" tIns="91425" rIns="91425" bIns="91425" anchor="ctr" anchorCtr="0">
            <a:noAutofit/>
          </a:bodyPr>
          <a:lstStyle/>
          <a:p>
            <a:pPr lvl="0" algn="ctr"/>
            <a:r>
              <a:rPr lang="en-US"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latin typeface="Franklin Gothic Medium Cond" panose="020B0606030402020204" pitchFamily="34" charset="0"/>
                <a:ea typeface="+mj-ea"/>
              </a:rPr>
              <a:t>ԵՐԱԿԱՆԳՆՎՈՂ ԷՆԵՐԳԻԱՆ ԵՎ ԷՆԵՐԳԵՏԻԿ ԱՆՎՏԱՆԳՈՒԹՅՈՒՆԸ</a:t>
            </a:r>
            <a:endParaRPr dirty="0"/>
          </a:p>
        </p:txBody>
      </p:sp>
      <p:sp>
        <p:nvSpPr>
          <p:cNvPr id="558" name="Shape 55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0" lvl="0" indent="0">
              <a:spcBef>
                <a:spcPts val="1000"/>
              </a:spcBef>
              <a:spcAft>
                <a:spcPts val="0"/>
              </a:spcAft>
              <a:buNone/>
            </a:pPr>
            <a:r>
              <a:rPr lang="en-US" dirty="0" err="1"/>
              <a:t>Էլեկտրաէներգիայի</a:t>
            </a:r>
            <a:r>
              <a:rPr lang="en-US" dirty="0"/>
              <a:t> </a:t>
            </a:r>
            <a:r>
              <a:rPr lang="en-US" b="1" dirty="0" err="1"/>
              <a:t>գները</a:t>
            </a:r>
            <a:r>
              <a:rPr lang="en-US" b="1" dirty="0"/>
              <a:t> </a:t>
            </a:r>
            <a:r>
              <a:rPr lang="en-US" dirty="0" err="1"/>
              <a:t>վերջին</a:t>
            </a:r>
            <a:r>
              <a:rPr lang="en-US" dirty="0"/>
              <a:t> </a:t>
            </a:r>
            <a:r>
              <a:rPr lang="en-US" dirty="0" err="1"/>
              <a:t>տարիներին</a:t>
            </a:r>
            <a:r>
              <a:rPr lang="en-US" dirty="0"/>
              <a:t> </a:t>
            </a:r>
            <a:r>
              <a:rPr lang="en-US" dirty="0" err="1"/>
              <a:t>բարձրացել</a:t>
            </a:r>
            <a:r>
              <a:rPr lang="en-US" dirty="0"/>
              <a:t> </a:t>
            </a:r>
            <a:r>
              <a:rPr lang="en-US" dirty="0" err="1"/>
              <a:t>են</a:t>
            </a:r>
            <a:r>
              <a:rPr lang="en-US" dirty="0"/>
              <a:t>՝ </a:t>
            </a:r>
            <a:r>
              <a:rPr lang="en-US" dirty="0" err="1"/>
              <a:t>բնական</a:t>
            </a:r>
            <a:r>
              <a:rPr lang="en-US" dirty="0"/>
              <a:t> </a:t>
            </a:r>
            <a:r>
              <a:rPr lang="en-US" dirty="0" err="1"/>
              <a:t>գազի</a:t>
            </a:r>
            <a:r>
              <a:rPr lang="en-US" dirty="0"/>
              <a:t> </a:t>
            </a:r>
            <a:r>
              <a:rPr lang="en-US" b="1" dirty="0" err="1"/>
              <a:t>ներմուծման</a:t>
            </a:r>
            <a:r>
              <a:rPr lang="en-US" b="1" dirty="0"/>
              <a:t> </a:t>
            </a:r>
            <a:r>
              <a:rPr lang="en-US" dirty="0" err="1"/>
              <a:t>գնի</a:t>
            </a:r>
            <a:r>
              <a:rPr lang="en-US" dirty="0"/>
              <a:t> </a:t>
            </a:r>
            <a:r>
              <a:rPr lang="en-US" dirty="0" err="1"/>
              <a:t>հետ</a:t>
            </a:r>
            <a:r>
              <a:rPr lang="en-US" dirty="0"/>
              <a:t> </a:t>
            </a:r>
            <a:r>
              <a:rPr lang="en-US" dirty="0" err="1"/>
              <a:t>կապված</a:t>
            </a:r>
            <a:r>
              <a:rPr lang="en-US" dirty="0"/>
              <a:t>։ </a:t>
            </a:r>
            <a:r>
              <a:rPr lang="en-US" dirty="0" err="1"/>
              <a:t>Այս</a:t>
            </a:r>
            <a:r>
              <a:rPr lang="en-US" dirty="0"/>
              <a:t> </a:t>
            </a:r>
            <a:r>
              <a:rPr lang="en-US" dirty="0" err="1"/>
              <a:t>ժամանակահատվածում</a:t>
            </a:r>
            <a:r>
              <a:rPr lang="en-US" dirty="0"/>
              <a:t> </a:t>
            </a:r>
            <a:r>
              <a:rPr lang="en-US" dirty="0" err="1"/>
              <a:t>գազի</a:t>
            </a:r>
            <a:r>
              <a:rPr lang="en-US" dirty="0"/>
              <a:t> և </a:t>
            </a:r>
            <a:r>
              <a:rPr lang="en-US" dirty="0" err="1"/>
              <a:t>էլեկտրաէներգիայի</a:t>
            </a:r>
            <a:r>
              <a:rPr lang="en-US" dirty="0"/>
              <a:t> </a:t>
            </a:r>
            <a:r>
              <a:rPr lang="en-US" dirty="0" err="1"/>
              <a:t>մատչելիությունը</a:t>
            </a:r>
            <a:r>
              <a:rPr lang="en-US" dirty="0"/>
              <a:t> </a:t>
            </a:r>
            <a:r>
              <a:rPr lang="en-US" dirty="0" err="1"/>
              <a:t>երկրում</a:t>
            </a:r>
            <a:r>
              <a:rPr lang="en-US" dirty="0"/>
              <a:t> </a:t>
            </a:r>
            <a:r>
              <a:rPr lang="en-US" dirty="0" err="1"/>
              <a:t>դարձել</a:t>
            </a:r>
            <a:r>
              <a:rPr lang="en-US" dirty="0"/>
              <a:t> է </a:t>
            </a:r>
            <a:r>
              <a:rPr lang="en-US" b="1" dirty="0" err="1"/>
              <a:t>հիմնախնդիր</a:t>
            </a:r>
            <a:r>
              <a:rPr lang="en-US" dirty="0"/>
              <a:t>։</a:t>
            </a:r>
            <a:endParaRPr dirty="0"/>
          </a:p>
          <a:p>
            <a:pPr marL="0" lvl="0" indent="0">
              <a:spcBef>
                <a:spcPts val="1000"/>
              </a:spcBef>
              <a:spcAft>
                <a:spcPts val="0"/>
              </a:spcAft>
              <a:buNone/>
            </a:pPr>
            <a:r>
              <a:rPr lang="en-US" dirty="0" err="1"/>
              <a:t>Սպառողներ</a:t>
            </a:r>
            <a:r>
              <a:rPr lang="en-US" dirty="0"/>
              <a:t> ի </a:t>
            </a:r>
            <a:r>
              <a:rPr lang="en-US" dirty="0" err="1"/>
              <a:t>վիճակի</a:t>
            </a:r>
            <a:r>
              <a:rPr lang="en-US" dirty="0"/>
              <a:t> </a:t>
            </a:r>
            <a:r>
              <a:rPr lang="en-US" dirty="0" err="1"/>
              <a:t>չեն</a:t>
            </a:r>
            <a:r>
              <a:rPr lang="en-US" dirty="0"/>
              <a:t> </a:t>
            </a:r>
            <a:r>
              <a:rPr lang="en-US" dirty="0" err="1"/>
              <a:t>վճարելու</a:t>
            </a:r>
            <a:r>
              <a:rPr lang="en-US" dirty="0"/>
              <a:t> </a:t>
            </a:r>
            <a:r>
              <a:rPr lang="en-US" b="1" dirty="0" err="1"/>
              <a:t>բավականաչափ</a:t>
            </a:r>
            <a:r>
              <a:rPr lang="en-US" b="1" dirty="0"/>
              <a:t> </a:t>
            </a:r>
            <a:r>
              <a:rPr lang="en-US" dirty="0" err="1"/>
              <a:t>էներգիայի</a:t>
            </a:r>
            <a:r>
              <a:rPr lang="en-US" dirty="0"/>
              <a:t> </a:t>
            </a:r>
            <a:r>
              <a:rPr lang="en-US" dirty="0" err="1"/>
              <a:t>համար</a:t>
            </a:r>
            <a:r>
              <a:rPr lang="en-US" dirty="0"/>
              <a:t>՝ </a:t>
            </a:r>
            <a:r>
              <a:rPr lang="en-US" b="1" dirty="0" err="1"/>
              <a:t>ջեռուցելու</a:t>
            </a:r>
            <a:r>
              <a:rPr lang="en-US" b="1" dirty="0"/>
              <a:t> </a:t>
            </a:r>
            <a:r>
              <a:rPr lang="en-US" dirty="0" err="1"/>
              <a:t>իրենց</a:t>
            </a:r>
            <a:r>
              <a:rPr lang="en-US" dirty="0"/>
              <a:t> </a:t>
            </a:r>
            <a:r>
              <a:rPr lang="en-US" dirty="0" err="1"/>
              <a:t>բնակարանները</a:t>
            </a:r>
            <a:r>
              <a:rPr lang="en-US" dirty="0"/>
              <a:t>։</a:t>
            </a:r>
            <a:endParaRPr dirty="0"/>
          </a:p>
          <a:p>
            <a:pPr marL="0" lvl="0" indent="0">
              <a:spcBef>
                <a:spcPts val="1000"/>
              </a:spcBef>
              <a:spcAft>
                <a:spcPts val="0"/>
              </a:spcAft>
              <a:buNone/>
            </a:pPr>
            <a:r>
              <a:rPr lang="en-US" dirty="0" err="1"/>
              <a:t>Որոշ</a:t>
            </a:r>
            <a:r>
              <a:rPr lang="en-US" dirty="0"/>
              <a:t> </a:t>
            </a:r>
            <a:r>
              <a:rPr lang="en-US" dirty="0" err="1"/>
              <a:t>սպառողներ</a:t>
            </a:r>
            <a:r>
              <a:rPr lang="en-US" dirty="0"/>
              <a:t> </a:t>
            </a:r>
            <a:r>
              <a:rPr lang="en-US" dirty="0" err="1"/>
              <a:t>դիմում</a:t>
            </a:r>
            <a:r>
              <a:rPr lang="en-US" dirty="0"/>
              <a:t> </a:t>
            </a:r>
            <a:r>
              <a:rPr lang="en-US" dirty="0" err="1"/>
              <a:t>են</a:t>
            </a:r>
            <a:r>
              <a:rPr lang="en-US" dirty="0"/>
              <a:t> </a:t>
            </a:r>
            <a:r>
              <a:rPr lang="en-US" b="1" dirty="0" err="1"/>
              <a:t>ապօրինի</a:t>
            </a:r>
            <a:r>
              <a:rPr lang="en-US" b="1" dirty="0"/>
              <a:t> </a:t>
            </a:r>
            <a:r>
              <a:rPr lang="en-US" b="1" dirty="0" err="1"/>
              <a:t>ծառահատումների</a:t>
            </a:r>
            <a:r>
              <a:rPr lang="en-US" b="1" dirty="0"/>
              <a:t> </a:t>
            </a:r>
            <a:r>
              <a:rPr lang="en-US" dirty="0" err="1"/>
              <a:t>Հայաստանի</a:t>
            </a:r>
            <a:r>
              <a:rPr lang="en-US" dirty="0"/>
              <a:t> </a:t>
            </a:r>
            <a:r>
              <a:rPr lang="en-US" dirty="0" err="1"/>
              <a:t>խիստ</a:t>
            </a:r>
            <a:r>
              <a:rPr lang="en-US" dirty="0"/>
              <a:t> </a:t>
            </a:r>
            <a:r>
              <a:rPr lang="en-US" dirty="0" err="1"/>
              <a:t>տուժած</a:t>
            </a:r>
            <a:r>
              <a:rPr lang="en-US" dirty="0"/>
              <a:t> </a:t>
            </a:r>
            <a:r>
              <a:rPr lang="en-US" dirty="0" err="1"/>
              <a:t>անտառներում</a:t>
            </a:r>
            <a:r>
              <a:rPr lang="en-US" dirty="0"/>
              <a:t>։ </a:t>
            </a:r>
            <a:r>
              <a:rPr lang="en-US" dirty="0" err="1"/>
              <a:t>Սա</a:t>
            </a:r>
            <a:r>
              <a:rPr lang="en-US" dirty="0"/>
              <a:t> </a:t>
            </a:r>
            <a:r>
              <a:rPr lang="en-US" dirty="0" err="1"/>
              <a:t>իր</a:t>
            </a:r>
            <a:r>
              <a:rPr lang="en-US" dirty="0"/>
              <a:t> </a:t>
            </a:r>
            <a:r>
              <a:rPr lang="en-US" dirty="0" err="1"/>
              <a:t>հետ</a:t>
            </a:r>
            <a:r>
              <a:rPr lang="en-US" dirty="0"/>
              <a:t> </a:t>
            </a:r>
            <a:r>
              <a:rPr lang="en-US" dirty="0" err="1"/>
              <a:t>բերում</a:t>
            </a:r>
            <a:r>
              <a:rPr lang="en-US" dirty="0"/>
              <a:t> է </a:t>
            </a:r>
            <a:r>
              <a:rPr lang="en-US" b="1" dirty="0" err="1"/>
              <a:t>բնապահպանական</a:t>
            </a:r>
            <a:r>
              <a:rPr lang="en-US" dirty="0"/>
              <a:t>, </a:t>
            </a:r>
            <a:r>
              <a:rPr lang="en-US" dirty="0" err="1"/>
              <a:t>առողջական</a:t>
            </a:r>
            <a:r>
              <a:rPr lang="en-US" dirty="0"/>
              <a:t> և </a:t>
            </a:r>
            <a:r>
              <a:rPr lang="en-US" dirty="0" err="1"/>
              <a:t>սոցիալական</a:t>
            </a:r>
            <a:r>
              <a:rPr lang="en-US" dirty="0"/>
              <a:t> </a:t>
            </a:r>
            <a:r>
              <a:rPr lang="en-US" dirty="0" err="1"/>
              <a:t>լուրջ</a:t>
            </a:r>
            <a:r>
              <a:rPr lang="en-US" dirty="0"/>
              <a:t> </a:t>
            </a:r>
            <a:r>
              <a:rPr lang="en-US" dirty="0" err="1"/>
              <a:t>խնդիրներ</a:t>
            </a:r>
            <a:r>
              <a:rPr lang="en-US" dirty="0"/>
              <a:t>։ </a:t>
            </a:r>
            <a:endParaRPr dirty="0"/>
          </a:p>
        </p:txBody>
      </p:sp>
      <p:sp>
        <p:nvSpPr>
          <p:cNvPr id="2" name="Slide Number Placeholder 1">
            <a:extLst>
              <a:ext uri="{FF2B5EF4-FFF2-40B4-BE49-F238E27FC236}">
                <a16:creationId xmlns:a16="http://schemas.microsoft.com/office/drawing/2014/main" id="{E5F26C93-101C-48AC-B3F2-63CEEFB17F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lgn="ctr"/>
            <a:r>
              <a:rPr lang="en-US" sz="2800" kern="1200" dirty="0">
                <a:solidFill>
                  <a:srgbClr val="5B9BD5">
                    <a:lumMod val="50000"/>
                  </a:srgbClr>
                </a:solidFill>
                <a:latin typeface="Franklin Gothic Medium Cond" panose="020B0606030402020204" pitchFamily="34" charset="0"/>
                <a:ea typeface="+mj-ea"/>
              </a:rPr>
              <a:t>Վ</a:t>
            </a:r>
            <a:r>
              <a:rPr lang="hy-AM" sz="2800" kern="1200" dirty="0">
                <a:solidFill>
                  <a:srgbClr val="5B9BD5">
                    <a:lumMod val="50000"/>
                  </a:srgbClr>
                </a:solidFill>
                <a:latin typeface="Franklin Gothic Medium Cond" panose="020B0606030402020204" pitchFamily="34" charset="0"/>
                <a:ea typeface="+mj-ea"/>
              </a:rPr>
              <a:t>ԵՐԱԿԱՆԳՆՎՈՂ ԷՆԵՐԳԻԱՆ ԵՎ ԷՆԵՐԳԵՏԻԿ ԱՆՎՏԱՆԳՈՒԹՅՈՒՆԸ</a:t>
            </a:r>
            <a:endParaRPr dirty="0"/>
          </a:p>
        </p:txBody>
      </p:sp>
      <p:sp>
        <p:nvSpPr>
          <p:cNvPr id="565" name="Shape 56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0" lvl="0" indent="0">
              <a:lnSpc>
                <a:spcPct val="115000"/>
              </a:lnSpc>
              <a:spcBef>
                <a:spcPts val="1000"/>
              </a:spcBef>
              <a:spcAft>
                <a:spcPts val="0"/>
              </a:spcAft>
              <a:buNone/>
            </a:pPr>
            <a:r>
              <a:rPr lang="en-US" b="1" dirty="0" err="1"/>
              <a:t>Վերականգնվող</a:t>
            </a:r>
            <a:r>
              <a:rPr lang="en-US" b="1" dirty="0"/>
              <a:t> </a:t>
            </a:r>
            <a:r>
              <a:rPr lang="en-US" b="1" dirty="0" err="1"/>
              <a:t>էներգիայի</a:t>
            </a:r>
            <a:r>
              <a:rPr lang="en-US" dirty="0"/>
              <a:t> </a:t>
            </a:r>
            <a:r>
              <a:rPr lang="en-US" dirty="0" err="1"/>
              <a:t>խթանումը</a:t>
            </a:r>
            <a:r>
              <a:rPr lang="en-US" dirty="0"/>
              <a:t> </a:t>
            </a:r>
            <a:r>
              <a:rPr lang="en-US" dirty="0" err="1"/>
              <a:t>հնարավորություն</a:t>
            </a:r>
            <a:r>
              <a:rPr lang="en-US" dirty="0"/>
              <a:t> է </a:t>
            </a:r>
            <a:r>
              <a:rPr lang="en-US" dirty="0" err="1"/>
              <a:t>տալիս</a:t>
            </a:r>
            <a:r>
              <a:rPr lang="en-US" dirty="0"/>
              <a:t> </a:t>
            </a:r>
            <a:r>
              <a:rPr lang="en-US" dirty="0" err="1"/>
              <a:t>առավելագույնս</a:t>
            </a:r>
            <a:r>
              <a:rPr lang="en-US" dirty="0"/>
              <a:t> </a:t>
            </a:r>
            <a:r>
              <a:rPr lang="en-US" dirty="0" err="1"/>
              <a:t>օգտագործել</a:t>
            </a:r>
            <a:r>
              <a:rPr lang="en-US" dirty="0"/>
              <a:t> </a:t>
            </a:r>
            <a:r>
              <a:rPr lang="en-US" dirty="0" err="1"/>
              <a:t>երկրի</a:t>
            </a:r>
            <a:r>
              <a:rPr lang="en-US" dirty="0"/>
              <a:t> </a:t>
            </a:r>
            <a:r>
              <a:rPr lang="en-US" b="1" dirty="0" err="1"/>
              <a:t>սեփական</a:t>
            </a:r>
            <a:r>
              <a:rPr lang="en-US" b="1" dirty="0"/>
              <a:t> </a:t>
            </a:r>
            <a:r>
              <a:rPr lang="en-US" dirty="0" err="1"/>
              <a:t>ռեսուրսները</a:t>
            </a:r>
            <a:r>
              <a:rPr lang="en-US" dirty="0"/>
              <a:t>՝ </a:t>
            </a:r>
            <a:r>
              <a:rPr lang="en-US" dirty="0" err="1"/>
              <a:t>այդպիսով</a:t>
            </a:r>
            <a:r>
              <a:rPr lang="en-US" dirty="0"/>
              <a:t> </a:t>
            </a:r>
            <a:r>
              <a:rPr lang="en-US" dirty="0" err="1"/>
              <a:t>կրճատելով</a:t>
            </a:r>
            <a:r>
              <a:rPr lang="en-US" dirty="0"/>
              <a:t> </a:t>
            </a:r>
            <a:r>
              <a:rPr lang="en-US" dirty="0" err="1"/>
              <a:t>ներկրվող</a:t>
            </a:r>
            <a:r>
              <a:rPr lang="en-US" dirty="0"/>
              <a:t> </a:t>
            </a:r>
            <a:r>
              <a:rPr lang="en-US" dirty="0" err="1"/>
              <a:t>վառելիքից</a:t>
            </a:r>
            <a:r>
              <a:rPr lang="en-US" dirty="0"/>
              <a:t> </a:t>
            </a:r>
            <a:r>
              <a:rPr lang="en-US" b="1" dirty="0" err="1"/>
              <a:t>կախվածությունը</a:t>
            </a:r>
            <a:r>
              <a:rPr lang="en-US" b="1" dirty="0"/>
              <a:t> </a:t>
            </a:r>
            <a:r>
              <a:rPr lang="en-US" dirty="0"/>
              <a:t>և </a:t>
            </a:r>
            <a:r>
              <a:rPr lang="en-US" dirty="0" err="1"/>
              <a:t>նպաստել</a:t>
            </a:r>
            <a:r>
              <a:rPr lang="en-US" dirty="0"/>
              <a:t> </a:t>
            </a:r>
            <a:r>
              <a:rPr lang="en-US" dirty="0" err="1"/>
              <a:t>տնտեսության</a:t>
            </a:r>
            <a:r>
              <a:rPr lang="en-US" dirty="0"/>
              <a:t> </a:t>
            </a:r>
            <a:r>
              <a:rPr lang="en-US" b="1" dirty="0" err="1"/>
              <a:t>կայուն</a:t>
            </a:r>
            <a:r>
              <a:rPr lang="en-US" b="1" dirty="0"/>
              <a:t> </a:t>
            </a:r>
            <a:r>
              <a:rPr lang="en-US" dirty="0"/>
              <a:t>և </a:t>
            </a:r>
            <a:r>
              <a:rPr lang="en-US" dirty="0" err="1"/>
              <a:t>կանխատեսելի</a:t>
            </a:r>
            <a:r>
              <a:rPr lang="en-US" dirty="0"/>
              <a:t> </a:t>
            </a:r>
            <a:r>
              <a:rPr lang="en-US" dirty="0" err="1"/>
              <a:t>զարգացմանը</a:t>
            </a:r>
            <a:r>
              <a:rPr lang="en-US" dirty="0"/>
              <a:t>։</a:t>
            </a:r>
            <a:endParaRPr dirty="0"/>
          </a:p>
        </p:txBody>
      </p:sp>
      <p:sp>
        <p:nvSpPr>
          <p:cNvPr id="2" name="Slide Number Placeholder 1">
            <a:extLst>
              <a:ext uri="{FF2B5EF4-FFF2-40B4-BE49-F238E27FC236}">
                <a16:creationId xmlns:a16="http://schemas.microsoft.com/office/drawing/2014/main" id="{41CCD256-FC7F-4CB4-A8BF-32FD83E0804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lvl="0" algn="ctr">
              <a:lnSpc>
                <a:spcPct val="100000"/>
              </a:lnSpc>
              <a:buClr>
                <a:srgbClr val="000000"/>
              </a:buClr>
            </a:pPr>
            <a:r>
              <a:rPr lang="en-US" sz="2800" dirty="0">
                <a:solidFill>
                  <a:schemeClr val="accent1">
                    <a:lumMod val="50000"/>
                  </a:schemeClr>
                </a:solidFill>
              </a:rPr>
              <a:t>ՀՀ </a:t>
            </a:r>
            <a:r>
              <a:rPr lang="hy-AM" sz="2800" dirty="0">
                <a:solidFill>
                  <a:schemeClr val="accent1">
                    <a:lumMod val="50000"/>
                  </a:schemeClr>
                </a:solidFill>
              </a:rPr>
              <a:t>էՆԵՐԳԵՏԻԿ ՀԱՄԱԿԱՐԳ</a:t>
            </a:r>
            <a:endParaRPr sz="2800" dirty="0">
              <a:solidFill>
                <a:schemeClr val="accent1">
                  <a:lumMod val="50000"/>
                </a:schemeClr>
              </a:solidFill>
            </a:endParaRPr>
          </a:p>
        </p:txBody>
      </p:sp>
      <p:sp>
        <p:nvSpPr>
          <p:cNvPr id="166" name="Shape 166"/>
          <p:cNvSpPr txBox="1">
            <a:spLocks noGrp="1"/>
          </p:cNvSpPr>
          <p:nvPr>
            <p:ph type="body" idx="1"/>
          </p:nvPr>
        </p:nvSpPr>
        <p:spPr>
          <a:xfrm>
            <a:off x="838200" y="1825625"/>
            <a:ext cx="5608834" cy="4821755"/>
          </a:xfrm>
          <a:prstGeom prst="rect">
            <a:avLst/>
          </a:prstGeom>
        </p:spPr>
        <p:txBody>
          <a:bodyPr spcFirstLastPara="1" wrap="square" lIns="91425" tIns="91425" rIns="91425" bIns="91425" anchor="ctr" anchorCtr="0">
            <a:noAutofit/>
          </a:bodyPr>
          <a:lstStyle/>
          <a:p>
            <a:pPr marL="0" lvl="0" indent="0" rtl="0">
              <a:spcBef>
                <a:spcPts val="1000"/>
              </a:spcBef>
              <a:spcAft>
                <a:spcPts val="0"/>
              </a:spcAft>
              <a:buNone/>
            </a:pPr>
            <a:r>
              <a:rPr lang="en-US" dirty="0" err="1"/>
              <a:t>Հայաստանը</a:t>
            </a:r>
            <a:r>
              <a:rPr lang="en-US" dirty="0"/>
              <a:t> </a:t>
            </a:r>
            <a:r>
              <a:rPr lang="en-US" b="1" dirty="0" err="1"/>
              <a:t>բավարար</a:t>
            </a:r>
            <a:r>
              <a:rPr lang="en-US" dirty="0"/>
              <a:t> </a:t>
            </a:r>
            <a:r>
              <a:rPr lang="en-US" dirty="0" err="1"/>
              <a:t>էլեկտրականություն</a:t>
            </a:r>
            <a:r>
              <a:rPr lang="en-US" dirty="0"/>
              <a:t> է </a:t>
            </a:r>
            <a:r>
              <a:rPr lang="en-US" dirty="0" err="1"/>
              <a:t>արտադրում</a:t>
            </a:r>
            <a:r>
              <a:rPr lang="en-US" dirty="0"/>
              <a:t> </a:t>
            </a:r>
            <a:r>
              <a:rPr lang="en-US" dirty="0" err="1"/>
              <a:t>բավարարելու</a:t>
            </a:r>
            <a:r>
              <a:rPr lang="en-US" dirty="0"/>
              <a:t> </a:t>
            </a:r>
            <a:r>
              <a:rPr lang="en-US" dirty="0" err="1"/>
              <a:t>ներքին</a:t>
            </a:r>
            <a:r>
              <a:rPr lang="en-US" dirty="0"/>
              <a:t> </a:t>
            </a:r>
            <a:r>
              <a:rPr lang="en-US" dirty="0" err="1"/>
              <a:t>պահանջարկը</a:t>
            </a:r>
            <a:r>
              <a:rPr lang="en-US" dirty="0"/>
              <a:t>: </a:t>
            </a:r>
            <a:r>
              <a:rPr lang="hy-AM" dirty="0"/>
              <a:t> </a:t>
            </a:r>
            <a:r>
              <a:rPr lang="en-US" dirty="0"/>
              <a:t>2017</a:t>
            </a:r>
            <a:r>
              <a:rPr lang="hy-AM" dirty="0"/>
              <a:t>թ․ </a:t>
            </a:r>
            <a:endParaRPr dirty="0"/>
          </a:p>
          <a:p>
            <a:pPr marL="457200" lvl="0" indent="-406400" rtl="0">
              <a:spcBef>
                <a:spcPts val="1000"/>
              </a:spcBef>
              <a:spcAft>
                <a:spcPts val="0"/>
              </a:spcAft>
              <a:buSzPts val="2800"/>
              <a:buChar char="•"/>
            </a:pPr>
            <a:r>
              <a:rPr lang="en-US" dirty="0"/>
              <a:t>ԷԷ </a:t>
            </a:r>
            <a:r>
              <a:rPr lang="en-US" b="1" dirty="0" err="1"/>
              <a:t>թողարկումը</a:t>
            </a:r>
            <a:r>
              <a:rPr lang="en-US" dirty="0"/>
              <a:t> 7.7 </a:t>
            </a:r>
            <a:r>
              <a:rPr lang="en-US" dirty="0" err="1"/>
              <a:t>մլրդ</a:t>
            </a:r>
            <a:r>
              <a:rPr lang="en-US" dirty="0"/>
              <a:t> </a:t>
            </a:r>
            <a:r>
              <a:rPr lang="en-US" dirty="0" err="1"/>
              <a:t>կՎտժ</a:t>
            </a:r>
            <a:endParaRPr dirty="0"/>
          </a:p>
          <a:p>
            <a:pPr marL="457200" lvl="0" indent="-406400" rtl="0">
              <a:spcBef>
                <a:spcPts val="0"/>
              </a:spcBef>
              <a:spcAft>
                <a:spcPts val="0"/>
              </a:spcAft>
              <a:buSzPts val="2800"/>
              <a:buChar char="•"/>
            </a:pPr>
            <a:r>
              <a:rPr lang="en-US" dirty="0"/>
              <a:t>ԷԷ </a:t>
            </a:r>
            <a:r>
              <a:rPr lang="en-US" b="1" dirty="0" err="1"/>
              <a:t>արտահանումը</a:t>
            </a:r>
            <a:r>
              <a:rPr lang="en-US" dirty="0"/>
              <a:t> 1․31 </a:t>
            </a:r>
            <a:r>
              <a:rPr lang="en-US" dirty="0" err="1"/>
              <a:t>մլրդ</a:t>
            </a:r>
            <a:r>
              <a:rPr lang="en-US" dirty="0"/>
              <a:t> </a:t>
            </a:r>
            <a:r>
              <a:rPr lang="en-US" dirty="0" err="1"/>
              <a:t>կՎտժ</a:t>
            </a:r>
            <a:endParaRPr dirty="0"/>
          </a:p>
          <a:p>
            <a:pPr marL="457200" lvl="0" indent="-406400" rtl="0">
              <a:spcBef>
                <a:spcPts val="0"/>
              </a:spcBef>
              <a:spcAft>
                <a:spcPts val="0"/>
              </a:spcAft>
              <a:buSzPts val="2800"/>
              <a:buChar char="•"/>
            </a:pPr>
            <a:r>
              <a:rPr lang="en-US" dirty="0"/>
              <a:t>ԷԷ </a:t>
            </a:r>
            <a:r>
              <a:rPr lang="en-US" b="1" dirty="0" err="1"/>
              <a:t>ներմուծումը</a:t>
            </a:r>
            <a:r>
              <a:rPr lang="en-US" dirty="0"/>
              <a:t> 0․15 </a:t>
            </a:r>
            <a:r>
              <a:rPr lang="en-US" dirty="0" err="1"/>
              <a:t>մլրդ</a:t>
            </a:r>
            <a:r>
              <a:rPr lang="en-US" dirty="0"/>
              <a:t> </a:t>
            </a:r>
            <a:r>
              <a:rPr lang="en-US" dirty="0" err="1"/>
              <a:t>կՎտժ</a:t>
            </a:r>
            <a:endParaRPr lang="hy-AM" dirty="0"/>
          </a:p>
          <a:p>
            <a:pPr marL="50800" lvl="0" indent="0" rtl="0">
              <a:spcBef>
                <a:spcPts val="0"/>
              </a:spcBef>
              <a:spcAft>
                <a:spcPts val="0"/>
              </a:spcAft>
              <a:buSzPts val="2800"/>
              <a:buNone/>
            </a:pPr>
            <a:r>
              <a:rPr lang="en-US" sz="1400" dirty="0"/>
              <a:t> </a:t>
            </a:r>
            <a:endParaRPr sz="1400" dirty="0"/>
          </a:p>
        </p:txBody>
      </p:sp>
      <p:graphicFrame>
        <p:nvGraphicFramePr>
          <p:cNvPr id="4" name="Chart 3">
            <a:extLst>
              <a:ext uri="{FF2B5EF4-FFF2-40B4-BE49-F238E27FC236}">
                <a16:creationId xmlns:a16="http://schemas.microsoft.com/office/drawing/2014/main" id="{ACF69E1E-3BBC-4F3F-A26E-0A48DCFD6FC8}"/>
              </a:ext>
            </a:extLst>
          </p:cNvPr>
          <p:cNvGraphicFramePr/>
          <p:nvPr>
            <p:extLst>
              <p:ext uri="{D42A27DB-BD31-4B8C-83A1-F6EECF244321}">
                <p14:modId xmlns:p14="http://schemas.microsoft.com/office/powerpoint/2010/main" val="666425533"/>
              </p:ext>
            </p:extLst>
          </p:nvPr>
        </p:nvGraphicFramePr>
        <p:xfrm>
          <a:off x="6200454" y="1628454"/>
          <a:ext cx="5753528" cy="439220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BE83AE1-6081-4B82-93F6-8DD7E9637E2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38200" y="365125"/>
            <a:ext cx="10515600" cy="738648"/>
          </a:xfrm>
          <a:prstGeom prst="rect">
            <a:avLst/>
          </a:prstGeom>
        </p:spPr>
        <p:txBody>
          <a:bodyPr spcFirstLastPara="1" wrap="square" lIns="91425" tIns="91425" rIns="91425" bIns="91425" anchor="ctr" anchorCtr="0">
            <a:noAutofit/>
          </a:bodyPr>
          <a:lstStyle/>
          <a:p>
            <a:pPr marL="0" lvl="0" indent="0" algn="ctr">
              <a:lnSpc>
                <a:spcPct val="100000"/>
              </a:lnSpc>
              <a:buClr>
                <a:srgbClr val="000000"/>
              </a:buClr>
            </a:pPr>
            <a:r>
              <a:rPr lang="en-US" sz="2800" dirty="0">
                <a:solidFill>
                  <a:schemeClr val="accent1">
                    <a:lumMod val="50000"/>
                  </a:schemeClr>
                </a:solidFill>
              </a:rPr>
              <a:t>Վ</a:t>
            </a:r>
            <a:r>
              <a:rPr lang="hy-AM" sz="2800" dirty="0">
                <a:solidFill>
                  <a:schemeClr val="accent1">
                    <a:lumMod val="50000"/>
                  </a:schemeClr>
                </a:solidFill>
              </a:rPr>
              <a:t>ԵՐԱԿԱՆԳՆՎՈՂ ԷՆԵՐԳԻԱ</a:t>
            </a:r>
            <a:endParaRPr sz="2800" dirty="0">
              <a:solidFill>
                <a:schemeClr val="accent1">
                  <a:lumMod val="50000"/>
                </a:schemeClr>
              </a:solidFill>
            </a:endParaRPr>
          </a:p>
        </p:txBody>
      </p:sp>
      <p:sp>
        <p:nvSpPr>
          <p:cNvPr id="173" name="Shape 173"/>
          <p:cNvSpPr txBox="1">
            <a:spLocks noGrp="1"/>
          </p:cNvSpPr>
          <p:nvPr>
            <p:ph type="body" idx="1"/>
          </p:nvPr>
        </p:nvSpPr>
        <p:spPr>
          <a:xfrm>
            <a:off x="838200" y="1433822"/>
            <a:ext cx="10515600" cy="4743003"/>
          </a:xfrm>
          <a:prstGeom prst="rect">
            <a:avLst/>
          </a:prstGeom>
        </p:spPr>
        <p:txBody>
          <a:bodyPr spcFirstLastPara="1" wrap="square" lIns="91425" tIns="91425" rIns="91425" bIns="91425" anchor="ctr" anchorCtr="0">
            <a:noAutofit/>
          </a:bodyPr>
          <a:lstStyle/>
          <a:p>
            <a:pPr marL="0" lvl="0" indent="0">
              <a:lnSpc>
                <a:spcPct val="115000"/>
              </a:lnSpc>
              <a:spcBef>
                <a:spcPts val="1000"/>
              </a:spcBef>
              <a:spcAft>
                <a:spcPts val="0"/>
              </a:spcAft>
              <a:buNone/>
            </a:pPr>
            <a:r>
              <a:rPr lang="en-US" b="1" dirty="0" err="1"/>
              <a:t>Վերականգնվող</a:t>
            </a:r>
            <a:r>
              <a:rPr lang="en-US" b="1" dirty="0"/>
              <a:t> </a:t>
            </a:r>
            <a:r>
              <a:rPr lang="en-US" b="1" dirty="0" err="1"/>
              <a:t>էներգիա</a:t>
            </a:r>
            <a:r>
              <a:rPr lang="en-US" dirty="0"/>
              <a:t>  </a:t>
            </a:r>
            <a:r>
              <a:rPr lang="en-US" dirty="0" err="1"/>
              <a:t>նշանակում</a:t>
            </a:r>
            <a:r>
              <a:rPr lang="en-US" dirty="0"/>
              <a:t> է </a:t>
            </a:r>
            <a:r>
              <a:rPr lang="en-US" dirty="0" err="1"/>
              <a:t>էներգիա</a:t>
            </a:r>
            <a:r>
              <a:rPr lang="en-US" dirty="0"/>
              <a:t>՝ </a:t>
            </a:r>
            <a:r>
              <a:rPr lang="en-US" dirty="0" err="1"/>
              <a:t>ստացված</a:t>
            </a:r>
            <a:r>
              <a:rPr lang="en-US" dirty="0"/>
              <a:t> </a:t>
            </a:r>
            <a:r>
              <a:rPr lang="en-US" dirty="0" err="1"/>
              <a:t>վերականգնվող</a:t>
            </a:r>
            <a:r>
              <a:rPr lang="en-US" dirty="0"/>
              <a:t> </a:t>
            </a:r>
            <a:r>
              <a:rPr lang="en-US" dirty="0" err="1"/>
              <a:t>ոչ-հանածո</a:t>
            </a:r>
            <a:r>
              <a:rPr lang="en-US" dirty="0"/>
              <a:t> </a:t>
            </a:r>
            <a:r>
              <a:rPr lang="en-US" dirty="0" err="1"/>
              <a:t>աղբյուրներից</a:t>
            </a:r>
            <a:r>
              <a:rPr lang="en-US" dirty="0"/>
              <a:t>։</a:t>
            </a:r>
            <a:endParaRPr dirty="0"/>
          </a:p>
          <a:p>
            <a:pPr marL="0" lvl="0" indent="0">
              <a:lnSpc>
                <a:spcPct val="115000"/>
              </a:lnSpc>
              <a:spcBef>
                <a:spcPts val="1000"/>
              </a:spcBef>
              <a:spcAft>
                <a:spcPts val="0"/>
              </a:spcAft>
              <a:buNone/>
            </a:pPr>
            <a:r>
              <a:rPr lang="en-US" b="1" dirty="0" err="1"/>
              <a:t>Վերականգնվող</a:t>
            </a:r>
            <a:r>
              <a:rPr lang="en-US" b="1" dirty="0"/>
              <a:t> </a:t>
            </a:r>
            <a:r>
              <a:rPr lang="en-US" b="1" dirty="0" err="1"/>
              <a:t>էներգառեսուրսներ</a:t>
            </a:r>
            <a:r>
              <a:rPr lang="en-US" dirty="0"/>
              <a:t>. </a:t>
            </a:r>
            <a:r>
              <a:rPr lang="en-US" dirty="0" err="1"/>
              <a:t>Այն</a:t>
            </a:r>
            <a:r>
              <a:rPr lang="en-US" dirty="0"/>
              <a:t> </a:t>
            </a:r>
            <a:r>
              <a:rPr lang="en-US" dirty="0" err="1"/>
              <a:t>առաջնային</a:t>
            </a:r>
            <a:r>
              <a:rPr lang="en-US" dirty="0"/>
              <a:t> </a:t>
            </a:r>
            <a:r>
              <a:rPr lang="en-US" dirty="0" err="1"/>
              <a:t>էներգառեսուրսները</a:t>
            </a:r>
            <a:r>
              <a:rPr lang="en-US" dirty="0"/>
              <a:t>, </a:t>
            </a:r>
            <a:r>
              <a:rPr lang="en-US" dirty="0" err="1"/>
              <a:t>որոնց</a:t>
            </a:r>
            <a:r>
              <a:rPr lang="en-US" dirty="0"/>
              <a:t> </a:t>
            </a:r>
            <a:r>
              <a:rPr lang="en-US" dirty="0" err="1"/>
              <a:t>օգտագործման</a:t>
            </a:r>
            <a:r>
              <a:rPr lang="en-US" dirty="0"/>
              <a:t> </a:t>
            </a:r>
            <a:r>
              <a:rPr lang="en-US" dirty="0" err="1"/>
              <a:t>ինտենսիվությունն</a:t>
            </a:r>
            <a:r>
              <a:rPr lang="en-US" dirty="0"/>
              <a:t> </a:t>
            </a:r>
            <a:r>
              <a:rPr lang="en-US" dirty="0" err="1"/>
              <a:t>էապես</a:t>
            </a:r>
            <a:r>
              <a:rPr lang="en-US" dirty="0"/>
              <a:t> </a:t>
            </a:r>
            <a:r>
              <a:rPr lang="en-US" dirty="0" err="1"/>
              <a:t>զիջում</a:t>
            </a:r>
            <a:r>
              <a:rPr lang="en-US" dirty="0"/>
              <a:t> է </a:t>
            </a:r>
            <a:r>
              <a:rPr lang="en-US" dirty="0" err="1"/>
              <a:t>բնության</a:t>
            </a:r>
            <a:r>
              <a:rPr lang="en-US" dirty="0"/>
              <a:t> </a:t>
            </a:r>
            <a:r>
              <a:rPr lang="en-US" dirty="0" err="1"/>
              <a:t>կողմից</a:t>
            </a:r>
            <a:r>
              <a:rPr lang="en-US" dirty="0"/>
              <a:t> </a:t>
            </a:r>
            <a:r>
              <a:rPr lang="en-US" dirty="0" err="1"/>
              <a:t>դրանց</a:t>
            </a:r>
            <a:r>
              <a:rPr lang="en-US" dirty="0"/>
              <a:t> </a:t>
            </a:r>
            <a:r>
              <a:rPr lang="en-US" dirty="0" err="1"/>
              <a:t>ստեղծման</a:t>
            </a:r>
            <a:r>
              <a:rPr lang="en-US" dirty="0"/>
              <a:t> </a:t>
            </a:r>
            <a:r>
              <a:rPr lang="en-US" dirty="0" err="1"/>
              <a:t>ինտենսիվությանը</a:t>
            </a:r>
            <a:r>
              <a:rPr lang="en-US" dirty="0"/>
              <a:t>, </a:t>
            </a:r>
            <a:r>
              <a:rPr lang="en-US" dirty="0" err="1"/>
              <a:t>կոչվում</a:t>
            </a:r>
            <a:r>
              <a:rPr lang="en-US" dirty="0"/>
              <a:t> </a:t>
            </a:r>
            <a:r>
              <a:rPr lang="en-US" dirty="0" err="1"/>
              <a:t>են</a:t>
            </a:r>
            <a:r>
              <a:rPr lang="en-US" dirty="0"/>
              <a:t> </a:t>
            </a:r>
            <a:r>
              <a:rPr lang="en-US" dirty="0" err="1"/>
              <a:t>վերականգնվող</a:t>
            </a:r>
            <a:r>
              <a:rPr lang="en-US" dirty="0"/>
              <a:t>:</a:t>
            </a:r>
            <a:endParaRPr lang="hy-AM" dirty="0"/>
          </a:p>
          <a:p>
            <a:pPr marL="0" lvl="0" indent="0">
              <a:lnSpc>
                <a:spcPct val="115000"/>
              </a:lnSpc>
              <a:spcBef>
                <a:spcPts val="1000"/>
              </a:spcBef>
              <a:spcAft>
                <a:spcPts val="0"/>
              </a:spcAft>
              <a:buNone/>
            </a:pPr>
            <a:r>
              <a:rPr lang="hy-AM" dirty="0"/>
              <a:t>Օրինակ՝ ջուր, արև, քամի, ընդերք, օվկիանոս, այլ</a:t>
            </a:r>
          </a:p>
          <a:p>
            <a:pPr marL="0" lvl="0" indent="0">
              <a:lnSpc>
                <a:spcPct val="115000"/>
              </a:lnSpc>
              <a:spcBef>
                <a:spcPts val="1000"/>
              </a:spcBef>
              <a:spcAft>
                <a:spcPts val="0"/>
              </a:spcAft>
              <a:buNone/>
            </a:pPr>
            <a:endParaRPr dirty="0"/>
          </a:p>
        </p:txBody>
      </p:sp>
      <p:sp>
        <p:nvSpPr>
          <p:cNvPr id="2" name="Slide Number Placeholder 1">
            <a:extLst>
              <a:ext uri="{FF2B5EF4-FFF2-40B4-BE49-F238E27FC236}">
                <a16:creationId xmlns:a16="http://schemas.microsoft.com/office/drawing/2014/main" id="{CE2099BF-BB62-46EF-91A9-12BFC0998EB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algn="ctr">
              <a:lnSpc>
                <a:spcPct val="100000"/>
              </a:lnSpc>
              <a:buClr>
                <a:srgbClr val="000000"/>
              </a:buClr>
            </a:pPr>
            <a:r>
              <a:rPr lang="en-US" sz="2800" dirty="0">
                <a:solidFill>
                  <a:schemeClr val="accent1">
                    <a:lumMod val="50000"/>
                  </a:schemeClr>
                </a:solidFill>
              </a:rPr>
              <a:t>Վ</a:t>
            </a:r>
            <a:r>
              <a:rPr lang="hy-AM" sz="2800" dirty="0">
                <a:solidFill>
                  <a:schemeClr val="accent1">
                    <a:lumMod val="50000"/>
                  </a:schemeClr>
                </a:solidFill>
              </a:rPr>
              <a:t>ԵՐԱԿԱՆԳՆՎՈՂ ԷՆԵՐԳԻԱՅԻ ՕԳՈՒՏՆԵՐԸ </a:t>
            </a:r>
            <a:endParaRPr sz="2800" dirty="0">
              <a:solidFill>
                <a:schemeClr val="accent1">
                  <a:lumMod val="50000"/>
                </a:schemeClr>
              </a:solidFill>
            </a:endParaRPr>
          </a:p>
        </p:txBody>
      </p:sp>
      <p:sp>
        <p:nvSpPr>
          <p:cNvPr id="180" name="Shape 180"/>
          <p:cNvSpPr txBox="1">
            <a:spLocks noGrp="1"/>
          </p:cNvSpPr>
          <p:nvPr>
            <p:ph type="body" idx="1"/>
          </p:nvPr>
        </p:nvSpPr>
        <p:spPr>
          <a:xfrm>
            <a:off x="838200" y="1825625"/>
            <a:ext cx="10515600" cy="4351200"/>
          </a:xfrm>
          <a:prstGeom prst="rect">
            <a:avLst/>
          </a:prstGeom>
        </p:spPr>
        <p:txBody>
          <a:bodyPr spcFirstLastPara="1" wrap="square" lIns="91425" tIns="91425" rIns="91425" bIns="91425" anchor="ctr" anchorCtr="0">
            <a:noAutofit/>
          </a:bodyPr>
          <a:lstStyle/>
          <a:p>
            <a:pPr marL="0" lvl="0" indent="0">
              <a:spcBef>
                <a:spcPts val="1000"/>
              </a:spcBef>
              <a:spcAft>
                <a:spcPts val="0"/>
              </a:spcAft>
              <a:buNone/>
            </a:pPr>
            <a:r>
              <a:rPr lang="en-US" dirty="0" err="1"/>
              <a:t>Վերականգնվող</a:t>
            </a:r>
            <a:r>
              <a:rPr lang="en-US" dirty="0"/>
              <a:t> </a:t>
            </a:r>
            <a:r>
              <a:rPr lang="en-US" dirty="0" err="1"/>
              <a:t>էներգիայի</a:t>
            </a:r>
            <a:r>
              <a:rPr lang="en-US" dirty="0"/>
              <a:t> </a:t>
            </a:r>
            <a:r>
              <a:rPr lang="en-US" dirty="0" err="1"/>
              <a:t>արտադրությունն</a:t>
            </a:r>
            <a:r>
              <a:rPr lang="en-US" dirty="0"/>
              <a:t> </a:t>
            </a:r>
            <a:r>
              <a:rPr lang="en-US" dirty="0" err="1"/>
              <a:t>ու</a:t>
            </a:r>
            <a:r>
              <a:rPr lang="en-US" dirty="0"/>
              <a:t> </a:t>
            </a:r>
            <a:r>
              <a:rPr lang="en-US" dirty="0" err="1"/>
              <a:t>օգտագործումն</a:t>
            </a:r>
            <a:r>
              <a:rPr lang="en-US" dirty="0"/>
              <a:t> </a:t>
            </a:r>
            <a:r>
              <a:rPr lang="en-US" dirty="0" err="1"/>
              <a:t>ունի</a:t>
            </a:r>
            <a:r>
              <a:rPr lang="en-US" dirty="0"/>
              <a:t> </a:t>
            </a:r>
            <a:r>
              <a:rPr lang="en-US" dirty="0" err="1"/>
              <a:t>մի</a:t>
            </a:r>
            <a:r>
              <a:rPr lang="en-US" dirty="0"/>
              <a:t> </a:t>
            </a:r>
            <a:r>
              <a:rPr lang="en-US" dirty="0" err="1"/>
              <a:t>շարք</a:t>
            </a:r>
            <a:r>
              <a:rPr lang="en-US" dirty="0"/>
              <a:t> </a:t>
            </a:r>
            <a:r>
              <a:rPr lang="en-US" dirty="0" err="1"/>
              <a:t>օգուտներ</a:t>
            </a:r>
            <a:r>
              <a:rPr lang="en-US" dirty="0"/>
              <a:t>՝</a:t>
            </a:r>
            <a:endParaRPr dirty="0"/>
          </a:p>
          <a:p>
            <a:pPr marL="457200" lvl="0" indent="-406400" rtl="0">
              <a:spcBef>
                <a:spcPts val="1000"/>
              </a:spcBef>
              <a:spcAft>
                <a:spcPts val="0"/>
              </a:spcAft>
              <a:buSzPts val="2800"/>
              <a:buChar char="•"/>
            </a:pPr>
            <a:r>
              <a:rPr lang="en-US" b="1" dirty="0" err="1"/>
              <a:t>Բնապահպանական</a:t>
            </a:r>
            <a:r>
              <a:rPr lang="hy-AM" b="1" dirty="0"/>
              <a:t>, </a:t>
            </a:r>
            <a:endParaRPr b="1" dirty="0"/>
          </a:p>
          <a:p>
            <a:pPr marL="457200" lvl="0" indent="-406400" rtl="0">
              <a:spcBef>
                <a:spcPts val="0"/>
              </a:spcBef>
              <a:spcAft>
                <a:spcPts val="0"/>
              </a:spcAft>
              <a:buSzPts val="2800"/>
              <a:buChar char="•"/>
            </a:pPr>
            <a:r>
              <a:rPr lang="en-US" b="1" dirty="0" err="1"/>
              <a:t>Ֆինանսական</a:t>
            </a:r>
            <a:endParaRPr b="1" dirty="0"/>
          </a:p>
          <a:p>
            <a:pPr marL="457200" lvl="0" indent="-406400" rtl="0">
              <a:spcBef>
                <a:spcPts val="0"/>
              </a:spcBef>
              <a:spcAft>
                <a:spcPts val="0"/>
              </a:spcAft>
              <a:buSzPts val="2800"/>
              <a:buChar char="•"/>
            </a:pPr>
            <a:r>
              <a:rPr lang="en-US" b="1" dirty="0" err="1"/>
              <a:t>Սոցիալական</a:t>
            </a:r>
            <a:endParaRPr b="1" dirty="0"/>
          </a:p>
          <a:p>
            <a:pPr marL="457200" lvl="0" indent="-406400">
              <a:spcBef>
                <a:spcPts val="0"/>
              </a:spcBef>
              <a:spcAft>
                <a:spcPts val="0"/>
              </a:spcAft>
              <a:buSzPts val="2800"/>
              <a:buChar char="•"/>
            </a:pPr>
            <a:r>
              <a:rPr lang="en-US" b="1" dirty="0" err="1"/>
              <a:t>Քաղաքակա</a:t>
            </a:r>
            <a:r>
              <a:rPr lang="en-US" dirty="0" err="1"/>
              <a:t>ն</a:t>
            </a:r>
            <a:endParaRPr dirty="0"/>
          </a:p>
        </p:txBody>
      </p:sp>
      <p:sp>
        <p:nvSpPr>
          <p:cNvPr id="2" name="Slide Number Placeholder 1">
            <a:extLst>
              <a:ext uri="{FF2B5EF4-FFF2-40B4-BE49-F238E27FC236}">
                <a16:creationId xmlns:a16="http://schemas.microsoft.com/office/drawing/2014/main" id="{7348FD7D-C893-47DB-9681-631CA08CCD9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771BF9F6-B9B9-4256-BB16-27FC10CF1B6E}" vid="{9933F591-FE6D-4A04-A2D0-10A1C914B056}"/>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5493</TotalTime>
  <Words>6458</Words>
  <Application>Microsoft Office PowerPoint</Application>
  <PresentationFormat>Widescreen</PresentationFormat>
  <Paragraphs>618</Paragraphs>
  <Slides>66</Slides>
  <Notes>57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66</vt:i4>
      </vt:variant>
    </vt:vector>
  </HeadingPairs>
  <TitlesOfParts>
    <vt:vector size="73" baseType="lpstr">
      <vt:lpstr>Franklin Gothic Medium Cond</vt:lpstr>
      <vt:lpstr>Helvetica</vt:lpstr>
      <vt:lpstr>Arial</vt:lpstr>
      <vt:lpstr>Times New Roman</vt:lpstr>
      <vt:lpstr>Calibri</vt:lpstr>
      <vt:lpstr>Тема Office</vt:lpstr>
      <vt:lpstr>Office Theme</vt:lpstr>
      <vt:lpstr>ՆԵՐԱԾՈՒԹՅՈՒՆ</vt:lpstr>
      <vt:lpstr>ՆԵՐԱԾՈՒԹՅՈՒՆ</vt:lpstr>
      <vt:lpstr>PowerPoint Presentation</vt:lpstr>
      <vt:lpstr>ՀՀ էՆԵՐԳԵՏԻԿ ՀԱՄԱԿԱՐԳ` ԲՆԱԿԱՆ ԳԱԶ</vt:lpstr>
      <vt:lpstr>ՀՀ էՆԵՐԳԵՏԻԿ ՀԱՄԱԿԱՐԳ` ԲՆԱԿԱՆ ԳԱԶ</vt:lpstr>
      <vt:lpstr>ՀՀ ԷԼԵԿՏՐԱէՆԵՐԳԵՏԻԿ ՀԱՄԱԿԱՐԳ</vt:lpstr>
      <vt:lpstr>ՀՀ էՆԵՐԳԵՏԻԿ ՀԱՄԱԿԱՐԳ</vt:lpstr>
      <vt:lpstr>ՎԵՐԱԿԱՆԳՆՎՈՂ ԷՆԵՐԳԻԱ</vt:lpstr>
      <vt:lpstr>ՎԵՐԱԿԱՆԳՆՎՈՂ ԷՆԵՐԳԻԱՅԻ ՕԳՈՒՏՆԵՐԸ </vt:lpstr>
      <vt:lpstr>ՎԵՐԱԿԱՆԳՆՎՈՂ ԷՆԵՐԳԻԱՅԻ ԲՆԱՊԱՀՊԱՆԱԿԱՆ ՕԳՈՒՏՆԵՐԸ</vt:lpstr>
      <vt:lpstr>ՎԵՐԱԿԱՆԳՆՎՈՂ ԷՆԵՐԳԻԱՅԻ ՖԻՆԱՆՍԱԿԱՆ ՕԳՈՒՏՆԵՐԸ</vt:lpstr>
      <vt:lpstr>ՎԵՐԱԿԱՆԳՆՎՈՂ ԷՆԵՐԳԻԱՅԻ ՍՈՑԻԱԼԱԿԱՆ ՕԳՈՒՏՆԵՐԸ</vt:lpstr>
      <vt:lpstr>ՎԵՐԱԿԱՆԳՆՎՈՂ ԷՆԵՐԳԻԱՅԻ ՔԱՂԱՔԱԿԱՆ ՕԳՈՒՏՆԵՐԸ</vt:lpstr>
      <vt:lpstr>ՎԵՐԱԿԱՆԳՆՎՈՂ ԷՆԵՐԳԵՏԻԿ ՏԵԽՆՈԼՈԳԻԱՆԵՐ</vt:lpstr>
      <vt:lpstr> Ջրային ներուժ ՓՀԷԿ համար 250-300 ՄՎտ  </vt:lpstr>
      <vt:lpstr>ՓՈՔՐ ՀԻԴՐՈԷԼԵԿՏՐԱԿԱՅԱՆՆԵՐ</vt:lpstr>
      <vt:lpstr>ՓՈՔՐ ՀԻԴՐՈԷԼԵԿՏՐԱԿԱՅԱՆՆԵՐ</vt:lpstr>
      <vt:lpstr>Հողմային ներուժ 300-500 ՄՎտ</vt:lpstr>
      <vt:lpstr>ՀՈՂՄԱՅԻՆ ԷԼԵԿՏՐԱԿԱՅԱՆՆԵՐ</vt:lpstr>
      <vt:lpstr>ՀՈՂՄԱՅԻՆ ԷԼԵԿՏՐԱԿԱՅԱՆՆԵՐ</vt:lpstr>
      <vt:lpstr>PowerPoint Presentation</vt:lpstr>
      <vt:lpstr>ԵՐԿՐԱՋԵՐՄԱՅԻՆ ԷՆԵՐԳԵՏԻԿԱ</vt:lpstr>
      <vt:lpstr>ԵՐԿՐԱՋԵՐՄԱՅԻՆ ԷՆԵՐԳԵՏԻԿԱ</vt:lpstr>
      <vt:lpstr>ԱՐԵՎԱՅԻՆ ՖՈՏՈՎՈԼՏԱՅԻՆ ԿԱՅԱՆ</vt:lpstr>
      <vt:lpstr>Արևային ռեսուրս &gt;1000ՄՎտ</vt:lpstr>
      <vt:lpstr>ԱՐԵՎԱՅԻՆ ՖՈՏՈՎՈԼՏԱՅԻՆ ԿԱՅԱՆ</vt:lpstr>
      <vt:lpstr>ԱՐԵՎԱՅԻՆ ԿԵՆՏՐՈՆԱՑՆՈՂ ՖՈՏՈՎՈԼՏԱՅԻՆ ԿԱՅԱՆ</vt:lpstr>
      <vt:lpstr>ԿԵՆՏՐՈՆԱՑՆՈՂ ԱՐԵԳԱԿՆԱՅԻՆ ԿԱՅԱՆ </vt:lpstr>
      <vt:lpstr>Անտառ&lt;10%  </vt:lpstr>
      <vt:lpstr>ԿԵՆՍԱԶԱՆԳՎԱԾ</vt:lpstr>
      <vt:lpstr>ԿԵՆՍԱԳԱԶ</vt:lpstr>
      <vt:lpstr>ԵՐԿՐԱՋԵՐՄԱՅԻՆ ՊՈՄՊ</vt:lpstr>
      <vt:lpstr>ԵՐԿՐԱՋԵՐՄԱՅԻՆ ՊՈՄՊ</vt:lpstr>
      <vt:lpstr>ԱՐԵԳԱԿՆԱՅԻՆ ՋԵՐՄԱՅԻՆ ԷՆԵՐԳԻԱ</vt:lpstr>
      <vt:lpstr>ԱՐԵԳԱԿՆԱՅԻՆ ՋԵՐՄԱՅԻՆ ԷՆԵՐԳԻԱ</vt:lpstr>
      <vt:lpstr>ՎԵՐԱԿԱՆԳՆՎՈՂ ԷՆԵՐԳԻԱՅԻ ԽԹԱՆՈՒՄԸ</vt:lpstr>
      <vt:lpstr>ՎԵՐԱԿԱՆԳՆՎՈՂ ԷՆԵՐԳԻԱՅԻ ԽԹԱՆՈՒՄԸ</vt:lpstr>
      <vt:lpstr>ՎԵՐԱԿԱՆԳՆՎՈՂ ԷՆԵՐԳԻԱՅԻ ԽԹԱՆՈՒՄԸ</vt:lpstr>
      <vt:lpstr>PowerPoint Presentation</vt:lpstr>
      <vt:lpstr>ՎԵՐԱԿԱՆԳՆՎՈՂ ԷՆԵՐԳԻԱՅԻ ԽԹԱՆՈՒՄԸ</vt:lpstr>
      <vt:lpstr>ՎԵՐԱԿԱՆԳՆՎՈՂ ԷՆԵՐԳԻԱՅԻ ԽԹԱՆՈՒՄԸ</vt:lpstr>
      <vt:lpstr>ՎԵՐԱԿԱՆԳՆՎՈՂ ԷՆԵՐԳԻԱՅԻ ԽԹԱՆՈՒՄԸ</vt:lpstr>
      <vt:lpstr>ՎԵՐԱԿԱՆԳՆՎՈՂ ԷՆԵՐԳԻԱՅԻ ԽԹԱՆՈՒՄԸ</vt:lpstr>
      <vt:lpstr>ՎԵՐԱԿԱՆԳՆՎՈՂ ԷՆԵՐԳԻԱՅԻ ՆԵՐԴՐՈՒՄՆԵՐԻ ԲՆԱՊԱՀՊԱՆԱԿԱՆ ԴԻՏԱՐԿՈՒՄ</vt:lpstr>
      <vt:lpstr>ԲնԱՊԱՀՊԱՆԱԿԱՆ ՌԻՍԿԵՐԻ ԴԻՏԱՐԿՈՒՄ</vt:lpstr>
      <vt:lpstr>Արդյունաբերական մասշտաբի արևային ՖՎ կայան Բնապահպանական ռիսկեր</vt:lpstr>
      <vt:lpstr>Արդյունաբերական մասշտաբի արևային ՖՎ կայան Բնապահպանական ռիսկեր</vt:lpstr>
      <vt:lpstr>Արդյունաբերական մասշտաբի արևային ՖՎ կայան Բնապահպանական ռիսկեր</vt:lpstr>
      <vt:lpstr>Արդյունաբերական մասշտաբի արևային ՖՎ կայան Սոցիալական ռիսկեր</vt:lpstr>
      <vt:lpstr>Արդյունաբերական մասշտաբի արևային ՖՎ կայան Սոցիալական ռիսկեր</vt:lpstr>
      <vt:lpstr>Երկրաջերմային կայան - Բնապահպանական ռիսկեր</vt:lpstr>
      <vt:lpstr>Երկրաջերմային կայան - Բնապահպանական ռիսկեր</vt:lpstr>
      <vt:lpstr>Երկրաջերմային կայան - Բնապահպանական ռիսկեր</vt:lpstr>
      <vt:lpstr>Երկրաջերմային կայան - Սոցիալական ռիսկեր</vt:lpstr>
      <vt:lpstr>Երկրաջերմային կայան-Սոցիալական ռիսկեր</vt:lpstr>
      <vt:lpstr>Երկրաջերմային կայան-Սոցիալական ռիսկեր</vt:lpstr>
      <vt:lpstr>Փոքր ՀԵԿ-երի բնապահպանական ազդեցություն</vt:lpstr>
      <vt:lpstr>Փոքր ՀԵԿ-երի բնապահպանական ազդեցություն</vt:lpstr>
      <vt:lpstr>Փոքր ՀԵԿ-երի բնապահպանական ազդեցություն</vt:lpstr>
      <vt:lpstr>Փոքր ՀԵԿ-երի բնապահպանական ազդեցություն</vt:lpstr>
      <vt:lpstr>Հողմակայանների բնապահպանական ռիսկեր</vt:lpstr>
      <vt:lpstr>Հողմակայանների բնապահպանական ռիսկեր</vt:lpstr>
      <vt:lpstr>ՎԵՐԱԿԱՆԳՆՎՈՂ ԷՆԵՐԳԻԱՆ ԵՎ ԷՆԵՐԳԵՏԻԿ ԱՆՎՏԱՆԳՈՒԹՅՈՒՆԸ</vt:lpstr>
      <vt:lpstr>Անտառ&lt;10%  Գազ-0% Նավթ-0% Ածուխ-0%</vt:lpstr>
      <vt:lpstr>ՎԵՐԱԿԱՆԳՆՎՈՂ ԷՆԵՐԳԻԱՆ ԵՎ ԷՆԵՐԳԵՏԻԿ ԱՆՎՏԱՆԳՈՒԹՅՈՒՆԸ</vt:lpstr>
      <vt:lpstr>ՎԵՐԱԿԱՆԳՆՎՈՂ ԷՆԵՐԳԻԱՆ ԵՎ ԷՆԵՐԳԵՏԻԿ ԱՆՎՏԱՆԳՈՒԹՅՈՒՆԸ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dc:creator>
  <cp:lastModifiedBy>Tamara</cp:lastModifiedBy>
  <cp:revision>83</cp:revision>
  <dcterms:modified xsi:type="dcterms:W3CDTF">2018-09-15T07:35:52Z</dcterms:modified>
</cp:coreProperties>
</file>